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7"/>
  </p:notesMasterIdLst>
  <p:sldIdLst>
    <p:sldId id="256" r:id="rId2"/>
    <p:sldId id="597" r:id="rId3"/>
    <p:sldId id="739" r:id="rId4"/>
    <p:sldId id="651" r:id="rId5"/>
    <p:sldId id="733" r:id="rId6"/>
    <p:sldId id="734" r:id="rId7"/>
    <p:sldId id="742" r:id="rId8"/>
    <p:sldId id="743" r:id="rId9"/>
    <p:sldId id="735" r:id="rId10"/>
    <p:sldId id="737" r:id="rId11"/>
    <p:sldId id="736" r:id="rId12"/>
    <p:sldId id="738" r:id="rId13"/>
    <p:sldId id="711" r:id="rId14"/>
    <p:sldId id="712" r:id="rId15"/>
    <p:sldId id="503" r:id="rId16"/>
    <p:sldId id="740" r:id="rId17"/>
    <p:sldId id="776" r:id="rId18"/>
    <p:sldId id="446" r:id="rId19"/>
    <p:sldId id="732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673" r:id="rId28"/>
    <p:sldId id="454" r:id="rId29"/>
    <p:sldId id="455" r:id="rId30"/>
    <p:sldId id="456" r:id="rId31"/>
    <p:sldId id="457" r:id="rId32"/>
    <p:sldId id="458" r:id="rId33"/>
    <p:sldId id="522" r:id="rId34"/>
    <p:sldId id="459" r:id="rId35"/>
    <p:sldId id="481" r:id="rId36"/>
    <p:sldId id="475" r:id="rId37"/>
    <p:sldId id="460" r:id="rId38"/>
    <p:sldId id="461" r:id="rId39"/>
    <p:sldId id="462" r:id="rId40"/>
    <p:sldId id="476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751" r:id="rId50"/>
    <p:sldId id="752" r:id="rId51"/>
    <p:sldId id="753" r:id="rId52"/>
    <p:sldId id="754" r:id="rId53"/>
    <p:sldId id="755" r:id="rId54"/>
    <p:sldId id="756" r:id="rId55"/>
    <p:sldId id="757" r:id="rId56"/>
    <p:sldId id="758" r:id="rId57"/>
    <p:sldId id="759" r:id="rId58"/>
    <p:sldId id="760" r:id="rId59"/>
    <p:sldId id="761" r:id="rId60"/>
    <p:sldId id="762" r:id="rId61"/>
    <p:sldId id="763" r:id="rId62"/>
    <p:sldId id="764" r:id="rId63"/>
    <p:sldId id="765" r:id="rId64"/>
    <p:sldId id="766" r:id="rId65"/>
    <p:sldId id="767" r:id="rId66"/>
    <p:sldId id="768" r:id="rId67"/>
    <p:sldId id="769" r:id="rId68"/>
    <p:sldId id="782" r:id="rId69"/>
    <p:sldId id="771" r:id="rId70"/>
    <p:sldId id="772" r:id="rId71"/>
    <p:sldId id="773" r:id="rId72"/>
    <p:sldId id="471" r:id="rId73"/>
    <p:sldId id="472" r:id="rId74"/>
    <p:sldId id="473" r:id="rId75"/>
    <p:sldId id="598" r:id="rId76"/>
    <p:sldId id="744" r:id="rId77"/>
    <p:sldId id="747" r:id="rId78"/>
    <p:sldId id="750" r:id="rId79"/>
    <p:sldId id="775" r:id="rId80"/>
    <p:sldId id="704" r:id="rId81"/>
    <p:sldId id="697" r:id="rId82"/>
    <p:sldId id="714" r:id="rId83"/>
    <p:sldId id="715" r:id="rId84"/>
    <p:sldId id="716" r:id="rId85"/>
    <p:sldId id="717" r:id="rId86"/>
    <p:sldId id="718" r:id="rId87"/>
    <p:sldId id="719" r:id="rId88"/>
    <p:sldId id="687" r:id="rId89"/>
    <p:sldId id="688" r:id="rId90"/>
    <p:sldId id="689" r:id="rId91"/>
    <p:sldId id="690" r:id="rId92"/>
    <p:sldId id="691" r:id="rId93"/>
    <p:sldId id="696" r:id="rId94"/>
    <p:sldId id="536" r:id="rId95"/>
    <p:sldId id="537" r:id="rId96"/>
    <p:sldId id="777" r:id="rId97"/>
    <p:sldId id="573" r:id="rId98"/>
    <p:sldId id="594" r:id="rId99"/>
    <p:sldId id="595" r:id="rId100"/>
    <p:sldId id="677" r:id="rId101"/>
    <p:sldId id="781" r:id="rId102"/>
    <p:sldId id="778" r:id="rId103"/>
    <p:sldId id="779" r:id="rId104"/>
    <p:sldId id="780" r:id="rId105"/>
    <p:sldId id="639" r:id="rId106"/>
  </p:sldIdLst>
  <p:sldSz cx="9144000" cy="6858000" type="screen4x3"/>
  <p:notesSz cx="7315200" cy="9601200"/>
  <p:embeddedFontLst>
    <p:embeddedFont>
      <p:font typeface="Times" panose="02020603050405020304" pitchFamily="18" charset="0"/>
      <p:regular r:id="rId108"/>
      <p:bold r:id="rId109"/>
      <p:italic r:id="rId110"/>
      <p:boldItalic r:id="rId111"/>
    </p:embeddedFont>
    <p:embeddedFont>
      <p:font typeface="SymbolMono BT" panose="05050103010405020505"/>
      <p:regular r:id="rId112"/>
    </p:embeddedFont>
    <p:embeddedFont>
      <p:font typeface="SymbolProp BT" panose="05050102010607020607"/>
      <p:regular r:id="rId113"/>
    </p:embeddedFont>
    <p:embeddedFont>
      <p:font typeface="Comic Sans MS" panose="030F0702030302020204" pitchFamily="66" charset="0"/>
      <p:regular r:id="rId114"/>
      <p:bold r:id="rId115"/>
    </p:embeddedFont>
    <p:embeddedFont>
      <p:font typeface="맑은 고딕" panose="020B0503020000020004" pitchFamily="34" charset="-127"/>
      <p:regular r:id="rId116"/>
      <p:bold r:id="rId117"/>
    </p:embeddedFont>
    <p:embeddedFont>
      <p:font typeface="Arial Black" panose="020B0A04020102020204" pitchFamily="34" charset="0"/>
      <p:bold r:id="rId118"/>
    </p:embeddedFont>
    <p:embeddedFont>
      <p:font typeface="Andy" panose="020B0604020202020204" charset="0"/>
      <p:bold r:id="rId11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9933"/>
    <a:srgbClr val="99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235" autoAdjust="0"/>
    <p:restoredTop sz="94676" autoAdjust="0"/>
  </p:normalViewPr>
  <p:slideViewPr>
    <p:cSldViewPr>
      <p:cViewPr>
        <p:scale>
          <a:sx n="104" d="100"/>
          <a:sy n="104" d="100"/>
        </p:scale>
        <p:origin x="-3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1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16E4ACE0-D3DE-4804-BFA7-76C64BCB6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33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8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5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4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1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74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46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40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05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7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8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61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75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77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16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04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6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D03122-0666-4921-AAEB-9E6E766D0D27}" type="slidenum">
              <a:rPr lang="en-US" altLang="en-US" smtClean="0"/>
              <a:pPr eaLnBrk="1" hangingPunct="1"/>
              <a:t>26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Gas injection at 8 toroidal locations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B97C13-6A16-407B-9E8B-50EF3084AB79}" type="slidenum">
              <a:rPr lang="en-US" altLang="en-US" smtClean="0"/>
              <a:pPr eaLnBrk="1" hangingPunct="1"/>
              <a:t>28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468C309-7150-4E88-8C09-AF65CF5DB2E8}" type="slidenum">
              <a:rPr lang="en-US" altLang="en-US" smtClean="0"/>
              <a:pPr eaLnBrk="1" hangingPunct="1"/>
              <a:t>29</a:t>
            </a:fld>
            <a:endParaRPr lang="en-US" alt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992D91A-C406-4C9E-AE29-78DCDDA9114D}" type="slidenum">
              <a:rPr lang="en-US" altLang="en-US" smtClean="0"/>
              <a:pPr eaLnBrk="1" hangingPunct="1"/>
              <a:t>31</a:t>
            </a:fld>
            <a:endParaRPr lang="en-US" alt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70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86906C3-0464-4D51-A2A5-EE7224430A01}" type="slidenum">
              <a:rPr lang="en-US" altLang="en-US" smtClean="0"/>
              <a:pPr eaLnBrk="1" hangingPunct="1"/>
              <a:t>32</a:t>
            </a:fld>
            <a:endParaRPr lang="en-US" alt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28BB5F8-B756-41D1-B3EF-16539E7CF386}" type="slidenum">
              <a:rPr lang="en-US" altLang="en-US" smtClean="0"/>
              <a:pPr eaLnBrk="1" hangingPunct="1"/>
              <a:t>34</a:t>
            </a:fld>
            <a:endParaRPr lang="en-US" alt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07E6E8-EF4B-4F43-9025-E906B8B52DCE}" type="slidenum">
              <a:rPr lang="en-US" altLang="en-US" smtClean="0"/>
              <a:pPr eaLnBrk="1" hangingPunct="1"/>
              <a:t>37</a:t>
            </a:fld>
            <a:endParaRPr lang="en-US" alt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C74482-215D-450C-9F0C-98F3DAFFAC8F}" type="slidenum">
              <a:rPr lang="en-US" altLang="en-US" smtClean="0"/>
              <a:pPr eaLnBrk="1" hangingPunct="1"/>
              <a:t>38</a:t>
            </a:fld>
            <a:endParaRPr lang="en-US" alt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7068483-8C38-4067-8627-69D2FAF5E42F}" type="slidenum">
              <a:rPr lang="en-US" altLang="en-US" smtClean="0"/>
              <a:pPr eaLnBrk="1" hangingPunct="1"/>
              <a:t>41</a:t>
            </a:fld>
            <a:endParaRPr lang="en-US" alt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E91039-6B22-4082-A4A5-D1DF04674F4C}" type="slidenum">
              <a:rPr lang="en-US" altLang="en-US" smtClean="0"/>
              <a:pPr eaLnBrk="1" hangingPunct="1"/>
              <a:t>43</a:t>
            </a:fld>
            <a:endParaRPr lang="en-US" alt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58B2AFE-E330-482D-8FE8-7D210BFA06DE}" type="slidenum">
              <a:rPr lang="en-US" altLang="en-US" smtClean="0"/>
              <a:pPr eaLnBrk="1" hangingPunct="1"/>
              <a:t>46</a:t>
            </a:fld>
            <a:endParaRPr lang="en-US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445379D-706F-4E95-AB9B-F0C9BAD5695D}" type="slidenum">
              <a:rPr lang="en-US" altLang="en-US" smtClean="0"/>
              <a:pPr eaLnBrk="1" hangingPunct="1"/>
              <a:t>47</a:t>
            </a:fld>
            <a:endParaRPr lang="en-US" alt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6BFFB75-D402-4944-9F2B-5F82F73A41EB}" type="slidenum">
              <a:rPr lang="en-US" altLang="en-US" smtClean="0"/>
              <a:pPr eaLnBrk="1" hangingPunct="1"/>
              <a:t>71</a:t>
            </a:fld>
            <a:endParaRPr lang="en-US" alt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58903"/>
            <a:ext cx="5853854" cy="4233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83306"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43092CC-E11E-4DF7-8EA0-98C8C505C683}" type="slidenum">
              <a:rPr lang="en-US" altLang="en-US" smtClean="0"/>
              <a:pPr eaLnBrk="1" hangingPunct="1"/>
              <a:t>72</a:t>
            </a:fld>
            <a:endParaRPr lang="en-US" alt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Gun design features</a:t>
            </a:r>
          </a:p>
          <a:p>
            <a:pPr eaLnBrk="1" hangingPunct="1"/>
            <a:r>
              <a:rPr lang="en-US" altLang="en-US" smtClean="0"/>
              <a:t>Cylindrical coordinate system</a:t>
            </a:r>
          </a:p>
          <a:p>
            <a:pPr eaLnBrk="1" hangingPunct="1"/>
            <a:r>
              <a:rPr lang="en-US" altLang="en-US" smtClean="0"/>
              <a:t>Experimental operation sequence (1) bias field, (2) gas puff, (3) gun discharge</a:t>
            </a:r>
          </a:p>
          <a:p>
            <a:pPr eaLnBrk="1" hangingPunct="1"/>
            <a:r>
              <a:rPr lang="en-US" altLang="en-US" smtClean="0"/>
              <a:t>Describe I-V traces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89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2D1077A-1421-44C4-B376-ABB2F7F3A717}" type="slidenum">
              <a:rPr lang="en-US" altLang="en-US" smtClean="0"/>
              <a:pPr eaLnBrk="1" hangingPunct="1"/>
              <a:t>89</a:t>
            </a:fld>
            <a:endParaRPr lang="en-US" alt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030A94-73DB-43B8-BDFD-84901933453C}" type="slidenum">
              <a:rPr lang="en-US" altLang="en-US" smtClean="0"/>
              <a:pPr eaLnBrk="1" hangingPunct="1"/>
              <a:t>98</a:t>
            </a:fld>
            <a:endParaRPr lang="en-US" alt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0E19557-D345-45EF-919A-74E94FB8A102}" type="slidenum">
              <a:rPr lang="en-US" altLang="en-US" smtClean="0"/>
              <a:pPr eaLnBrk="1" hangingPunct="1"/>
              <a:t>99</a:t>
            </a:fld>
            <a:endParaRPr lang="en-US" alt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5045-68C6-4680-8073-75CFF5CB5392}" type="slidenum">
              <a:rPr lang="ko-KR" altLang="en-US" smtClean="0"/>
              <a:pPr/>
              <a:t>102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5045-68C6-4680-8073-75CFF5CB5392}" type="slidenum">
              <a:rPr lang="ko-KR" altLang="en-US" smtClean="0"/>
              <a:pPr/>
              <a:t>103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5045-68C6-4680-8073-75CFF5CB5392}" type="slidenum">
              <a:rPr lang="ko-KR" altLang="en-US" smtClean="0"/>
              <a:pPr/>
              <a:t>104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9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13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4ACE0-D3DE-4804-BFA7-76C64BCB69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0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8310A-A62D-4047-9EBE-EBDD4A9AC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9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4E0E5-EF13-4331-9F8B-270A09B1C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9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F5EC2-E681-4788-9E80-E623D0527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9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7237E-A023-4A86-AF10-75AE1BDEC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18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FEE6F-91A1-4412-A311-544B5AFF0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70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DC6D1-1712-4359-AB3D-E68CF2F33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6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4B579-CA3D-45C1-8374-17E29AAC5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11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9DF4F-722B-47E3-BAEF-52646F82C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0291-D186-4A93-AAD0-C1507B9BE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5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7840D-814F-4B56-9C0A-7EE3965C5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310F-579D-4B60-85D0-496778F06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8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0016-94C2-40FB-82C0-89E94E91E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3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3D76E-A379-4845-8F04-C4440A5C9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8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7F22C-BD48-4868-8541-6D2ED3901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1618A-D4CD-4BC4-94A4-C8B216434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1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A0F39-5DAD-42F3-B148-70399FDCD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8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88E9A74-5731-487A-A9DA-17B210C10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  <p:sldLayoutId id="2147483650" r:id="rId15"/>
    <p:sldLayoutId id="214748364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www.google.com/url?sa=i&amp;rct=j&amp;q=&amp;esrc=s&amp;frm=1&amp;source=images&amp;cd=&amp;cad=rja&amp;docid=F6uR40NQsaJ1uM&amp;tbnid=Hg0g-vfuGqTSvM:&amp;ved=0CAUQjRw&amp;url=http://today.slac.stanford.edu/a/2006/04-28.htm&amp;ei=-18EUaGmNarKiAKY34CYDA&amp;bvm=bv.41524429,d.cGE&amp;psig=AFQjCNEYpCh6x6Wx_cgJLMtsTeFLO3WWPQ&amp;ust=1359327612144106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Moser_SImovie1.mov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PBellan\Documents\Talks\2014-Cornell\gobble.mpg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819400"/>
            <a:ext cx="86106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/>
            </a:r>
            <a:br>
              <a:rPr lang="en-US" sz="5400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Experimental Exploration of Dynamic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</a:rPr>
              <a:t>Astrophysically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-Relevant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MHD Plasmas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04800" y="4419600"/>
            <a:ext cx="9982200" cy="1752600"/>
          </a:xfrm>
        </p:spPr>
        <p:txBody>
          <a:bodyPr/>
          <a:lstStyle/>
          <a:p>
            <a:pPr eaLnBrk="1" hangingPunct="1"/>
            <a:r>
              <a:rPr lang="en-US" altLang="en-US" sz="4400" i="1" dirty="0" smtClean="0"/>
              <a:t>Paul Bellan</a:t>
            </a:r>
          </a:p>
          <a:p>
            <a:pPr eaLnBrk="1" hangingPunct="1"/>
            <a:r>
              <a:rPr lang="en-US" altLang="en-US" sz="3600" i="1" smtClean="0"/>
              <a:t>Caltech</a:t>
            </a:r>
          </a:p>
          <a:p>
            <a:pPr eaLnBrk="1" hangingPunct="1"/>
            <a:endParaRPr lang="en-US" altLang="en-US" sz="3600" i="1" dirty="0" smtClean="0"/>
          </a:p>
          <a:p>
            <a:pPr eaLnBrk="1" hangingPunct="1"/>
            <a:r>
              <a:rPr lang="en-US" altLang="en-US" sz="2000" i="1" dirty="0" smtClean="0"/>
              <a:t>Supported by USDOE, NSF, AFOSR</a:t>
            </a:r>
          </a:p>
          <a:p>
            <a:pPr eaLnBrk="1" hangingPunct="1"/>
            <a:endParaRPr lang="en-US" altLang="en-US" sz="2800" i="1" dirty="0" smtClean="0"/>
          </a:p>
          <a:p>
            <a:pPr eaLnBrk="1" hangingPunct="1"/>
            <a:endParaRPr lang="en-US" altLang="en-US" sz="2800" i="1" dirty="0" smtClean="0"/>
          </a:p>
          <a:p>
            <a:pPr eaLnBrk="1" hangingPunct="1"/>
            <a:endParaRPr lang="en-US" altLang="en-US" sz="2800" i="1" dirty="0" smtClean="0"/>
          </a:p>
          <a:p>
            <a:pPr eaLnBrk="1" hangingPunct="1"/>
            <a:endParaRPr lang="en-US" altLang="en-US" sz="4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altLang="en-US" smtClean="0"/>
              <a:t>Jets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Jet has:</a:t>
            </a:r>
          </a:p>
          <a:p>
            <a:pPr marL="0" indent="0">
              <a:buNone/>
              <a:defRPr/>
            </a:pP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smtClean="0"/>
              <a:t>Near force balance in radial direction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Force imbalance in axial direction, produces flow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Jet becomes longer in axial direction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0"/>
            <a:ext cx="839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Water-Ice </a:t>
            </a:r>
            <a:r>
              <a:rPr lang="en-US" smtClean="0"/>
              <a:t>Dusty Plasma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556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직사각형 140"/>
          <p:cNvSpPr/>
          <p:nvPr/>
        </p:nvSpPr>
        <p:spPr>
          <a:xfrm>
            <a:off x="3203824" y="3286874"/>
            <a:ext cx="1828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3680750" y="3545860"/>
            <a:ext cx="1828800" cy="2514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Setup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5943600" y="5306080"/>
            <a:ext cx="990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43"/>
          <p:cNvGrpSpPr/>
          <p:nvPr/>
        </p:nvGrpSpPr>
        <p:grpSpPr>
          <a:xfrm rot="10800000">
            <a:off x="3680750" y="2235220"/>
            <a:ext cx="1828800" cy="1280160"/>
            <a:chOff x="3581400" y="3322320"/>
            <a:chExt cx="1828800" cy="1280160"/>
          </a:xfrm>
          <a:solidFill>
            <a:schemeClr val="bg1">
              <a:lumMod val="65000"/>
            </a:schemeClr>
          </a:solidFill>
        </p:grpSpPr>
        <p:sp>
          <p:nvSpPr>
            <p:cNvPr id="45" name="직사각형 44"/>
            <p:cNvSpPr/>
            <p:nvPr/>
          </p:nvSpPr>
          <p:spPr>
            <a:xfrm>
              <a:off x="3581400" y="3322320"/>
              <a:ext cx="1828800" cy="18288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419600" y="3505200"/>
              <a:ext cx="152400" cy="109728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2" name="직사각형 51"/>
          <p:cNvSpPr/>
          <p:nvPr/>
        </p:nvSpPr>
        <p:spPr>
          <a:xfrm rot="10800000">
            <a:off x="5760720" y="2798852"/>
            <a:ext cx="18288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 rot="10800000">
            <a:off x="3200401" y="2798852"/>
            <a:ext cx="18288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 rot="10800000">
            <a:off x="3391190" y="2799100"/>
            <a:ext cx="2400300" cy="172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3756950" y="4810780"/>
            <a:ext cx="16764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3833150" y="4886980"/>
            <a:ext cx="1524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3833150" y="4810780"/>
            <a:ext cx="152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2"/>
          <p:cNvGrpSpPr/>
          <p:nvPr/>
        </p:nvGrpSpPr>
        <p:grpSpPr>
          <a:xfrm>
            <a:off x="3680750" y="3835420"/>
            <a:ext cx="1828800" cy="1554480"/>
            <a:chOff x="3581400" y="3322320"/>
            <a:chExt cx="1828800" cy="1554480"/>
          </a:xfrm>
          <a:solidFill>
            <a:schemeClr val="bg1">
              <a:lumMod val="65000"/>
            </a:schemeClr>
          </a:solidFill>
        </p:grpSpPr>
        <p:sp>
          <p:nvSpPr>
            <p:cNvPr id="11" name="직사각형 10"/>
            <p:cNvSpPr/>
            <p:nvPr/>
          </p:nvSpPr>
          <p:spPr>
            <a:xfrm>
              <a:off x="3581400" y="3322320"/>
              <a:ext cx="1828800" cy="18288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Electrode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4419600" y="3505200"/>
              <a:ext cx="152400" cy="137160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4" name="직사각형 63"/>
          <p:cNvSpPr/>
          <p:nvPr/>
        </p:nvSpPr>
        <p:spPr>
          <a:xfrm>
            <a:off x="3200400" y="4083978"/>
            <a:ext cx="18288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5760720" y="4085688"/>
            <a:ext cx="18288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3398810" y="4343400"/>
            <a:ext cx="2400300" cy="2006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239000" y="5306080"/>
            <a:ext cx="990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74"/>
          <p:cNvGrpSpPr/>
          <p:nvPr/>
        </p:nvGrpSpPr>
        <p:grpSpPr>
          <a:xfrm rot="14422576">
            <a:off x="6129686" y="5458480"/>
            <a:ext cx="228600" cy="228600"/>
            <a:chOff x="6324600" y="5334000"/>
            <a:chExt cx="228600" cy="228600"/>
          </a:xfrm>
        </p:grpSpPr>
        <p:sp>
          <p:nvSpPr>
            <p:cNvPr id="69" name="타원 68"/>
            <p:cNvSpPr/>
            <p:nvPr/>
          </p:nvSpPr>
          <p:spPr>
            <a:xfrm>
              <a:off x="6324600" y="5334000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타원 67"/>
            <p:cNvSpPr/>
            <p:nvPr/>
          </p:nvSpPr>
          <p:spPr>
            <a:xfrm>
              <a:off x="6400800" y="5410200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순서도: 추출 69"/>
            <p:cNvSpPr/>
            <p:nvPr/>
          </p:nvSpPr>
          <p:spPr>
            <a:xfrm>
              <a:off x="6416041" y="5334000"/>
              <a:ext cx="45719" cy="76200"/>
            </a:xfrm>
            <a:prstGeom prst="flowChartExtra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" name="그룹 73"/>
          <p:cNvGrpSpPr/>
          <p:nvPr/>
        </p:nvGrpSpPr>
        <p:grpSpPr>
          <a:xfrm rot="7713387">
            <a:off x="6510686" y="5458480"/>
            <a:ext cx="228600" cy="228600"/>
            <a:chOff x="6705600" y="5334000"/>
            <a:chExt cx="228600" cy="228600"/>
          </a:xfrm>
        </p:grpSpPr>
        <p:sp>
          <p:nvSpPr>
            <p:cNvPr id="71" name="타원 70"/>
            <p:cNvSpPr/>
            <p:nvPr/>
          </p:nvSpPr>
          <p:spPr>
            <a:xfrm>
              <a:off x="6705600" y="5334000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타원 71"/>
            <p:cNvSpPr/>
            <p:nvPr/>
          </p:nvSpPr>
          <p:spPr>
            <a:xfrm>
              <a:off x="6781800" y="5410200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순서도: 추출 72"/>
            <p:cNvSpPr/>
            <p:nvPr/>
          </p:nvSpPr>
          <p:spPr>
            <a:xfrm>
              <a:off x="6797041" y="5334000"/>
              <a:ext cx="45719" cy="76200"/>
            </a:xfrm>
            <a:prstGeom prst="flowChartExtra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" name="그룹 75"/>
          <p:cNvGrpSpPr/>
          <p:nvPr/>
        </p:nvGrpSpPr>
        <p:grpSpPr>
          <a:xfrm rot="7713387">
            <a:off x="7361524" y="5467624"/>
            <a:ext cx="228600" cy="228600"/>
            <a:chOff x="6705600" y="5334000"/>
            <a:chExt cx="228600" cy="228600"/>
          </a:xfrm>
        </p:grpSpPr>
        <p:sp>
          <p:nvSpPr>
            <p:cNvPr id="77" name="타원 76"/>
            <p:cNvSpPr/>
            <p:nvPr/>
          </p:nvSpPr>
          <p:spPr>
            <a:xfrm>
              <a:off x="6705600" y="5334000"/>
              <a:ext cx="228600" cy="228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타원 77"/>
            <p:cNvSpPr/>
            <p:nvPr/>
          </p:nvSpPr>
          <p:spPr>
            <a:xfrm>
              <a:off x="6781800" y="5410200"/>
              <a:ext cx="76200" cy="762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순서도: 추출 78"/>
            <p:cNvSpPr/>
            <p:nvPr/>
          </p:nvSpPr>
          <p:spPr>
            <a:xfrm>
              <a:off x="6797041" y="5334000"/>
              <a:ext cx="45719" cy="76200"/>
            </a:xfrm>
            <a:prstGeom prst="flowChartExtra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80" name="직사각형 79"/>
          <p:cNvSpPr/>
          <p:nvPr/>
        </p:nvSpPr>
        <p:spPr>
          <a:xfrm>
            <a:off x="7848600" y="5470672"/>
            <a:ext cx="1524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7893304" y="5500136"/>
            <a:ext cx="73152" cy="1645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/>
          <p:cNvSpPr/>
          <p:nvPr/>
        </p:nvSpPr>
        <p:spPr>
          <a:xfrm>
            <a:off x="8077200" y="538228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타원 82"/>
          <p:cNvSpPr/>
          <p:nvPr/>
        </p:nvSpPr>
        <p:spPr>
          <a:xfrm>
            <a:off x="8077200" y="5534680"/>
            <a:ext cx="76200" cy="762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/>
          <p:cNvSpPr/>
          <p:nvPr/>
        </p:nvSpPr>
        <p:spPr>
          <a:xfrm>
            <a:off x="8082280" y="5682000"/>
            <a:ext cx="76200" cy="76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6" name="직선 연결선 85"/>
          <p:cNvCxnSpPr>
            <a:stCxn id="67" idx="1"/>
            <a:endCxn id="15" idx="3"/>
          </p:cNvCxnSpPr>
          <p:nvPr/>
        </p:nvCxnSpPr>
        <p:spPr>
          <a:xfrm flipH="1">
            <a:off x="6934200" y="557278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 flipH="1">
            <a:off x="5738150" y="5572780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/>
          <p:cNvCxnSpPr/>
          <p:nvPr/>
        </p:nvCxnSpPr>
        <p:spPr>
          <a:xfrm flipH="1">
            <a:off x="4671350" y="4658380"/>
            <a:ext cx="1066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 flipV="1">
            <a:off x="5738150" y="4658380"/>
            <a:ext cx="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 flipH="1">
            <a:off x="4671350" y="2669560"/>
            <a:ext cx="1066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 flipV="1">
            <a:off x="5738150" y="1755160"/>
            <a:ext cx="0" cy="914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 flipH="1">
            <a:off x="5738150" y="1755160"/>
            <a:ext cx="28346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078326" y="5877580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Impedance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matcher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39000" y="587758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RF power supply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363518" y="541276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mtClean="0">
                <a:latin typeface="Arial" pitchFamily="34" charset="0"/>
                <a:cs typeface="Arial" pitchFamily="34" charset="0"/>
              </a:rPr>
              <a:t>LN2</a:t>
            </a:r>
            <a:endParaRPr lang="en-US" altLang="ko-KR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순서도: 지연 56"/>
          <p:cNvSpPr/>
          <p:nvPr/>
        </p:nvSpPr>
        <p:spPr>
          <a:xfrm rot="5400000">
            <a:off x="4023650" y="1693952"/>
            <a:ext cx="1143000" cy="609600"/>
          </a:xfrm>
          <a:prstGeom prst="flowChartDelay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순서도: 지연 57"/>
          <p:cNvSpPr/>
          <p:nvPr/>
        </p:nvSpPr>
        <p:spPr>
          <a:xfrm rot="5400000">
            <a:off x="4077391" y="1744332"/>
            <a:ext cx="1036320" cy="533400"/>
          </a:xfrm>
          <a:prstGeom prst="flowChartDela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4328451" y="1427252"/>
            <a:ext cx="53340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4353244" y="183136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LN2</a:t>
            </a:r>
          </a:p>
        </p:txBody>
      </p:sp>
      <p:sp>
        <p:nvSpPr>
          <p:cNvPr id="121" name="타원 120"/>
          <p:cNvSpPr/>
          <p:nvPr/>
        </p:nvSpPr>
        <p:spPr>
          <a:xfrm>
            <a:off x="4579910" y="36220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타원 121"/>
          <p:cNvSpPr/>
          <p:nvPr/>
        </p:nvSpPr>
        <p:spPr>
          <a:xfrm>
            <a:off x="4498630" y="365762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타원 122"/>
          <p:cNvSpPr/>
          <p:nvPr/>
        </p:nvSpPr>
        <p:spPr>
          <a:xfrm>
            <a:off x="4290350" y="36271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타원 123"/>
          <p:cNvSpPr/>
          <p:nvPr/>
        </p:nvSpPr>
        <p:spPr>
          <a:xfrm>
            <a:off x="4386870" y="36271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타원 124"/>
          <p:cNvSpPr/>
          <p:nvPr/>
        </p:nvSpPr>
        <p:spPr>
          <a:xfrm>
            <a:off x="4701830" y="366778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타원 125"/>
          <p:cNvSpPr/>
          <p:nvPr/>
        </p:nvSpPr>
        <p:spPr>
          <a:xfrm>
            <a:off x="4803430" y="363222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타원 126"/>
          <p:cNvSpPr/>
          <p:nvPr/>
        </p:nvSpPr>
        <p:spPr>
          <a:xfrm>
            <a:off x="4894870" y="36474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타원 127"/>
          <p:cNvSpPr/>
          <p:nvPr/>
        </p:nvSpPr>
        <p:spPr>
          <a:xfrm>
            <a:off x="5001550" y="36474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TextBox 132"/>
          <p:cNvSpPr txBox="1"/>
          <p:nvPr/>
        </p:nvSpPr>
        <p:spPr>
          <a:xfrm>
            <a:off x="4844249" y="3017178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Ice grain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4" name="직선 화살표 연결선 133"/>
          <p:cNvCxnSpPr/>
          <p:nvPr/>
        </p:nvCxnSpPr>
        <p:spPr>
          <a:xfrm flipH="1">
            <a:off x="5034386" y="3276278"/>
            <a:ext cx="76200" cy="358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143"/>
          <p:cNvGrpSpPr/>
          <p:nvPr/>
        </p:nvGrpSpPr>
        <p:grpSpPr>
          <a:xfrm rot="16200000">
            <a:off x="6362700" y="3162300"/>
            <a:ext cx="457200" cy="990600"/>
            <a:chOff x="1371600" y="4191000"/>
            <a:chExt cx="457200" cy="990600"/>
          </a:xfrm>
        </p:grpSpPr>
        <p:sp>
          <p:nvSpPr>
            <p:cNvPr id="142" name="직사각형 141"/>
            <p:cNvSpPr/>
            <p:nvPr/>
          </p:nvSpPr>
          <p:spPr>
            <a:xfrm>
              <a:off x="1371600" y="4648200"/>
              <a:ext cx="457200" cy="533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" name="직사각형 142"/>
            <p:cNvSpPr/>
            <p:nvPr/>
          </p:nvSpPr>
          <p:spPr>
            <a:xfrm>
              <a:off x="1501140" y="4191000"/>
              <a:ext cx="198120" cy="4419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6477000" y="396240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Camera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순서도: 지연 145"/>
          <p:cNvSpPr/>
          <p:nvPr/>
        </p:nvSpPr>
        <p:spPr>
          <a:xfrm rot="16200000">
            <a:off x="518450" y="2650945"/>
            <a:ext cx="1219200" cy="381000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이등변 삼각형 147"/>
          <p:cNvSpPr/>
          <p:nvPr/>
        </p:nvSpPr>
        <p:spPr>
          <a:xfrm rot="5400000">
            <a:off x="833955" y="2076360"/>
            <a:ext cx="365760" cy="18288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이등변 삼각형 148"/>
          <p:cNvSpPr/>
          <p:nvPr/>
        </p:nvSpPr>
        <p:spPr>
          <a:xfrm rot="16200000">
            <a:off x="1056385" y="2078285"/>
            <a:ext cx="365760" cy="18288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TextBox 149"/>
          <p:cNvSpPr txBox="1"/>
          <p:nvPr/>
        </p:nvSpPr>
        <p:spPr>
          <a:xfrm>
            <a:off x="914400" y="273052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Ar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순서도: 지연 150"/>
          <p:cNvSpPr/>
          <p:nvPr/>
        </p:nvSpPr>
        <p:spPr>
          <a:xfrm rot="16200000">
            <a:off x="1180520" y="2646120"/>
            <a:ext cx="1219200" cy="381000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이등변 삼각형 151"/>
          <p:cNvSpPr/>
          <p:nvPr/>
        </p:nvSpPr>
        <p:spPr>
          <a:xfrm rot="5400000">
            <a:off x="1496025" y="2071535"/>
            <a:ext cx="365760" cy="18288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이등변 삼각형 152"/>
          <p:cNvSpPr/>
          <p:nvPr/>
        </p:nvSpPr>
        <p:spPr>
          <a:xfrm rot="16200000">
            <a:off x="1718455" y="2073460"/>
            <a:ext cx="365760" cy="18288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TextBox 153"/>
          <p:cNvSpPr txBox="1"/>
          <p:nvPr/>
        </p:nvSpPr>
        <p:spPr>
          <a:xfrm>
            <a:off x="1482049" y="2522250"/>
            <a:ext cx="65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Water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vapor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모서리가 둥근 직사각형 155"/>
          <p:cNvSpPr/>
          <p:nvPr/>
        </p:nvSpPr>
        <p:spPr>
          <a:xfrm>
            <a:off x="1638033" y="3112380"/>
            <a:ext cx="304800" cy="304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8" name="직선 연결선 157"/>
          <p:cNvCxnSpPr/>
          <p:nvPr/>
        </p:nvCxnSpPr>
        <p:spPr>
          <a:xfrm flipV="1">
            <a:off x="1132282" y="1587520"/>
            <a:ext cx="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연결선 158"/>
          <p:cNvCxnSpPr/>
          <p:nvPr/>
        </p:nvCxnSpPr>
        <p:spPr>
          <a:xfrm flipV="1">
            <a:off x="1775750" y="1755160"/>
            <a:ext cx="0" cy="3657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 160"/>
          <p:cNvCxnSpPr/>
          <p:nvPr/>
        </p:nvCxnSpPr>
        <p:spPr>
          <a:xfrm>
            <a:off x="1132285" y="1587520"/>
            <a:ext cx="16459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/>
          <p:cNvCxnSpPr/>
          <p:nvPr/>
        </p:nvCxnSpPr>
        <p:spPr>
          <a:xfrm flipV="1">
            <a:off x="2774817" y="1587520"/>
            <a:ext cx="0" cy="1811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화살표 연결선 168"/>
          <p:cNvCxnSpPr/>
          <p:nvPr/>
        </p:nvCxnSpPr>
        <p:spPr>
          <a:xfrm>
            <a:off x="2766350" y="3402516"/>
            <a:ext cx="6858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flipH="1">
            <a:off x="8572790" y="1752600"/>
            <a:ext cx="2706" cy="29057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그룹 99"/>
          <p:cNvGrpSpPr/>
          <p:nvPr/>
        </p:nvGrpSpPr>
        <p:grpSpPr>
          <a:xfrm rot="9901783">
            <a:off x="1693311" y="3883094"/>
            <a:ext cx="2965851" cy="304800"/>
            <a:chOff x="4654149" y="3429000"/>
            <a:chExt cx="2965851" cy="304800"/>
          </a:xfrm>
        </p:grpSpPr>
        <p:cxnSp>
          <p:nvCxnSpPr>
            <p:cNvPr id="99" name="직선 연결선 98"/>
            <p:cNvCxnSpPr/>
            <p:nvPr/>
          </p:nvCxnSpPr>
          <p:spPr>
            <a:xfrm flipH="1">
              <a:off x="4654149" y="3591968"/>
              <a:ext cx="1828800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그룹 143"/>
            <p:cNvGrpSpPr/>
            <p:nvPr/>
          </p:nvGrpSpPr>
          <p:grpSpPr>
            <a:xfrm rot="16200000">
              <a:off x="6896100" y="3009900"/>
              <a:ext cx="304800" cy="1143000"/>
              <a:chOff x="1524000" y="4572000"/>
              <a:chExt cx="304800" cy="1143000"/>
            </a:xfrm>
          </p:grpSpPr>
          <p:sp>
            <p:nvSpPr>
              <p:cNvPr id="92" name="직사각형 91"/>
              <p:cNvSpPr/>
              <p:nvPr/>
            </p:nvSpPr>
            <p:spPr>
              <a:xfrm>
                <a:off x="1524000" y="4648200"/>
                <a:ext cx="304800" cy="10668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1588770" y="4572000"/>
                <a:ext cx="175260" cy="8150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897764" y="4035623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He-Ne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Laser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직사각형 97"/>
          <p:cNvSpPr/>
          <p:nvPr/>
        </p:nvSpPr>
        <p:spPr>
          <a:xfrm rot="16200000">
            <a:off x="1257300" y="5372100"/>
            <a:ext cx="4572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7" name="직선 화살표 연결선 106"/>
          <p:cNvCxnSpPr/>
          <p:nvPr/>
        </p:nvCxnSpPr>
        <p:spPr>
          <a:xfrm flipH="1">
            <a:off x="3124200" y="3733800"/>
            <a:ext cx="3048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flipH="1">
            <a:off x="3119919" y="3733800"/>
            <a:ext cx="4281" cy="1906712"/>
          </a:xfrm>
          <a:prstGeom prst="line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화살표 연결선 116"/>
          <p:cNvCxnSpPr/>
          <p:nvPr/>
        </p:nvCxnSpPr>
        <p:spPr>
          <a:xfrm flipH="1">
            <a:off x="2743200" y="5638800"/>
            <a:ext cx="3810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화살표 연결선 118"/>
          <p:cNvCxnSpPr/>
          <p:nvPr/>
        </p:nvCxnSpPr>
        <p:spPr>
          <a:xfrm flipH="1">
            <a:off x="1732908" y="5637944"/>
            <a:ext cx="476892" cy="1712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화살표 연결선 128"/>
          <p:cNvCxnSpPr/>
          <p:nvPr/>
        </p:nvCxnSpPr>
        <p:spPr>
          <a:xfrm flipH="1">
            <a:off x="838200" y="5638800"/>
            <a:ext cx="3810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174928" y="5867400"/>
            <a:ext cx="644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smtClean="0">
                <a:latin typeface="Arial" pitchFamily="34" charset="0"/>
                <a:cs typeface="Arial" pitchFamily="34" charset="0"/>
              </a:rPr>
              <a:t>Turbo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pump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990600" y="5867400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Diaphragm 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pump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타원 131"/>
          <p:cNvSpPr/>
          <p:nvPr/>
        </p:nvSpPr>
        <p:spPr>
          <a:xfrm>
            <a:off x="1147281" y="5524500"/>
            <a:ext cx="152400" cy="2286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타원 134"/>
          <p:cNvSpPr/>
          <p:nvPr/>
        </p:nvSpPr>
        <p:spPr>
          <a:xfrm>
            <a:off x="1666982" y="5524500"/>
            <a:ext cx="152400" cy="2286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/>
          <p:cNvSpPr/>
          <p:nvPr/>
        </p:nvSpPr>
        <p:spPr>
          <a:xfrm rot="16200000">
            <a:off x="2247900" y="5372100"/>
            <a:ext cx="4572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/>
          <p:cNvSpPr/>
          <p:nvPr/>
        </p:nvSpPr>
        <p:spPr>
          <a:xfrm rot="16200000">
            <a:off x="2333775" y="4988274"/>
            <a:ext cx="265758" cy="6044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0" name="직사각형 139"/>
          <p:cNvSpPr/>
          <p:nvPr/>
        </p:nvSpPr>
        <p:spPr>
          <a:xfrm>
            <a:off x="5766370" y="3286874"/>
            <a:ext cx="18288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3" name="직선 연결선 160"/>
          <p:cNvCxnSpPr/>
          <p:nvPr/>
        </p:nvCxnSpPr>
        <p:spPr>
          <a:xfrm>
            <a:off x="1770345" y="1761961"/>
            <a:ext cx="89665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67"/>
          <p:cNvCxnSpPr/>
          <p:nvPr/>
        </p:nvCxnSpPr>
        <p:spPr>
          <a:xfrm flipH="1" flipV="1">
            <a:off x="2666370" y="1761961"/>
            <a:ext cx="1260" cy="179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화살표 연결선 168"/>
          <p:cNvCxnSpPr/>
          <p:nvPr/>
        </p:nvCxnSpPr>
        <p:spPr>
          <a:xfrm>
            <a:off x="2667000" y="3558747"/>
            <a:ext cx="785225" cy="4917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101358" y="3244334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Electrode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직선 연결선 94"/>
          <p:cNvCxnSpPr/>
          <p:nvPr/>
        </p:nvCxnSpPr>
        <p:spPr>
          <a:xfrm flipH="1">
            <a:off x="5740856" y="4658380"/>
            <a:ext cx="28346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8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kb\Desktop\med_100mTorr_crop_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78719" y="3309739"/>
            <a:ext cx="6393680" cy="1795661"/>
          </a:xfrm>
          <a:prstGeom prst="rect">
            <a:avLst/>
          </a:prstGeom>
          <a:noFill/>
        </p:spPr>
      </p:pic>
      <p:pic>
        <p:nvPicPr>
          <p:cNvPr id="11" name="Picture 2" descr="C:\Users\ckb\Desktop\med_600mTorr_crop_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71600" y="1480373"/>
            <a:ext cx="6398803" cy="17905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89556" y="2851973"/>
            <a:ext cx="110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600 </a:t>
            </a:r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mTorr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9885" y="4696304"/>
            <a:ext cx="110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mTorr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7157624" y="4699923"/>
            <a:ext cx="1844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94962" y="4761401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 </a:t>
            </a:r>
            <a:r>
              <a:rPr lang="en-US" altLang="ko-K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en-US" altLang="ko-K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ko-KR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3309173"/>
            <a:ext cx="1066800" cy="17922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848600" y="3309173"/>
            <a:ext cx="1075335" cy="17922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20" name="직선 연결선 19"/>
          <p:cNvCxnSpPr/>
          <p:nvPr/>
        </p:nvCxnSpPr>
        <p:spPr>
          <a:xfrm flipH="1" flipV="1">
            <a:off x="762000" y="3766373"/>
            <a:ext cx="895950" cy="457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H="1">
            <a:off x="762000" y="4452173"/>
            <a:ext cx="914400" cy="22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7315199" y="3537773"/>
            <a:ext cx="914401" cy="3048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7315200" y="4147373"/>
            <a:ext cx="990600" cy="6858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Direct imaging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3400" y="5257800"/>
            <a:ext cx="8229600" cy="1219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ko-KR" sz="1800" dirty="0" smtClean="0"/>
              <a:t>Direct imaging agrees with laser diffraction: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 smtClean="0"/>
              <a:t>More elongated and large grains at low pressure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 smtClean="0"/>
              <a:t>Grain number density is low at low pressure (10</a:t>
            </a:r>
            <a:r>
              <a:rPr lang="en-US" altLang="ko-KR" sz="1800" baseline="30000" dirty="0" smtClean="0"/>
              <a:t>5 </a:t>
            </a:r>
            <a:r>
              <a:rPr lang="en-US" altLang="ko-KR" sz="1800" dirty="0" smtClean="0"/>
              <a:t>cm</a:t>
            </a:r>
            <a:r>
              <a:rPr lang="en-US" altLang="ko-KR" sz="1800" baseline="30000" dirty="0" smtClean="0"/>
              <a:t>-3 </a:t>
            </a:r>
            <a:r>
              <a:rPr lang="en-US" altLang="ko-KR" sz="1800" dirty="0" smtClean="0">
                <a:sym typeface="Wingdings" pitchFamily="2" charset="2"/>
              </a:rPr>
              <a:t> </a:t>
            </a:r>
            <a:r>
              <a:rPr lang="en-US" altLang="ko-KR" sz="1800" dirty="0" smtClean="0"/>
              <a:t>10</a:t>
            </a:r>
            <a:r>
              <a:rPr lang="en-US" altLang="ko-KR" sz="1800" baseline="30000" dirty="0" smtClean="0"/>
              <a:t>4</a:t>
            </a:r>
            <a:r>
              <a:rPr lang="en-US" altLang="ko-KR" sz="1800" dirty="0" smtClean="0"/>
              <a:t> cm</a:t>
            </a:r>
            <a:r>
              <a:rPr lang="en-US" altLang="ko-KR" sz="1800" baseline="30000" dirty="0" smtClean="0"/>
              <a:t>-3</a:t>
            </a:r>
            <a:r>
              <a:rPr lang="en-US" altLang="ko-KR" sz="1800" dirty="0" smtClean="0"/>
              <a:t>) </a:t>
            </a:r>
            <a:endParaRPr lang="ko-KR" altLang="en-US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5AEC-337E-4050-AF59-23B3FC367E14}" type="slidenum">
              <a:rPr lang="ko-KR" altLang="en-US" smtClean="0"/>
              <a:pPr/>
              <a:t>103</a:t>
            </a:fld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1477396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ko-KR" sz="1400" baseline="-25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3 </a:t>
            </a:r>
            <a:r>
              <a:rPr lang="en-US" altLang="ko-KR" sz="14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m, </a:t>
            </a:r>
            <a:r>
              <a:rPr lang="el-GR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1</a:t>
            </a:r>
            <a:endParaRPr lang="ko-KR" altLang="en-US" sz="14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3309173"/>
            <a:ext cx="147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ko-KR" sz="1400" baseline="-25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25 </a:t>
            </a:r>
            <a:r>
              <a:rPr lang="en-US" altLang="ko-KR" sz="14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m, </a:t>
            </a:r>
            <a:r>
              <a:rPr lang="el-GR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2.5</a:t>
            </a:r>
            <a:endParaRPr lang="ko-KR" altLang="en-US" sz="14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97395" y="381000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Rf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power: 1 W</a:t>
            </a:r>
            <a:endParaRPr lang="ko-KR" alt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altLang="ko-KR" sz="16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O: 5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mTorr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5200" y="10668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X2 magnification lens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Direct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5AEC-337E-4050-AF59-23B3FC367E14}" type="slidenum">
              <a:rPr lang="ko-KR" altLang="en-US" smtClean="0"/>
              <a:pPr/>
              <a:t>104</a:t>
            </a:fld>
            <a:endParaRPr lang="ko-KR" alt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800600" y="1524000"/>
            <a:ext cx="3576320" cy="2743200"/>
            <a:chOff x="4800600" y="1371600"/>
            <a:chExt cx="3576320" cy="2743200"/>
          </a:xfrm>
        </p:grpSpPr>
        <p:pic>
          <p:nvPicPr>
            <p:cNvPr id="18" name="Picture 2" descr="D:\ckb\Postdoc@Caltech\Experiments\Ice dust\20140117\100-60mtorr_1\70mTorr\2718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1371600"/>
              <a:ext cx="894080" cy="2743200"/>
            </a:xfrm>
            <a:prstGeom prst="rect">
              <a:avLst/>
            </a:prstGeom>
            <a:noFill/>
          </p:spPr>
        </p:pic>
        <p:pic>
          <p:nvPicPr>
            <p:cNvPr id="19" name="Picture 3" descr="D:\ckb\Postdoc@Caltech\Experiments\Ice dust\20140117\100-60mtorr_1\70mTorr\3124.jpeg"/>
            <p:cNvPicPr>
              <a:picLocks noChangeAspect="1" noChangeArrowheads="1"/>
            </p:cNvPicPr>
            <p:nvPr/>
          </p:nvPicPr>
          <p:blipFill>
            <a:blip r:embed="rId4" cstate="print"/>
            <a:srcRect t="-1"/>
            <a:stretch>
              <a:fillRect/>
            </a:stretch>
          </p:blipFill>
          <p:spPr bwMode="auto">
            <a:xfrm>
              <a:off x="5694680" y="1371600"/>
              <a:ext cx="894080" cy="2743200"/>
            </a:xfrm>
            <a:prstGeom prst="rect">
              <a:avLst/>
            </a:prstGeom>
            <a:noFill/>
          </p:spPr>
        </p:pic>
        <p:pic>
          <p:nvPicPr>
            <p:cNvPr id="20" name="Picture 5" descr="D:\ckb\Postdoc@Caltech\Experiments\Ice dust\20140117\100-60mtorr_1\70mTorr\2778.jpe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8760" y="1371600"/>
              <a:ext cx="894080" cy="2743200"/>
            </a:xfrm>
            <a:prstGeom prst="rect">
              <a:avLst/>
            </a:prstGeom>
            <a:noFill/>
          </p:spPr>
        </p:pic>
        <p:pic>
          <p:nvPicPr>
            <p:cNvPr id="21" name="Picture 6" descr="D:\ckb\Postdoc@Caltech\Experiments\Ice dust\20140117\100-60mtorr_1\70mTorr\3082.jpeg"/>
            <p:cNvPicPr>
              <a:picLocks noChangeAspect="1" noChangeArrowheads="1"/>
            </p:cNvPicPr>
            <p:nvPr/>
          </p:nvPicPr>
          <p:blipFill>
            <a:blip r:embed="rId6" cstate="print"/>
            <a:srcRect t="1"/>
            <a:stretch>
              <a:fillRect/>
            </a:stretch>
          </p:blipFill>
          <p:spPr bwMode="auto">
            <a:xfrm>
              <a:off x="7482840" y="1371600"/>
              <a:ext cx="894080" cy="2743200"/>
            </a:xfrm>
            <a:prstGeom prst="rect">
              <a:avLst/>
            </a:prstGeom>
            <a:noFill/>
          </p:spPr>
        </p:pic>
      </p:grpSp>
      <p:pic>
        <p:nvPicPr>
          <p:cNvPr id="13" name="Picture 2" descr="D:\ckb\Postdoc@Caltech\Experiments\Ice dust\20140117\100-60mtorr_1\100mTorr\0156.jpeg"/>
          <p:cNvPicPr>
            <a:picLocks noChangeAspect="1" noChangeArrowheads="1"/>
          </p:cNvPicPr>
          <p:nvPr/>
        </p:nvPicPr>
        <p:blipFill>
          <a:blip r:embed="rId7" cstate="print"/>
          <a:srcRect b="-89"/>
          <a:stretch>
            <a:fillRect/>
          </a:stretch>
        </p:blipFill>
        <p:spPr bwMode="auto">
          <a:xfrm>
            <a:off x="914400" y="1524000"/>
            <a:ext cx="3573141" cy="2743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096000" y="3821668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mTorr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3821668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mTorr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60020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aseline="-25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=140 um, </a:t>
            </a:r>
            <a:r>
              <a:rPr lang="el-G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=4.8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600200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aseline="-25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=35 um, </a:t>
            </a:r>
            <a:r>
              <a:rPr lang="el-G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=2.5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내용 개체 틀 2"/>
          <p:cNvSpPr>
            <a:spLocks noGrp="1"/>
          </p:cNvSpPr>
          <p:nvPr>
            <p:ph idx="1"/>
          </p:nvPr>
        </p:nvSpPr>
        <p:spPr>
          <a:xfrm>
            <a:off x="533400" y="4572000"/>
            <a:ext cx="8229600" cy="1219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ko-KR" sz="1800" dirty="0" smtClean="0"/>
              <a:t>Ignite plasma at 100 </a:t>
            </a:r>
            <a:r>
              <a:rPr lang="en-US" altLang="ko-KR" sz="1800" dirty="0" err="1" smtClean="0"/>
              <a:t>mTorr</a:t>
            </a:r>
            <a:r>
              <a:rPr lang="en-US" altLang="ko-KR" sz="1800" dirty="0" smtClean="0"/>
              <a:t> then reduce background pressure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 smtClean="0"/>
              <a:t>More elongated and large grains shown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7395" y="381000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Rf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power: 1.5 W</a:t>
            </a:r>
            <a:endParaRPr lang="ko-KR" alt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altLang="ko-KR" sz="16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O: 5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mTorr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200" y="10668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X4 magnification lens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1400" y="1600200"/>
            <a:ext cx="1031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composite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FF"/>
                </a:solidFill>
              </a:rPr>
              <a:t>For publications, </a:t>
            </a:r>
            <a:r>
              <a:rPr lang="en-US" altLang="en-US" sz="2800" smtClean="0"/>
              <a:t>Google: </a:t>
            </a:r>
            <a:r>
              <a:rPr lang="en-US" altLang="en-US" sz="2800" i="1" u="sng" smtClean="0"/>
              <a:t>Bellan + plasma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8153400" cy="4525963"/>
          </a:xfrm>
        </p:spPr>
        <p:txBody>
          <a:bodyPr/>
          <a:lstStyle/>
          <a:p>
            <a:pPr eaLnBrk="1" hangingPunct="1"/>
            <a:endParaRPr lang="en-US" altLang="en-US" sz="2800" i="1" smtClean="0"/>
          </a:p>
          <a:p>
            <a:pPr eaLnBrk="1" hangingPunct="1">
              <a:buFontTx/>
              <a:buNone/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>
                    <a:lumMod val="65000"/>
                  </a:schemeClr>
                </a:solidFill>
              </a:rPr>
              <a:t>Jets, cont’d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altLang="en-US" dirty="0" smtClean="0"/>
              <a:t>Pinching and collimation</a:t>
            </a:r>
          </a:p>
          <a:p>
            <a:pPr lvl="1"/>
            <a:r>
              <a:rPr lang="en-US" altLang="en-US" dirty="0" smtClean="0"/>
              <a:t>Magnetic flux is frozen into plasma frame</a:t>
            </a:r>
          </a:p>
          <a:p>
            <a:pPr lvl="2"/>
            <a:r>
              <a:rPr lang="en-US" altLang="en-US" dirty="0" smtClean="0"/>
              <a:t>Therefore magnetic flux is </a:t>
            </a:r>
            <a:r>
              <a:rPr lang="en-US" altLang="en-US" dirty="0" err="1" smtClean="0"/>
              <a:t>convected</a:t>
            </a:r>
            <a:r>
              <a:rPr lang="en-US" altLang="en-US" dirty="0" smtClean="0"/>
              <a:t> with flow</a:t>
            </a:r>
          </a:p>
          <a:p>
            <a:pPr lvl="2"/>
            <a:endParaRPr lang="en-US" altLang="en-US" dirty="0" smtClean="0"/>
          </a:p>
          <a:p>
            <a:pPr lvl="1"/>
            <a:r>
              <a:rPr lang="en-US" altLang="en-US" dirty="0" smtClean="0"/>
              <a:t>Pinch effect caused by azimuthal B field</a:t>
            </a:r>
          </a:p>
          <a:p>
            <a:pPr lvl="2"/>
            <a:r>
              <a:rPr lang="en-US" altLang="en-US" dirty="0" smtClean="0"/>
              <a:t>B field is flux density, so flux compression amplifies pinch force</a:t>
            </a:r>
          </a:p>
          <a:p>
            <a:pPr lvl="2"/>
            <a:endParaRPr lang="en-US" altLang="en-US" dirty="0" smtClean="0"/>
          </a:p>
          <a:p>
            <a:pPr lvl="1"/>
            <a:r>
              <a:rPr lang="en-US" altLang="en-US" dirty="0" smtClean="0"/>
              <a:t>Any jet slowing down compresses flux, increases pinching</a:t>
            </a:r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>
                    <a:lumMod val="65000"/>
                  </a:schemeClr>
                </a:solidFill>
              </a:rPr>
              <a:t>Jets, cont’d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altLang="en-US" dirty="0" smtClean="0"/>
              <a:t>Stability</a:t>
            </a:r>
          </a:p>
          <a:p>
            <a:pPr lvl="1"/>
            <a:r>
              <a:rPr lang="en-US" altLang="en-US" dirty="0" smtClean="0"/>
              <a:t>Jets are subject to same instabilities as classic equilibrium if instability time scale faster than jet time scale</a:t>
            </a:r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Jets can kink</a:t>
            </a:r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New result: kink can itself become unstable</a:t>
            </a:r>
          </a:p>
          <a:p>
            <a:pPr lvl="2"/>
            <a:r>
              <a:rPr lang="en-US" altLang="en-US" dirty="0" smtClean="0"/>
              <a:t>Secondary instability (instability of an instability) </a:t>
            </a:r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59436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14400" y="1787525"/>
            <a:ext cx="175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ndy" pitchFamily="66" charset="0"/>
              </a:rPr>
              <a:t>Eq. of motion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81000" y="2711450"/>
            <a:ext cx="230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ndy" pitchFamily="66" charset="0"/>
              </a:rPr>
              <a:t>Induction equation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98525" y="3738563"/>
            <a:ext cx="166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ndy" pitchFamily="66" charset="0"/>
              </a:rPr>
              <a:t>Ampere’s law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708525" y="4576763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 </a:t>
            </a:r>
            <a:r>
              <a:rPr lang="en-US" altLang="en-US" sz="2400">
                <a:solidFill>
                  <a:srgbClr val="FF0000"/>
                </a:solidFill>
                <a:latin typeface="Andy" pitchFamily="66" charset="0"/>
              </a:rPr>
              <a:t>Mass conservation equation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105400" y="5454650"/>
            <a:ext cx="217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Andy" pitchFamily="66" charset="0"/>
              </a:rPr>
              <a:t>Adiabatic relation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2057400" y="5257800"/>
            <a:ext cx="6172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1295400" y="304800"/>
            <a:ext cx="6240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400"/>
              <a:t>Basic equations of MHD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59436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14400" y="1787525"/>
            <a:ext cx="175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ndy" pitchFamily="66" charset="0"/>
              </a:rPr>
              <a:t>Eq. of motion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2711450"/>
            <a:ext cx="230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ndy" pitchFamily="66" charset="0"/>
              </a:rPr>
              <a:t>Induction equation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898525" y="3738563"/>
            <a:ext cx="166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Andy" pitchFamily="66" charset="0"/>
              </a:rPr>
              <a:t>Ampere’s law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708525" y="4576763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 </a:t>
            </a:r>
            <a:r>
              <a:rPr lang="en-US" altLang="en-US" sz="2400">
                <a:solidFill>
                  <a:srgbClr val="FF0000"/>
                </a:solidFill>
                <a:latin typeface="Andy" pitchFamily="66" charset="0"/>
              </a:rPr>
              <a:t>Mass conservation equation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105400" y="5454650"/>
            <a:ext cx="217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Andy" pitchFamily="66" charset="0"/>
              </a:rPr>
              <a:t>Adiabatic relation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057400" y="5257800"/>
            <a:ext cx="6172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1295400" y="304800"/>
            <a:ext cx="6240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400"/>
              <a:t>Basic equations of MHD</a:t>
            </a:r>
          </a:p>
        </p:txBody>
      </p:sp>
      <p:sp>
        <p:nvSpPr>
          <p:cNvPr id="16394" name="TextBox 2"/>
          <p:cNvSpPr txBox="1">
            <a:spLocks noChangeArrowheads="1"/>
          </p:cNvSpPr>
          <p:nvPr/>
        </p:nvSpPr>
        <p:spPr bwMode="auto">
          <a:xfrm>
            <a:off x="609600" y="56134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b="1" u="sng">
                <a:solidFill>
                  <a:srgbClr val="FF0000"/>
                </a:solidFill>
              </a:rPr>
              <a:t>No</a:t>
            </a:r>
            <a:r>
              <a:rPr lang="en-US" altLang="en-US" sz="3200" b="1">
                <a:solidFill>
                  <a:srgbClr val="FF0000"/>
                </a:solidFill>
              </a:rPr>
              <a:t> intrinsic scale in these equations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762000" y="1519238"/>
            <a:ext cx="5988050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800"/>
              <a:t>PLUS:</a:t>
            </a:r>
          </a:p>
          <a:p>
            <a:pPr eaLnBrk="1" hangingPunct="1"/>
            <a:endParaRPr lang="en-US" altLang="en-US" sz="4800"/>
          </a:p>
          <a:p>
            <a:pPr eaLnBrk="1" hangingPunct="1"/>
            <a:r>
              <a:rPr lang="en-US" altLang="en-US" sz="4800"/>
              <a:t>  </a:t>
            </a:r>
            <a:r>
              <a:rPr lang="en-US" altLang="en-US" sz="4800" u="sng"/>
              <a:t>boundary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Basic jet configuration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300" y="1676400"/>
            <a:ext cx="76200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Relevant to </a:t>
            </a:r>
          </a:p>
          <a:p>
            <a:pPr>
              <a:defRPr/>
            </a:pPr>
            <a:r>
              <a:rPr lang="en-US" sz="3200" dirty="0"/>
              <a:t>	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dirty="0"/>
              <a:t>Astrophysical jets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dirty="0" err="1"/>
              <a:t>Spheromak</a:t>
            </a:r>
            <a:r>
              <a:rPr lang="en-US" sz="3200" dirty="0"/>
              <a:t> formation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dirty="0" err="1"/>
              <a:t>Magnetoplasmadynamic</a:t>
            </a:r>
            <a:r>
              <a:rPr lang="en-US" sz="3200" dirty="0"/>
              <a:t> thrusters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dirty="0"/>
              <a:t>“Building block” for solar coronal loops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32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dirty="0"/>
              <a:t>Will refer to as “astrophysical jet”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_plasma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today.slac.stanford.edu/images/2006/colloq_madejski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953000" cy="589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3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Setup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ndy" pitchFamily="66" charset="0"/>
              </a:rPr>
              <a:t>Typical experimental parameters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altLang="en-US" smtClean="0"/>
              <a:t>Experiment duration 10-50 microseconds</a:t>
            </a:r>
          </a:p>
          <a:p>
            <a:r>
              <a:rPr lang="en-US" altLang="en-US" smtClean="0"/>
              <a:t>Electric current 30 - 150 kA</a:t>
            </a:r>
          </a:p>
          <a:p>
            <a:r>
              <a:rPr lang="en-US" altLang="en-US" smtClean="0"/>
              <a:t>Voltage: 3-6 kV at breakdown, &lt; 2 kV after</a:t>
            </a:r>
          </a:p>
          <a:p>
            <a:r>
              <a:rPr lang="en-US" altLang="en-US" smtClean="0"/>
              <a:t>Input power ~50-300 megawatts</a:t>
            </a:r>
          </a:p>
          <a:p>
            <a:r>
              <a:rPr lang="en-US" altLang="en-US" smtClean="0"/>
              <a:t>Gas: hydrogen, argon, neon, or nitrogen</a:t>
            </a:r>
          </a:p>
          <a:p>
            <a:r>
              <a:rPr lang="en-US" altLang="en-US" smtClean="0"/>
              <a:t>Plasma density ~10</a:t>
            </a:r>
            <a:r>
              <a:rPr lang="en-US" altLang="en-US" baseline="30000" smtClean="0"/>
              <a:t>15</a:t>
            </a:r>
            <a:r>
              <a:rPr lang="en-US" altLang="en-US" smtClean="0"/>
              <a:t> -10</a:t>
            </a:r>
            <a:r>
              <a:rPr lang="en-US" altLang="en-US" baseline="30000" smtClean="0"/>
              <a:t>17</a:t>
            </a:r>
            <a:r>
              <a:rPr lang="en-US" altLang="en-US" smtClean="0"/>
              <a:t> cm</a:t>
            </a:r>
            <a:r>
              <a:rPr lang="en-US" altLang="en-US" baseline="30000" smtClean="0"/>
              <a:t>-3</a:t>
            </a:r>
          </a:p>
          <a:p>
            <a:r>
              <a:rPr lang="en-US" altLang="en-US" smtClean="0"/>
              <a:t>Plasma temperature ~2 eV</a:t>
            </a:r>
          </a:p>
          <a:p>
            <a:r>
              <a:rPr lang="en-US" altLang="en-US" smtClean="0"/>
              <a:t>Magnetic field strength ~0.1 - 2 kG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0000FF"/>
                </a:solidFill>
              </a:rPr>
              <a:t>Grad Students, Postdocs, Visitors</a:t>
            </a:r>
            <a:br>
              <a:rPr lang="en-US" altLang="en-US" sz="4000" dirty="0" smtClean="0">
                <a:solidFill>
                  <a:srgbClr val="0000FF"/>
                </a:solidFill>
              </a:rPr>
            </a:br>
            <a:r>
              <a:rPr lang="en-US" altLang="en-US" sz="4000" dirty="0" smtClean="0">
                <a:solidFill>
                  <a:srgbClr val="0000FF"/>
                </a:solidFill>
              </a:rPr>
              <a:t>(past and 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present</a:t>
            </a:r>
            <a:r>
              <a:rPr lang="en-US" altLang="en-US" sz="4000" dirty="0" smtClean="0">
                <a:solidFill>
                  <a:srgbClr val="0000FF"/>
                </a:solidFill>
              </a:rPr>
              <a:t>)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Freddy Hansen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Scott Hsu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Sett You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Shreekrishna Tripathi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Carlos Romero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Gunsu Yun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Steve Pracko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Deepak Kumar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smtClean="0"/>
              <a:t>Rory Perkins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i="1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dirty="0" smtClean="0"/>
              <a:t>Anna Moser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i="1" dirty="0" smtClean="0"/>
              <a:t>Eve Stenson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i="1" dirty="0"/>
              <a:t>Prof. Taiichi </a:t>
            </a:r>
            <a:r>
              <a:rPr lang="en-US" altLang="en-US" i="1" dirty="0" smtClean="0"/>
              <a:t>Shikama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i="1" dirty="0"/>
              <a:t>Zach Tobin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i="1" dirty="0" smtClean="0"/>
              <a:t>Bao Ha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i="1" dirty="0" smtClean="0"/>
              <a:t>Vernon Chaplin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i="1" dirty="0" smtClean="0"/>
              <a:t>Xiang Zhai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i="1" dirty="0" smtClean="0"/>
              <a:t>Magnus Haw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i="1" dirty="0" err="1" smtClean="0"/>
              <a:t>Kilbyoung</a:t>
            </a:r>
            <a:r>
              <a:rPr lang="en-US" altLang="en-US" b="1" i="1" dirty="0" smtClean="0"/>
              <a:t> Chai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96000" y="0"/>
            <a:ext cx="31607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Copper annulus </a:t>
            </a:r>
          </a:p>
          <a:p>
            <a:pPr eaLnBrk="1" hangingPunct="1"/>
            <a:r>
              <a:rPr lang="en-US" altLang="en-US" sz="3200"/>
              <a:t>50.8 cm diam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400800" y="5867400"/>
            <a:ext cx="2619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Copper disk </a:t>
            </a:r>
          </a:p>
          <a:p>
            <a:pPr eaLnBrk="1" hangingPunct="1"/>
            <a:r>
              <a:rPr lang="en-US" altLang="en-US" sz="3200"/>
              <a:t>20.3 cm diam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 flipV="1">
            <a:off x="5410200" y="4572000"/>
            <a:ext cx="1143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6858000" y="9906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69925" y="5045075"/>
            <a:ext cx="2417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Gas nozzles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1676400" y="3429000"/>
            <a:ext cx="1524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V="1">
            <a:off x="1676400" y="3581400"/>
            <a:ext cx="2743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57200" y="76200"/>
            <a:ext cx="5438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u="sng">
                <a:solidFill>
                  <a:schemeClr val="accent2"/>
                </a:solidFill>
              </a:rPr>
              <a:t>Coaxial, co-planar electrodes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400800" y="2133600"/>
            <a:ext cx="26654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Bias field coil</a:t>
            </a:r>
          </a:p>
          <a:p>
            <a:pPr eaLnBrk="1" hangingPunct="1"/>
            <a:r>
              <a:rPr lang="en-US" altLang="en-US" sz="3200"/>
              <a:t>makes linked </a:t>
            </a:r>
          </a:p>
          <a:p>
            <a:pPr eaLnBrk="1" hangingPunct="1"/>
            <a:r>
              <a:rPr lang="en-US" altLang="en-US" sz="3200"/>
              <a:t>magnetic flux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5715000" y="2667000"/>
            <a:ext cx="762000" cy="9144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Arc 5"/>
          <p:cNvSpPr>
            <a:spLocks/>
          </p:cNvSpPr>
          <p:nvPr/>
        </p:nvSpPr>
        <p:spPr bwMode="auto">
          <a:xfrm>
            <a:off x="4800600" y="1295400"/>
            <a:ext cx="1524000" cy="2057400"/>
          </a:xfrm>
          <a:custGeom>
            <a:avLst/>
            <a:gdLst>
              <a:gd name="T0" fmla="*/ 0 w 21600"/>
              <a:gd name="T1" fmla="*/ 0 h 42618"/>
              <a:gd name="T2" fmla="*/ 2147483647 w 21600"/>
              <a:gd name="T3" fmla="*/ 2147483647 h 42618"/>
              <a:gd name="T4" fmla="*/ 0 w 21600"/>
              <a:gd name="T5" fmla="*/ 2147483647 h 426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61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11"/>
                  <a:pt x="14720" y="40311"/>
                  <a:pt x="4978" y="42618"/>
                </a:cubicBezTo>
              </a:path>
              <a:path w="21600" h="4261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11"/>
                  <a:pt x="14720" y="40311"/>
                  <a:pt x="4978" y="4261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Arc 6"/>
          <p:cNvSpPr>
            <a:spLocks/>
          </p:cNvSpPr>
          <p:nvPr/>
        </p:nvSpPr>
        <p:spPr bwMode="auto">
          <a:xfrm>
            <a:off x="5334000" y="3733800"/>
            <a:ext cx="1524000" cy="2057400"/>
          </a:xfrm>
          <a:custGeom>
            <a:avLst/>
            <a:gdLst>
              <a:gd name="T0" fmla="*/ 0 w 21600"/>
              <a:gd name="T1" fmla="*/ 0 h 42618"/>
              <a:gd name="T2" fmla="*/ 2147483647 w 21600"/>
              <a:gd name="T3" fmla="*/ 2147483647 h 42618"/>
              <a:gd name="T4" fmla="*/ 0 w 21600"/>
              <a:gd name="T5" fmla="*/ 2147483647 h 426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61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11"/>
                  <a:pt x="14720" y="40311"/>
                  <a:pt x="4978" y="42618"/>
                </a:cubicBezTo>
              </a:path>
              <a:path w="21600" h="4261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611"/>
                  <a:pt x="14720" y="40311"/>
                  <a:pt x="4978" y="4261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Arc 7"/>
          <p:cNvSpPr>
            <a:spLocks/>
          </p:cNvSpPr>
          <p:nvPr/>
        </p:nvSpPr>
        <p:spPr bwMode="auto">
          <a:xfrm flipH="1" flipV="1">
            <a:off x="3276600" y="1447800"/>
            <a:ext cx="622300" cy="1905000"/>
          </a:xfrm>
          <a:custGeom>
            <a:avLst/>
            <a:gdLst>
              <a:gd name="T0" fmla="*/ 2147483647 w 24722"/>
              <a:gd name="T1" fmla="*/ 0 h 43200"/>
              <a:gd name="T2" fmla="*/ 0 w 24722"/>
              <a:gd name="T3" fmla="*/ 2147483647 h 43200"/>
              <a:gd name="T4" fmla="*/ 2147483647 w 24722"/>
              <a:gd name="T5" fmla="*/ 214748364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722" h="43200" fill="none" extrusionOk="0">
                <a:moveTo>
                  <a:pt x="3121" y="0"/>
                </a:moveTo>
                <a:cubicBezTo>
                  <a:pt x="15051" y="0"/>
                  <a:pt x="24722" y="9670"/>
                  <a:pt x="24722" y="21600"/>
                </a:cubicBezTo>
                <a:cubicBezTo>
                  <a:pt x="24722" y="33529"/>
                  <a:pt x="15051" y="43200"/>
                  <a:pt x="3122" y="43200"/>
                </a:cubicBezTo>
                <a:cubicBezTo>
                  <a:pt x="2077" y="43200"/>
                  <a:pt x="1033" y="43124"/>
                  <a:pt x="-1" y="42973"/>
                </a:cubicBezTo>
              </a:path>
              <a:path w="24722" h="43200" stroke="0" extrusionOk="0">
                <a:moveTo>
                  <a:pt x="3121" y="0"/>
                </a:moveTo>
                <a:cubicBezTo>
                  <a:pt x="15051" y="0"/>
                  <a:pt x="24722" y="9670"/>
                  <a:pt x="24722" y="21600"/>
                </a:cubicBezTo>
                <a:cubicBezTo>
                  <a:pt x="24722" y="33529"/>
                  <a:pt x="15051" y="43200"/>
                  <a:pt x="3122" y="43200"/>
                </a:cubicBezTo>
                <a:cubicBezTo>
                  <a:pt x="2077" y="43200"/>
                  <a:pt x="1033" y="43124"/>
                  <a:pt x="-1" y="42973"/>
                </a:cubicBezTo>
                <a:lnTo>
                  <a:pt x="3122" y="21600"/>
                </a:lnTo>
                <a:lnTo>
                  <a:pt x="312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Arc 8"/>
          <p:cNvSpPr>
            <a:spLocks/>
          </p:cNvSpPr>
          <p:nvPr/>
        </p:nvSpPr>
        <p:spPr bwMode="auto">
          <a:xfrm flipH="1" flipV="1">
            <a:off x="3884613" y="4144963"/>
            <a:ext cx="652462" cy="1570037"/>
          </a:xfrm>
          <a:custGeom>
            <a:avLst/>
            <a:gdLst>
              <a:gd name="T0" fmla="*/ 0 w 23113"/>
              <a:gd name="T1" fmla="*/ 2147483647 h 35593"/>
              <a:gd name="T2" fmla="*/ 2147483647 w 23113"/>
              <a:gd name="T3" fmla="*/ 2147483647 h 35593"/>
              <a:gd name="T4" fmla="*/ 2147483647 w 23113"/>
              <a:gd name="T5" fmla="*/ 2147483647 h 355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113" h="35593" fill="none" extrusionOk="0">
                <a:moveTo>
                  <a:pt x="0" y="53"/>
                </a:moveTo>
                <a:cubicBezTo>
                  <a:pt x="503" y="17"/>
                  <a:pt x="1008" y="-1"/>
                  <a:pt x="1513" y="0"/>
                </a:cubicBezTo>
                <a:cubicBezTo>
                  <a:pt x="13442" y="0"/>
                  <a:pt x="23113" y="9670"/>
                  <a:pt x="23113" y="21600"/>
                </a:cubicBezTo>
                <a:cubicBezTo>
                  <a:pt x="23113" y="26727"/>
                  <a:pt x="21289" y="31687"/>
                  <a:pt x="17967" y="35592"/>
                </a:cubicBezTo>
              </a:path>
              <a:path w="23113" h="35593" stroke="0" extrusionOk="0">
                <a:moveTo>
                  <a:pt x="0" y="53"/>
                </a:moveTo>
                <a:cubicBezTo>
                  <a:pt x="503" y="17"/>
                  <a:pt x="1008" y="-1"/>
                  <a:pt x="1513" y="0"/>
                </a:cubicBezTo>
                <a:cubicBezTo>
                  <a:pt x="13442" y="0"/>
                  <a:pt x="23113" y="9670"/>
                  <a:pt x="23113" y="21600"/>
                </a:cubicBezTo>
                <a:cubicBezTo>
                  <a:pt x="23113" y="26727"/>
                  <a:pt x="21289" y="31687"/>
                  <a:pt x="17967" y="35592"/>
                </a:cubicBezTo>
                <a:lnTo>
                  <a:pt x="1513" y="21600"/>
                </a:lnTo>
                <a:lnTo>
                  <a:pt x="0" y="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0574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096000" y="1447800"/>
            <a:ext cx="27781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Gas puff valve</a:t>
            </a:r>
          </a:p>
          <a:p>
            <a:pPr eaLnBrk="1" hangingPunct="1"/>
            <a:r>
              <a:rPr lang="en-US" altLang="en-US" sz="3200"/>
              <a:t>(typical)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-12954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08625" y="982663"/>
            <a:ext cx="165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096000" y="609600"/>
            <a:ext cx="1965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Gas nozzle</a:t>
            </a: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5715000" y="1143000"/>
            <a:ext cx="10668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114800" y="6019800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50 cm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2514600" y="6248400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5105400" y="6248400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114800" y="3352800"/>
            <a:ext cx="817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bg1"/>
                </a:solidFill>
              </a:rPr>
              <a:t>disk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794125" y="4408488"/>
            <a:ext cx="1433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annulus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accent2"/>
                </a:solidFill>
              </a:rPr>
              <a:t>Side View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41350"/>
            <a:ext cx="8229600" cy="6216650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12725" y="2732088"/>
            <a:ext cx="915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accent2"/>
                </a:solidFill>
              </a:rPr>
              <a:t> disk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12725" y="979488"/>
            <a:ext cx="1433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33CC33"/>
                </a:solidFill>
              </a:rPr>
              <a:t>annulus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1600200" y="1295400"/>
            <a:ext cx="213360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371600" y="3048000"/>
            <a:ext cx="2362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Installation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9040813" cy="4816475"/>
          </a:xfrm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98525" y="5165725"/>
            <a:ext cx="725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2400">
              <a:latin typeface="SymbolMono BT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>Outline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743200"/>
            <a:ext cx="7391400" cy="17526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1. make claims </a:t>
            </a:r>
          </a:p>
          <a:p>
            <a:pPr algn="l" eaLnBrk="1" hangingPunct="1"/>
            <a:endParaRPr lang="en-US" altLang="en-US" b="1" dirty="0" smtClean="0"/>
          </a:p>
          <a:p>
            <a:pPr algn="l" eaLnBrk="1" hangingPunct="1"/>
            <a:r>
              <a:rPr lang="en-US" altLang="en-US" dirty="0" smtClean="0"/>
              <a:t>2. provide evidence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Image File" r:id="rId3" imgW="6502734" imgH="4876190" progId="ImageExpertImage">
                  <p:embed/>
                </p:oleObj>
              </mc:Choice>
              <mc:Fallback>
                <p:oleObj name="Image File" r:id="rId3" imgW="6502734" imgH="4876190" progId="ImageExpert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FF"/>
                </a:solidFill>
              </a:rPr>
              <a:t>Sequence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14400" y="2895600"/>
            <a:ext cx="229711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400" b="1"/>
              <a:t>high</a:t>
            </a:r>
          </a:p>
          <a:p>
            <a:pPr eaLnBrk="1" hangingPunct="1"/>
            <a:r>
              <a:rPr lang="en-US" altLang="en-US" sz="4400" b="1"/>
              <a:t>vacuum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362200" y="1219200"/>
            <a:ext cx="1831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Bias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  </a:t>
            </a:r>
            <a:r>
              <a:rPr lang="en-US" altLang="en-US" sz="4000" smtClean="0">
                <a:solidFill>
                  <a:schemeClr val="accent2"/>
                </a:solidFill>
              </a:rPr>
              <a:t>Puff in neutral gas</a:t>
            </a: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277508" name="AutoShape 4"/>
          <p:cNvSpPr>
            <a:spLocks noChangeArrowheads="1"/>
          </p:cNvSpPr>
          <p:nvPr/>
        </p:nvSpPr>
        <p:spPr bwMode="auto">
          <a:xfrm rot="5400000">
            <a:off x="4043362" y="2128838"/>
            <a:ext cx="1133475" cy="8382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5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7509" name="AutoShape 5"/>
          <p:cNvSpPr>
            <a:spLocks noChangeArrowheads="1"/>
          </p:cNvSpPr>
          <p:nvPr/>
        </p:nvSpPr>
        <p:spPr bwMode="auto">
          <a:xfrm rot="5400000">
            <a:off x="4081462" y="2928938"/>
            <a:ext cx="1057275" cy="8382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5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 rot="5400000">
            <a:off x="4081462" y="3614738"/>
            <a:ext cx="1057275" cy="8382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5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7511" name="AutoShape 7"/>
          <p:cNvSpPr>
            <a:spLocks noChangeArrowheads="1"/>
          </p:cNvSpPr>
          <p:nvPr/>
        </p:nvSpPr>
        <p:spPr bwMode="auto">
          <a:xfrm rot="5400000">
            <a:off x="4081462" y="4605338"/>
            <a:ext cx="1057275" cy="8382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5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Apply </a:t>
            </a:r>
            <a:r>
              <a:rPr lang="en-US" altLang="en-US" u="sng" smtClean="0">
                <a:solidFill>
                  <a:srgbClr val="FF0000"/>
                </a:solidFill>
              </a:rPr>
              <a:t>high voltage</a:t>
            </a:r>
            <a:r>
              <a:rPr lang="en-US" altLang="en-US" smtClean="0"/>
              <a:t> across </a:t>
            </a:r>
            <a:br>
              <a:rPr lang="en-US" altLang="en-US" smtClean="0"/>
            </a:br>
            <a:r>
              <a:rPr lang="en-US" altLang="en-US" smtClean="0"/>
              <a:t>gap between disk and annulus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FF"/>
                </a:solidFill>
              </a:rPr>
              <a:t>Breakdown, “spider leg formation”</a:t>
            </a: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35844" name="AutoShape 4"/>
          <p:cNvSpPr>
            <a:spLocks noChangeArrowheads="1"/>
          </p:cNvSpPr>
          <p:nvPr/>
        </p:nvSpPr>
        <p:spPr bwMode="auto">
          <a:xfrm rot="-5400000">
            <a:off x="4495800" y="2819400"/>
            <a:ext cx="1066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8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680" y="11199"/>
                </a:moveTo>
                <a:cubicBezTo>
                  <a:pt x="4671" y="11066"/>
                  <a:pt x="4667" y="10933"/>
                  <a:pt x="4667" y="10800"/>
                </a:cubicBezTo>
                <a:cubicBezTo>
                  <a:pt x="4667" y="7412"/>
                  <a:pt x="7412" y="4667"/>
                  <a:pt x="10800" y="4667"/>
                </a:cubicBezTo>
                <a:cubicBezTo>
                  <a:pt x="14187" y="4667"/>
                  <a:pt x="16933" y="7412"/>
                  <a:pt x="16933" y="10800"/>
                </a:cubicBezTo>
                <a:cubicBezTo>
                  <a:pt x="16933" y="10933"/>
                  <a:pt x="16928" y="11066"/>
                  <a:pt x="16919" y="11199"/>
                </a:cubicBezTo>
                <a:lnTo>
                  <a:pt x="21577" y="11504"/>
                </a:lnTo>
                <a:cubicBezTo>
                  <a:pt x="21592" y="11269"/>
                  <a:pt x="21600" y="1103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034"/>
                  <a:pt x="7" y="11269"/>
                  <a:pt x="22" y="11504"/>
                </a:cubicBezTo>
                <a:lnTo>
                  <a:pt x="4680" y="1119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 rot="-5400000">
            <a:off x="4495800" y="4343400"/>
            <a:ext cx="1066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84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680" y="11199"/>
                </a:moveTo>
                <a:cubicBezTo>
                  <a:pt x="4671" y="11066"/>
                  <a:pt x="4667" y="10933"/>
                  <a:pt x="4667" y="10800"/>
                </a:cubicBezTo>
                <a:cubicBezTo>
                  <a:pt x="4667" y="7412"/>
                  <a:pt x="7412" y="4667"/>
                  <a:pt x="10800" y="4667"/>
                </a:cubicBezTo>
                <a:cubicBezTo>
                  <a:pt x="14187" y="4667"/>
                  <a:pt x="16933" y="7412"/>
                  <a:pt x="16933" y="10800"/>
                </a:cubicBezTo>
                <a:cubicBezTo>
                  <a:pt x="16933" y="10933"/>
                  <a:pt x="16928" y="11066"/>
                  <a:pt x="16919" y="11199"/>
                </a:cubicBezTo>
                <a:lnTo>
                  <a:pt x="21577" y="11504"/>
                </a:lnTo>
                <a:cubicBezTo>
                  <a:pt x="21592" y="11269"/>
                  <a:pt x="21600" y="1103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034"/>
                  <a:pt x="7" y="11269"/>
                  <a:pt x="22" y="11504"/>
                </a:cubicBezTo>
                <a:lnTo>
                  <a:pt x="4680" y="1119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_Ne_spiderle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685800"/>
            <a:ext cx="6140450" cy="921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752600" y="609600"/>
            <a:ext cx="2146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</a:rPr>
              <a:t>Spider leg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3810000" y="1143000"/>
            <a:ext cx="12192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MHD physics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Anti-parallel currents repel</a:t>
            </a:r>
          </a:p>
        </p:txBody>
      </p:sp>
      <p:sp>
        <p:nvSpPr>
          <p:cNvPr id="37892" name="Freeform 4"/>
          <p:cNvSpPr>
            <a:spLocks/>
          </p:cNvSpPr>
          <p:nvPr/>
        </p:nvSpPr>
        <p:spPr bwMode="auto">
          <a:xfrm>
            <a:off x="6172200" y="1676400"/>
            <a:ext cx="2819400" cy="2190750"/>
          </a:xfrm>
          <a:custGeom>
            <a:avLst/>
            <a:gdLst>
              <a:gd name="T0" fmla="*/ 2147483647 w 608"/>
              <a:gd name="T1" fmla="*/ 2147483647 h 464"/>
              <a:gd name="T2" fmla="*/ 2147483647 w 608"/>
              <a:gd name="T3" fmla="*/ 2147483647 h 464"/>
              <a:gd name="T4" fmla="*/ 2147483647 w 608"/>
              <a:gd name="T5" fmla="*/ 2147483647 h 464"/>
              <a:gd name="T6" fmla="*/ 2147483647 w 608"/>
              <a:gd name="T7" fmla="*/ 2147483647 h 4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8" h="464">
                <a:moveTo>
                  <a:pt x="560" y="16"/>
                </a:moveTo>
                <a:cubicBezTo>
                  <a:pt x="384" y="8"/>
                  <a:pt x="208" y="0"/>
                  <a:pt x="128" y="64"/>
                </a:cubicBezTo>
                <a:cubicBezTo>
                  <a:pt x="48" y="128"/>
                  <a:pt x="0" y="336"/>
                  <a:pt x="80" y="400"/>
                </a:cubicBezTo>
                <a:cubicBezTo>
                  <a:pt x="160" y="464"/>
                  <a:pt x="520" y="432"/>
                  <a:pt x="608" y="448"/>
                </a:cubicBezTo>
              </a:path>
            </a:pathLst>
          </a:custGeom>
          <a:noFill/>
          <a:ln w="635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 flipH="1" flipV="1">
            <a:off x="6858000" y="3429000"/>
            <a:ext cx="1633538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18" name="Line 6"/>
          <p:cNvSpPr>
            <a:spLocks noChangeShapeType="1"/>
          </p:cNvSpPr>
          <p:nvPr/>
        </p:nvSpPr>
        <p:spPr bwMode="auto">
          <a:xfrm flipV="1">
            <a:off x="6553200" y="2133600"/>
            <a:ext cx="2968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7239000" y="1905000"/>
            <a:ext cx="1231900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20" name="Line 8"/>
          <p:cNvSpPr>
            <a:spLocks noChangeShapeType="1"/>
          </p:cNvSpPr>
          <p:nvPr/>
        </p:nvSpPr>
        <p:spPr bwMode="auto">
          <a:xfrm>
            <a:off x="8618538" y="2176463"/>
            <a:ext cx="0" cy="126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 rot="21498408" flipV="1">
            <a:off x="6172200" y="3733800"/>
            <a:ext cx="2819400" cy="2190750"/>
          </a:xfrm>
          <a:custGeom>
            <a:avLst/>
            <a:gdLst>
              <a:gd name="T0" fmla="*/ 2147483647 w 608"/>
              <a:gd name="T1" fmla="*/ 2147483647 h 464"/>
              <a:gd name="T2" fmla="*/ 2147483647 w 608"/>
              <a:gd name="T3" fmla="*/ 2147483647 h 464"/>
              <a:gd name="T4" fmla="*/ 2147483647 w 608"/>
              <a:gd name="T5" fmla="*/ 2147483647 h 464"/>
              <a:gd name="T6" fmla="*/ 2147483647 w 608"/>
              <a:gd name="T7" fmla="*/ 2147483647 h 4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8" h="464">
                <a:moveTo>
                  <a:pt x="560" y="16"/>
                </a:moveTo>
                <a:cubicBezTo>
                  <a:pt x="384" y="8"/>
                  <a:pt x="208" y="0"/>
                  <a:pt x="128" y="64"/>
                </a:cubicBezTo>
                <a:cubicBezTo>
                  <a:pt x="48" y="128"/>
                  <a:pt x="0" y="336"/>
                  <a:pt x="80" y="400"/>
                </a:cubicBezTo>
                <a:cubicBezTo>
                  <a:pt x="160" y="464"/>
                  <a:pt x="520" y="432"/>
                  <a:pt x="608" y="448"/>
                </a:cubicBezTo>
              </a:path>
            </a:pathLst>
          </a:custGeom>
          <a:noFill/>
          <a:ln w="635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V="1">
            <a:off x="7315200" y="5715000"/>
            <a:ext cx="12192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23" name="Line 11"/>
          <p:cNvSpPr>
            <a:spLocks noChangeShapeType="1"/>
          </p:cNvSpPr>
          <p:nvPr/>
        </p:nvSpPr>
        <p:spPr bwMode="auto">
          <a:xfrm>
            <a:off x="6553200" y="4343400"/>
            <a:ext cx="381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>
            <a:off x="6934200" y="3962400"/>
            <a:ext cx="1560513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25" name="Line 13"/>
          <p:cNvSpPr>
            <a:spLocks noChangeShapeType="1"/>
          </p:cNvSpPr>
          <p:nvPr/>
        </p:nvSpPr>
        <p:spPr bwMode="auto">
          <a:xfrm flipV="1">
            <a:off x="8618538" y="4251325"/>
            <a:ext cx="0" cy="1268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8763000" y="3429000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8767763" y="1716088"/>
            <a:ext cx="0" cy="21891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8767763" y="3790950"/>
            <a:ext cx="0" cy="2189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8" grpId="0" animBg="1"/>
      <p:bldP spid="346120" grpId="0" animBg="1"/>
      <p:bldP spid="346123" grpId="0" animBg="1"/>
      <p:bldP spid="3461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FF"/>
                </a:solidFill>
              </a:rPr>
              <a:t>Spider legs get bigger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590800" y="1295400"/>
            <a:ext cx="24384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 rot="-5400000">
            <a:off x="4572000" y="2590800"/>
            <a:ext cx="9906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79 w 21600"/>
              <a:gd name="T13" fmla="*/ 0 h 21600"/>
              <a:gd name="T14" fmla="*/ 21221 w 21600"/>
              <a:gd name="T15" fmla="*/ 12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879" y="10626"/>
                </a:moveTo>
                <a:cubicBezTo>
                  <a:pt x="2974" y="6319"/>
                  <a:pt x="6492" y="2877"/>
                  <a:pt x="10800" y="2878"/>
                </a:cubicBezTo>
                <a:cubicBezTo>
                  <a:pt x="15107" y="2878"/>
                  <a:pt x="18625" y="6319"/>
                  <a:pt x="18720" y="10626"/>
                </a:cubicBezTo>
                <a:lnTo>
                  <a:pt x="21597" y="10562"/>
                </a:lnTo>
                <a:cubicBezTo>
                  <a:pt x="21468" y="4691"/>
                  <a:pt x="16672" y="-1"/>
                  <a:pt x="10799" y="0"/>
                </a:cubicBezTo>
                <a:cubicBezTo>
                  <a:pt x="4927" y="0"/>
                  <a:pt x="131" y="4691"/>
                  <a:pt x="2" y="10562"/>
                </a:cubicBezTo>
                <a:lnTo>
                  <a:pt x="2879" y="1062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 rot="-5400000">
            <a:off x="4533900" y="4000500"/>
            <a:ext cx="1066800" cy="990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79 w 21600"/>
              <a:gd name="T13" fmla="*/ 0 h 21600"/>
              <a:gd name="T14" fmla="*/ 21221 w 21600"/>
              <a:gd name="T15" fmla="*/ 12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879" y="10626"/>
                </a:moveTo>
                <a:cubicBezTo>
                  <a:pt x="2974" y="6319"/>
                  <a:pt x="6492" y="2877"/>
                  <a:pt x="10800" y="2878"/>
                </a:cubicBezTo>
                <a:cubicBezTo>
                  <a:pt x="15107" y="2878"/>
                  <a:pt x="18625" y="6319"/>
                  <a:pt x="18720" y="10626"/>
                </a:cubicBezTo>
                <a:lnTo>
                  <a:pt x="21597" y="10562"/>
                </a:lnTo>
                <a:cubicBezTo>
                  <a:pt x="21468" y="4691"/>
                  <a:pt x="16672" y="-1"/>
                  <a:pt x="10799" y="0"/>
                </a:cubicBezTo>
                <a:cubicBezTo>
                  <a:pt x="4927" y="0"/>
                  <a:pt x="131" y="4691"/>
                  <a:pt x="2" y="10562"/>
                </a:cubicBezTo>
                <a:lnTo>
                  <a:pt x="2879" y="1062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915400" cy="685800"/>
          </a:xfrm>
        </p:spPr>
        <p:txBody>
          <a:bodyPr/>
          <a:lstStyle/>
          <a:p>
            <a:pPr eaLnBrk="1" hangingPunct="1"/>
            <a:endParaRPr lang="en-US" altLang="en-US" sz="4000" smtClean="0">
              <a:solidFill>
                <a:srgbClr val="0000FF"/>
              </a:solidFill>
            </a:endParaRP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590800" y="1295400"/>
            <a:ext cx="24384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1" name="Arc 5"/>
          <p:cNvSpPr>
            <a:spLocks/>
          </p:cNvSpPr>
          <p:nvPr/>
        </p:nvSpPr>
        <p:spPr bwMode="auto">
          <a:xfrm rot="5400000" flipV="1">
            <a:off x="4040188" y="2513012"/>
            <a:ext cx="990600" cy="1146175"/>
          </a:xfrm>
          <a:custGeom>
            <a:avLst/>
            <a:gdLst>
              <a:gd name="T0" fmla="*/ 0 w 43056"/>
              <a:gd name="T1" fmla="*/ 2147483647 h 21600"/>
              <a:gd name="T2" fmla="*/ 2147483647 w 43056"/>
              <a:gd name="T3" fmla="*/ 2147483647 h 21600"/>
              <a:gd name="T4" fmla="*/ 2147483647 w 43056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56" h="21600" fill="none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</a:path>
              <a:path w="43056" h="21600" stroke="0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  <a:lnTo>
                  <a:pt x="21529" y="21600"/>
                </a:lnTo>
                <a:lnTo>
                  <a:pt x="0" y="19850"/>
                </a:lnTo>
                <a:close/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rc 6"/>
          <p:cNvSpPr>
            <a:spLocks/>
          </p:cNvSpPr>
          <p:nvPr/>
        </p:nvSpPr>
        <p:spPr bwMode="auto">
          <a:xfrm rot="5400000" flipV="1">
            <a:off x="4041775" y="4035425"/>
            <a:ext cx="987425" cy="1146175"/>
          </a:xfrm>
          <a:custGeom>
            <a:avLst/>
            <a:gdLst>
              <a:gd name="T0" fmla="*/ 0 w 43056"/>
              <a:gd name="T1" fmla="*/ 2147483647 h 21600"/>
              <a:gd name="T2" fmla="*/ 2147483647 w 43056"/>
              <a:gd name="T3" fmla="*/ 2147483647 h 21600"/>
              <a:gd name="T4" fmla="*/ 2147483647 w 43056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56" h="21600" fill="none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</a:path>
              <a:path w="43056" h="21600" stroke="0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  <a:lnTo>
                  <a:pt x="21529" y="21600"/>
                </a:lnTo>
                <a:lnTo>
                  <a:pt x="0" y="19850"/>
                </a:lnTo>
                <a:close/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124_cc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0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4800" dirty="0" smtClean="0"/>
              <a:t>Classic method: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286000"/>
            <a:ext cx="7391400" cy="17526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1. Assume MHD equilibrium: </a:t>
            </a:r>
          </a:p>
          <a:p>
            <a:pPr algn="l" eaLnBrk="1" hangingPunct="1"/>
            <a:endParaRPr lang="en-US" altLang="en-US" dirty="0" smtClean="0"/>
          </a:p>
          <a:p>
            <a:pPr algn="l" eaLnBrk="1" hangingPunct="1"/>
            <a:r>
              <a:rPr lang="en-US" altLang="en-US" dirty="0" smtClean="0"/>
              <a:t>		grad P = </a:t>
            </a:r>
            <a:r>
              <a:rPr lang="en-US" altLang="en-US" b="1" dirty="0" smtClean="0"/>
              <a:t>J</a:t>
            </a:r>
            <a:r>
              <a:rPr lang="en-US" altLang="en-US" dirty="0" smtClean="0"/>
              <a:t> x </a:t>
            </a:r>
            <a:r>
              <a:rPr lang="en-US" altLang="en-US" b="1" dirty="0" smtClean="0"/>
              <a:t>B</a:t>
            </a:r>
          </a:p>
          <a:p>
            <a:pPr algn="l" eaLnBrk="1" hangingPunct="1"/>
            <a:endParaRPr lang="en-US" altLang="en-US" b="1" dirty="0" smtClean="0"/>
          </a:p>
          <a:p>
            <a:pPr algn="l" eaLnBrk="1" hangingPunct="1"/>
            <a:r>
              <a:rPr lang="en-US" altLang="en-US" dirty="0" smtClean="0"/>
              <a:t>2. Consider perturbations about equilibrium ( get waves, instabilities)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MHD physics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Parallel currents attract 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41988" name="Freeform 4"/>
          <p:cNvSpPr>
            <a:spLocks/>
          </p:cNvSpPr>
          <p:nvPr/>
        </p:nvSpPr>
        <p:spPr bwMode="auto">
          <a:xfrm rot="415965">
            <a:off x="6096000" y="1600200"/>
            <a:ext cx="2819400" cy="2190750"/>
          </a:xfrm>
          <a:custGeom>
            <a:avLst/>
            <a:gdLst>
              <a:gd name="T0" fmla="*/ 2147483647 w 608"/>
              <a:gd name="T1" fmla="*/ 2147483647 h 464"/>
              <a:gd name="T2" fmla="*/ 2147483647 w 608"/>
              <a:gd name="T3" fmla="*/ 2147483647 h 464"/>
              <a:gd name="T4" fmla="*/ 2147483647 w 608"/>
              <a:gd name="T5" fmla="*/ 2147483647 h 464"/>
              <a:gd name="T6" fmla="*/ 2147483647 w 608"/>
              <a:gd name="T7" fmla="*/ 2147483647 h 4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8" h="464">
                <a:moveTo>
                  <a:pt x="560" y="16"/>
                </a:moveTo>
                <a:cubicBezTo>
                  <a:pt x="384" y="8"/>
                  <a:pt x="208" y="0"/>
                  <a:pt x="128" y="64"/>
                </a:cubicBezTo>
                <a:cubicBezTo>
                  <a:pt x="48" y="128"/>
                  <a:pt x="0" y="336"/>
                  <a:pt x="80" y="400"/>
                </a:cubicBezTo>
                <a:cubicBezTo>
                  <a:pt x="160" y="464"/>
                  <a:pt x="520" y="432"/>
                  <a:pt x="608" y="448"/>
                </a:cubicBezTo>
              </a:path>
            </a:pathLst>
          </a:custGeom>
          <a:noFill/>
          <a:ln w="635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41" name="Line 5"/>
          <p:cNvSpPr>
            <a:spLocks noChangeShapeType="1"/>
          </p:cNvSpPr>
          <p:nvPr/>
        </p:nvSpPr>
        <p:spPr bwMode="auto">
          <a:xfrm flipH="1" flipV="1">
            <a:off x="6858000" y="3352800"/>
            <a:ext cx="1633538" cy="230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6540500" y="1946275"/>
            <a:ext cx="2968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7283450" y="1830388"/>
            <a:ext cx="11874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8618538" y="2176463"/>
            <a:ext cx="0" cy="126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8767763" y="1716088"/>
            <a:ext cx="0" cy="21891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 rot="21184035" flipV="1">
            <a:off x="6096000" y="3905250"/>
            <a:ext cx="2819400" cy="2190750"/>
          </a:xfrm>
          <a:custGeom>
            <a:avLst/>
            <a:gdLst>
              <a:gd name="T0" fmla="*/ 2147483647 w 608"/>
              <a:gd name="T1" fmla="*/ 2147483647 h 464"/>
              <a:gd name="T2" fmla="*/ 2147483647 w 608"/>
              <a:gd name="T3" fmla="*/ 2147483647 h 464"/>
              <a:gd name="T4" fmla="*/ 2147483647 w 608"/>
              <a:gd name="T5" fmla="*/ 2147483647 h 464"/>
              <a:gd name="T6" fmla="*/ 2147483647 w 608"/>
              <a:gd name="T7" fmla="*/ 2147483647 h 4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8" h="464">
                <a:moveTo>
                  <a:pt x="560" y="16"/>
                </a:moveTo>
                <a:cubicBezTo>
                  <a:pt x="384" y="8"/>
                  <a:pt x="208" y="0"/>
                  <a:pt x="128" y="64"/>
                </a:cubicBezTo>
                <a:cubicBezTo>
                  <a:pt x="48" y="128"/>
                  <a:pt x="0" y="336"/>
                  <a:pt x="80" y="400"/>
                </a:cubicBezTo>
                <a:cubicBezTo>
                  <a:pt x="160" y="464"/>
                  <a:pt x="520" y="432"/>
                  <a:pt x="608" y="448"/>
                </a:cubicBezTo>
              </a:path>
            </a:pathLst>
          </a:custGeom>
          <a:noFill/>
          <a:ln w="635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7283450" y="5635625"/>
            <a:ext cx="11874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6540500" y="4597400"/>
            <a:ext cx="446088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49" name="Line 13"/>
          <p:cNvSpPr>
            <a:spLocks noChangeShapeType="1"/>
          </p:cNvSpPr>
          <p:nvPr/>
        </p:nvSpPr>
        <p:spPr bwMode="auto">
          <a:xfrm flipH="1">
            <a:off x="6986588" y="4021138"/>
            <a:ext cx="1484312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V="1">
            <a:off x="8618538" y="4251325"/>
            <a:ext cx="0" cy="1268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8767763" y="3790950"/>
            <a:ext cx="0" cy="2189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1" grpId="0" animBg="1"/>
      <p:bldP spid="3471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00FF"/>
                </a:solidFill>
              </a:rPr>
              <a:t>Spider legs merge </a:t>
            </a:r>
            <a:br>
              <a:rPr lang="en-US" altLang="en-US" sz="4000" smtClean="0">
                <a:solidFill>
                  <a:srgbClr val="0000FF"/>
                </a:solidFill>
              </a:rPr>
            </a:br>
            <a:r>
              <a:rPr lang="en-US" altLang="en-US" sz="4000" smtClean="0">
                <a:solidFill>
                  <a:srgbClr val="0000FF"/>
                </a:solidFill>
              </a:rPr>
              <a:t>to form central column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590800" y="1295400"/>
            <a:ext cx="24384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3" name="Arc 5"/>
          <p:cNvSpPr>
            <a:spLocks/>
          </p:cNvSpPr>
          <p:nvPr/>
        </p:nvSpPr>
        <p:spPr bwMode="auto">
          <a:xfrm rot="5400000" flipV="1">
            <a:off x="3621088" y="2246312"/>
            <a:ext cx="1219200" cy="1908175"/>
          </a:xfrm>
          <a:custGeom>
            <a:avLst/>
            <a:gdLst>
              <a:gd name="T0" fmla="*/ 0 w 43056"/>
              <a:gd name="T1" fmla="*/ 2147483647 h 21600"/>
              <a:gd name="T2" fmla="*/ 2147483647 w 43056"/>
              <a:gd name="T3" fmla="*/ 2147483647 h 21600"/>
              <a:gd name="T4" fmla="*/ 2147483647 w 43056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56" h="21600" fill="none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</a:path>
              <a:path w="43056" h="21600" stroke="0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  <a:lnTo>
                  <a:pt x="21529" y="21600"/>
                </a:lnTo>
                <a:lnTo>
                  <a:pt x="0" y="19850"/>
                </a:lnTo>
                <a:close/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Arc 6"/>
          <p:cNvSpPr>
            <a:spLocks/>
          </p:cNvSpPr>
          <p:nvPr/>
        </p:nvSpPr>
        <p:spPr bwMode="auto">
          <a:xfrm rot="5400000" flipV="1">
            <a:off x="3584575" y="3502025"/>
            <a:ext cx="1292225" cy="1908175"/>
          </a:xfrm>
          <a:custGeom>
            <a:avLst/>
            <a:gdLst>
              <a:gd name="T0" fmla="*/ 0 w 43056"/>
              <a:gd name="T1" fmla="*/ 2147483647 h 21600"/>
              <a:gd name="T2" fmla="*/ 2147483647 w 43056"/>
              <a:gd name="T3" fmla="*/ 2147483647 h 21600"/>
              <a:gd name="T4" fmla="*/ 2147483647 w 43056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56" h="21600" fill="none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</a:path>
              <a:path w="43056" h="21600" stroke="0" extrusionOk="0">
                <a:moveTo>
                  <a:pt x="0" y="19850"/>
                </a:moveTo>
                <a:cubicBezTo>
                  <a:pt x="911" y="8636"/>
                  <a:pt x="10278" y="-1"/>
                  <a:pt x="21529" y="0"/>
                </a:cubicBezTo>
                <a:cubicBezTo>
                  <a:pt x="32772" y="0"/>
                  <a:pt x="42135" y="8625"/>
                  <a:pt x="43056" y="19830"/>
                </a:cubicBezTo>
                <a:lnTo>
                  <a:pt x="21529" y="21600"/>
                </a:lnTo>
                <a:lnTo>
                  <a:pt x="0" y="19850"/>
                </a:lnTo>
                <a:close/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304_cc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88"/>
            <a:ext cx="4570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00FF"/>
                </a:solidFill>
              </a:rPr>
              <a:t>Central column lengthens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590800" y="1295400"/>
            <a:ext cx="24384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1" name="Freeform 5"/>
          <p:cNvSpPr>
            <a:spLocks/>
          </p:cNvSpPr>
          <p:nvPr/>
        </p:nvSpPr>
        <p:spPr bwMode="auto">
          <a:xfrm>
            <a:off x="1993900" y="2438400"/>
            <a:ext cx="3035300" cy="1397000"/>
          </a:xfrm>
          <a:custGeom>
            <a:avLst/>
            <a:gdLst>
              <a:gd name="T0" fmla="*/ 2147483647 w 1912"/>
              <a:gd name="T1" fmla="*/ 2147483647 h 880"/>
              <a:gd name="T2" fmla="*/ 2147483647 w 1912"/>
              <a:gd name="T3" fmla="*/ 2147483647 h 880"/>
              <a:gd name="T4" fmla="*/ 2147483647 w 1912"/>
              <a:gd name="T5" fmla="*/ 2147483647 h 880"/>
              <a:gd name="T6" fmla="*/ 2147483647 w 1912"/>
              <a:gd name="T7" fmla="*/ 2147483647 h 880"/>
              <a:gd name="T8" fmla="*/ 2147483647 w 1912"/>
              <a:gd name="T9" fmla="*/ 2147483647 h 880"/>
              <a:gd name="T10" fmla="*/ 2147483647 w 1912"/>
              <a:gd name="T11" fmla="*/ 2147483647 h 880"/>
              <a:gd name="T12" fmla="*/ 2147483647 w 1912"/>
              <a:gd name="T13" fmla="*/ 0 h 8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2" h="880">
                <a:moveTo>
                  <a:pt x="1912" y="864"/>
                </a:moveTo>
                <a:cubicBezTo>
                  <a:pt x="1320" y="872"/>
                  <a:pt x="728" y="880"/>
                  <a:pt x="424" y="864"/>
                </a:cubicBezTo>
                <a:cubicBezTo>
                  <a:pt x="120" y="848"/>
                  <a:pt x="152" y="832"/>
                  <a:pt x="88" y="768"/>
                </a:cubicBezTo>
                <a:cubicBezTo>
                  <a:pt x="24" y="704"/>
                  <a:pt x="0" y="568"/>
                  <a:pt x="40" y="480"/>
                </a:cubicBezTo>
                <a:cubicBezTo>
                  <a:pt x="80" y="392"/>
                  <a:pt x="176" y="304"/>
                  <a:pt x="328" y="240"/>
                </a:cubicBezTo>
                <a:cubicBezTo>
                  <a:pt x="480" y="176"/>
                  <a:pt x="688" y="136"/>
                  <a:pt x="952" y="96"/>
                </a:cubicBezTo>
                <a:cubicBezTo>
                  <a:pt x="1216" y="56"/>
                  <a:pt x="1752" y="8"/>
                  <a:pt x="1912" y="0"/>
                </a:cubicBezTo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 flipV="1">
            <a:off x="2057400" y="3810000"/>
            <a:ext cx="3035300" cy="1397000"/>
          </a:xfrm>
          <a:custGeom>
            <a:avLst/>
            <a:gdLst>
              <a:gd name="T0" fmla="*/ 2147483647 w 1912"/>
              <a:gd name="T1" fmla="*/ 2147483647 h 880"/>
              <a:gd name="T2" fmla="*/ 2147483647 w 1912"/>
              <a:gd name="T3" fmla="*/ 2147483647 h 880"/>
              <a:gd name="T4" fmla="*/ 2147483647 w 1912"/>
              <a:gd name="T5" fmla="*/ 2147483647 h 880"/>
              <a:gd name="T6" fmla="*/ 2147483647 w 1912"/>
              <a:gd name="T7" fmla="*/ 2147483647 h 880"/>
              <a:gd name="T8" fmla="*/ 2147483647 w 1912"/>
              <a:gd name="T9" fmla="*/ 2147483647 h 880"/>
              <a:gd name="T10" fmla="*/ 2147483647 w 1912"/>
              <a:gd name="T11" fmla="*/ 2147483647 h 880"/>
              <a:gd name="T12" fmla="*/ 2147483647 w 1912"/>
              <a:gd name="T13" fmla="*/ 0 h 8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2" h="880">
                <a:moveTo>
                  <a:pt x="1912" y="864"/>
                </a:moveTo>
                <a:cubicBezTo>
                  <a:pt x="1320" y="872"/>
                  <a:pt x="728" y="880"/>
                  <a:pt x="424" y="864"/>
                </a:cubicBezTo>
                <a:cubicBezTo>
                  <a:pt x="120" y="848"/>
                  <a:pt x="152" y="832"/>
                  <a:pt x="88" y="768"/>
                </a:cubicBezTo>
                <a:cubicBezTo>
                  <a:pt x="24" y="704"/>
                  <a:pt x="0" y="568"/>
                  <a:pt x="40" y="480"/>
                </a:cubicBezTo>
                <a:cubicBezTo>
                  <a:pt x="80" y="392"/>
                  <a:pt x="176" y="304"/>
                  <a:pt x="328" y="240"/>
                </a:cubicBezTo>
                <a:cubicBezTo>
                  <a:pt x="480" y="176"/>
                  <a:pt x="688" y="136"/>
                  <a:pt x="952" y="96"/>
                </a:cubicBezTo>
                <a:cubicBezTo>
                  <a:pt x="1216" y="56"/>
                  <a:pt x="1752" y="8"/>
                  <a:pt x="1912" y="0"/>
                </a:cubicBezTo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889125" y="5834063"/>
            <a:ext cx="225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/>
              <a:t>I ~ 100 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4304_cc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88"/>
            <a:ext cx="4570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3444_cc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88"/>
            <a:ext cx="4570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Doppler Shift Measurement</a:t>
            </a:r>
            <a:r>
              <a:rPr lang="en-US" altLang="en-US" smtClean="0"/>
              <a:t> </a:t>
            </a:r>
            <a:br>
              <a:rPr lang="en-US" altLang="en-US" smtClean="0"/>
            </a:br>
            <a:r>
              <a:rPr lang="en-US" altLang="en-US" sz="3600" smtClean="0">
                <a:solidFill>
                  <a:schemeClr val="tx1"/>
                </a:solidFill>
              </a:rPr>
              <a:t>Velocities ~ 15-60 km/s  observed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438400"/>
            <a:ext cx="5813425" cy="3098800"/>
          </a:xfrm>
          <a:solidFill>
            <a:schemeClr val="bg1">
              <a:alpha val="23921"/>
            </a:schemeClr>
          </a:solidFill>
        </p:spPr>
      </p:pic>
      <p:pic>
        <p:nvPicPr>
          <p:cNvPr id="48132" name="Picture 4" descr="4304_ccdu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200400"/>
            <a:ext cx="1014413" cy="1522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98525" y="5165725"/>
            <a:ext cx="725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2400">
              <a:latin typeface="SymbolMono BT" pitchFamily="18" charset="2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2667000"/>
            <a:ext cx="25749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Blue shift </a:t>
            </a:r>
          </a:p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seen when </a:t>
            </a:r>
          </a:p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viewing from </a:t>
            </a:r>
          </a:p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this end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7391400" y="1981200"/>
            <a:ext cx="28956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Red shift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seen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when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viewing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from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this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Doppler Shift Measurement</a:t>
            </a:r>
            <a:r>
              <a:rPr lang="en-US" altLang="en-US" smtClean="0"/>
              <a:t> </a:t>
            </a:r>
            <a:br>
              <a:rPr lang="en-US" altLang="en-US" smtClean="0"/>
            </a:br>
            <a:r>
              <a:rPr lang="en-US" altLang="en-US" sz="3600" smtClean="0">
                <a:solidFill>
                  <a:schemeClr val="tx1"/>
                </a:solidFill>
              </a:rPr>
              <a:t>Velocities ~ 15-60 km/s  observed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438400"/>
            <a:ext cx="5813425" cy="3098800"/>
          </a:xfrm>
          <a:solidFill>
            <a:schemeClr val="bg1">
              <a:alpha val="23921"/>
            </a:schemeClr>
          </a:solidFill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98525" y="5165725"/>
            <a:ext cx="725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 sz="2400">
              <a:latin typeface="SymbolMono BT" pitchFamily="18" charset="2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0" y="2667000"/>
            <a:ext cx="25749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Blue shift </a:t>
            </a:r>
          </a:p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seen when </a:t>
            </a:r>
          </a:p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viewing from </a:t>
            </a:r>
          </a:p>
          <a:p>
            <a:pPr eaLnBrk="1" hangingPunct="1"/>
            <a:r>
              <a:rPr lang="en-US" altLang="en-US" sz="3200">
                <a:solidFill>
                  <a:schemeClr val="accent2"/>
                </a:solidFill>
              </a:rPr>
              <a:t>this end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7391400" y="1981200"/>
            <a:ext cx="28956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Red shift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seen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when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viewing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from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this end</a:t>
            </a:r>
          </a:p>
        </p:txBody>
      </p:sp>
      <p:pic>
        <p:nvPicPr>
          <p:cNvPr id="49159" name="Picture 7" descr="3444_ccdu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124200"/>
            <a:ext cx="1014413" cy="1522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accent2"/>
                </a:solidFill>
              </a:rPr>
              <a:t>Example of Doppler shift data</a:t>
            </a:r>
          </a:p>
        </p:txBody>
      </p:sp>
      <p:pic>
        <p:nvPicPr>
          <p:cNvPr id="50179" name="Picture 3" descr="index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246188"/>
            <a:ext cx="7162800" cy="4427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4" descr="index_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140450"/>
            <a:ext cx="6934200" cy="71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52400" y="5029200"/>
            <a:ext cx="2343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hydrogen, deuterium </a:t>
            </a:r>
          </a:p>
          <a:p>
            <a:pPr eaLnBrk="1" hangingPunct="1"/>
            <a:r>
              <a:rPr lang="en-US" altLang="en-US"/>
              <a:t>calibration lines</a:t>
            </a:r>
          </a:p>
          <a:p>
            <a:pPr eaLnBrk="1" hangingPunct="1"/>
            <a:r>
              <a:rPr lang="en-US" altLang="en-US"/>
              <a:t>from reference lamp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495800" y="4572000"/>
            <a:ext cx="433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D</a:t>
            </a:r>
            <a:r>
              <a:rPr lang="en-US" altLang="en-US" baseline="-25000">
                <a:latin typeface="Comic Sans MS" pitchFamily="66" charset="0"/>
              </a:rPr>
              <a:t>b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715000" y="4648200"/>
            <a:ext cx="433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</a:t>
            </a:r>
            <a:r>
              <a:rPr lang="en-US" altLang="en-US" baseline="-25000">
                <a:latin typeface="Comic Sans MS" pitchFamily="66" charset="0"/>
              </a:rPr>
              <a:t>b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2286000" y="4876800"/>
            <a:ext cx="2209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algn="l" eaLnBrk="1" hangingPunct="1"/>
            <a:r>
              <a:rPr lang="en-US" altLang="en-US" sz="4000" smtClean="0">
                <a:solidFill>
                  <a:srgbClr val="0000FF"/>
                </a:solidFill>
              </a:rPr>
              <a:t>Acceleration and collimation in astrophysical jet context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763000" cy="4830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i="1" u="sng" smtClean="0"/>
              <a:t>Simplified picture</a:t>
            </a:r>
          </a:p>
          <a:p>
            <a:pPr eaLnBrk="1" hangingPunct="1"/>
            <a:r>
              <a:rPr lang="en-US" altLang="en-US" smtClean="0"/>
              <a:t>Because jets are long and narrow,           radial MHD equilibrium occurs first</a:t>
            </a:r>
          </a:p>
          <a:p>
            <a:pPr lvl="1" eaLnBrk="1" hangingPunct="1"/>
            <a:r>
              <a:rPr lang="en-US" altLang="en-US" smtClean="0"/>
              <a:t>Magnetic pinch balances radial pressure gradient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This results in axial pressure gradient</a:t>
            </a:r>
          </a:p>
          <a:p>
            <a:pPr lvl="1" eaLnBrk="1" hangingPunct="1"/>
            <a:r>
              <a:rPr lang="en-US" altLang="en-US" smtClean="0"/>
              <a:t>Axial pressure gradient accelerates jet</a:t>
            </a:r>
          </a:p>
          <a:p>
            <a:pPr lvl="1" eaLnBrk="1" hangingPunct="1"/>
            <a:r>
              <a:rPr lang="en-US" altLang="en-US" smtClean="0"/>
              <a:t>Like squeezing toothpaste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Standard MHD Equilibrium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Solutions to</a:t>
            </a:r>
          </a:p>
          <a:p>
            <a:pPr marL="0" indent="0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         grad P = </a:t>
            </a:r>
            <a:r>
              <a:rPr lang="en-US" b="1" dirty="0" smtClean="0"/>
              <a:t>J</a:t>
            </a:r>
            <a:r>
              <a:rPr lang="en-US" dirty="0" smtClean="0"/>
              <a:t> x </a:t>
            </a:r>
            <a:r>
              <a:rPr lang="en-US" b="1" dirty="0" smtClean="0"/>
              <a:t>B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pPr lvl="1">
              <a:defRPr/>
            </a:pPr>
            <a:r>
              <a:rPr lang="en-US" dirty="0" smtClean="0"/>
              <a:t>Closed flux surfaces (closed field lines, i.e., no field line intercepting boundary)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Axisymmetric -&gt; Grad </a:t>
            </a:r>
            <a:r>
              <a:rPr lang="en-US" dirty="0" err="1" smtClean="0"/>
              <a:t>Shafranov</a:t>
            </a:r>
            <a:r>
              <a:rPr lang="en-US" dirty="0" smtClean="0"/>
              <a:t> equation:    </a:t>
            </a:r>
            <a:r>
              <a:rPr lang="en-US" dirty="0" err="1" smtClean="0"/>
              <a:t>tokamaks</a:t>
            </a:r>
            <a:r>
              <a:rPr lang="en-US" dirty="0" smtClean="0"/>
              <a:t>, RFP, </a:t>
            </a:r>
            <a:r>
              <a:rPr lang="en-US" dirty="0" err="1" smtClean="0"/>
              <a:t>spheromaks</a:t>
            </a:r>
            <a:r>
              <a:rPr lang="en-US" dirty="0" smtClean="0"/>
              <a:t> 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strophysicaljet-stagnationsec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219200"/>
            <a:ext cx="22523450" cy="135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17525" y="5903913"/>
            <a:ext cx="2178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small radius implies</a:t>
            </a:r>
          </a:p>
          <a:p>
            <a:pPr eaLnBrk="1" hangingPunct="1"/>
            <a:r>
              <a:rPr lang="en-US" altLang="en-US"/>
              <a:t>large pinch force</a:t>
            </a:r>
          </a:p>
          <a:p>
            <a:pPr eaLnBrk="1" hangingPunct="1"/>
            <a:endParaRPr lang="en-US" altLang="en-US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V="1">
            <a:off x="990600" y="3200400"/>
            <a:ext cx="1676400" cy="2667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strophysicaljet-stagnationsec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219200"/>
            <a:ext cx="22523450" cy="135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17525" y="5903913"/>
            <a:ext cx="3397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small radius implies</a:t>
            </a:r>
          </a:p>
          <a:p>
            <a:pPr eaLnBrk="1" hangingPunct="1"/>
            <a:r>
              <a:rPr lang="en-US" altLang="en-US"/>
              <a:t>large pinch force</a:t>
            </a:r>
          </a:p>
          <a:p>
            <a:pPr eaLnBrk="1" hangingPunct="1"/>
            <a:r>
              <a:rPr lang="en-US" altLang="en-US" b="1" u="sng"/>
              <a:t>implies high pressure on axis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990600" y="3200400"/>
            <a:ext cx="1676400" cy="2667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strophysicaljet-stagnationsec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219200"/>
            <a:ext cx="22523450" cy="135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17525" y="5903913"/>
            <a:ext cx="3397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small radius implies</a:t>
            </a:r>
          </a:p>
          <a:p>
            <a:pPr eaLnBrk="1" hangingPunct="1"/>
            <a:r>
              <a:rPr lang="en-US" altLang="en-US"/>
              <a:t>large pinch force</a:t>
            </a:r>
          </a:p>
          <a:p>
            <a:pPr eaLnBrk="1" hangingPunct="1"/>
            <a:r>
              <a:rPr lang="en-US" altLang="en-US" b="1" u="sng"/>
              <a:t>implies high pressure on axis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990600" y="3200400"/>
            <a:ext cx="1676400" cy="2667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546725" y="5827713"/>
            <a:ext cx="2152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large radius implies</a:t>
            </a:r>
          </a:p>
          <a:p>
            <a:pPr eaLnBrk="1" hangingPunct="1"/>
            <a:r>
              <a:rPr lang="en-US" altLang="en-US"/>
              <a:t>small pinch force</a:t>
            </a:r>
          </a:p>
          <a:p>
            <a:pPr eaLnBrk="1" hangingPunct="1"/>
            <a:endParaRPr lang="en-US" alt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H="1" flipV="1">
            <a:off x="3886200" y="3200400"/>
            <a:ext cx="1905000" cy="2743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strophysicaljet-stagnationsec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219200"/>
            <a:ext cx="22523450" cy="135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17525" y="5903913"/>
            <a:ext cx="3397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small radius implies</a:t>
            </a:r>
          </a:p>
          <a:p>
            <a:pPr eaLnBrk="1" hangingPunct="1"/>
            <a:r>
              <a:rPr lang="en-US" altLang="en-US"/>
              <a:t>large pinch force</a:t>
            </a:r>
          </a:p>
          <a:p>
            <a:pPr eaLnBrk="1" hangingPunct="1"/>
            <a:r>
              <a:rPr lang="en-US" altLang="en-US" b="1" u="sng"/>
              <a:t>implies high pressure on axis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990600" y="3200400"/>
            <a:ext cx="1676400" cy="2667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546725" y="5827713"/>
            <a:ext cx="3295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large radius implies</a:t>
            </a:r>
          </a:p>
          <a:p>
            <a:pPr eaLnBrk="1" hangingPunct="1"/>
            <a:r>
              <a:rPr lang="en-US" altLang="en-US"/>
              <a:t>small pinch force</a:t>
            </a:r>
          </a:p>
          <a:p>
            <a:pPr eaLnBrk="1" hangingPunct="1"/>
            <a:r>
              <a:rPr lang="en-US" altLang="en-US" b="1" u="sng"/>
              <a:t>implies low pressure on axis</a:t>
            </a: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H="1" flipV="1">
            <a:off x="3886200" y="3200400"/>
            <a:ext cx="1905000" cy="2743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strophysicaljet-stagnationsec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219200"/>
            <a:ext cx="22523450" cy="135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17525" y="5903913"/>
            <a:ext cx="207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HIGH PRESSURE</a:t>
            </a:r>
          </a:p>
          <a:p>
            <a:pPr eaLnBrk="1" hangingPunct="1"/>
            <a:r>
              <a:rPr lang="en-US" altLang="en-US"/>
              <a:t>ON AXIS</a:t>
            </a:r>
            <a:endParaRPr lang="en-US" altLang="en-US" b="1" u="sng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V="1">
            <a:off x="990600" y="3200400"/>
            <a:ext cx="1676400" cy="2667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546725" y="5827713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LOW PRESSURE </a:t>
            </a:r>
          </a:p>
          <a:p>
            <a:pPr eaLnBrk="1" hangingPunct="1"/>
            <a:r>
              <a:rPr lang="en-US" altLang="en-US"/>
              <a:t>ON AXIS</a:t>
            </a:r>
            <a:endParaRPr lang="en-US" altLang="en-US" b="1" u="sng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H="1" flipV="1">
            <a:off x="3886200" y="3200400"/>
            <a:ext cx="1905000" cy="2743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strophysicaljet-stagnationsec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219200"/>
            <a:ext cx="22523450" cy="135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17525" y="5903913"/>
            <a:ext cx="207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HIGH PRESSURE</a:t>
            </a:r>
          </a:p>
          <a:p>
            <a:pPr eaLnBrk="1" hangingPunct="1"/>
            <a:r>
              <a:rPr lang="en-US" altLang="en-US"/>
              <a:t>ON AXIS</a:t>
            </a:r>
            <a:endParaRPr lang="en-US" altLang="en-US" b="1" u="sng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990600" y="3200400"/>
            <a:ext cx="1676400" cy="2667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546725" y="5827713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LOW PRESSURE </a:t>
            </a:r>
          </a:p>
          <a:p>
            <a:pPr eaLnBrk="1" hangingPunct="1"/>
            <a:r>
              <a:rPr lang="en-US" altLang="en-US"/>
              <a:t>ON AXIS</a:t>
            </a:r>
            <a:endParaRPr lang="en-US" altLang="en-US" b="1" u="sng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H="1" flipV="1">
            <a:off x="3886200" y="3200400"/>
            <a:ext cx="1905000" cy="2743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743200" y="25146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</a:rPr>
              <a:t>FLOW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2971800" y="3200400"/>
            <a:ext cx="6096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1524000" y="1828800"/>
            <a:ext cx="381000" cy="220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71" name="Freeform 3"/>
          <p:cNvSpPr>
            <a:spLocks/>
          </p:cNvSpPr>
          <p:nvPr/>
        </p:nvSpPr>
        <p:spPr bwMode="auto">
          <a:xfrm>
            <a:off x="1676400" y="2971800"/>
            <a:ext cx="6985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Freeform 4"/>
          <p:cNvSpPr>
            <a:spLocks/>
          </p:cNvSpPr>
          <p:nvPr/>
        </p:nvSpPr>
        <p:spPr bwMode="auto">
          <a:xfrm>
            <a:off x="1752600" y="2057400"/>
            <a:ext cx="6985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17525" y="244475"/>
            <a:ext cx="753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u="sng"/>
              <a:t>Stretching</a:t>
            </a:r>
            <a:r>
              <a:rPr lang="en-US" altLang="en-US" sz="3200"/>
              <a:t> of poloidal magnetic field lines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69925" y="4151313"/>
            <a:ext cx="1898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Poloidal field line</a:t>
            </a:r>
          </a:p>
          <a:p>
            <a:pPr eaLnBrk="1" hangingPunct="1"/>
            <a:r>
              <a:rPr lang="en-US" altLang="en-US"/>
              <a:t>anchored</a:t>
            </a:r>
          </a:p>
          <a:p>
            <a:pPr eaLnBrk="1" hangingPunct="1"/>
            <a:r>
              <a:rPr lang="en-US" altLang="en-US"/>
              <a:t>in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val 2"/>
          <p:cNvSpPr>
            <a:spLocks noChangeArrowheads="1"/>
          </p:cNvSpPr>
          <p:nvPr/>
        </p:nvSpPr>
        <p:spPr bwMode="auto">
          <a:xfrm>
            <a:off x="1524000" y="1828800"/>
            <a:ext cx="381000" cy="220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1676400" y="2971800"/>
            <a:ext cx="14478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" name="Freeform 4"/>
          <p:cNvSpPr>
            <a:spLocks/>
          </p:cNvSpPr>
          <p:nvPr/>
        </p:nvSpPr>
        <p:spPr bwMode="auto">
          <a:xfrm>
            <a:off x="1752600" y="2057400"/>
            <a:ext cx="14478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17525" y="244475"/>
            <a:ext cx="753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Stretching of poloidal magnetic field lines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69925" y="4151313"/>
            <a:ext cx="1898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Poloidal field line</a:t>
            </a:r>
          </a:p>
          <a:p>
            <a:pPr eaLnBrk="1" hangingPunct="1"/>
            <a:r>
              <a:rPr lang="en-US" altLang="en-US"/>
              <a:t>anchored</a:t>
            </a:r>
          </a:p>
          <a:p>
            <a:pPr eaLnBrk="1" hangingPunct="1"/>
            <a:r>
              <a:rPr lang="en-US" altLang="en-US"/>
              <a:t>in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1524000" y="1828800"/>
            <a:ext cx="381000" cy="220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1600200" y="2971800"/>
            <a:ext cx="23622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Freeform 4"/>
          <p:cNvSpPr>
            <a:spLocks/>
          </p:cNvSpPr>
          <p:nvPr/>
        </p:nvSpPr>
        <p:spPr bwMode="auto">
          <a:xfrm>
            <a:off x="1676400" y="2057400"/>
            <a:ext cx="23622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17525" y="244475"/>
            <a:ext cx="753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Stretching of poloidal magnetic field lines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669925" y="4151313"/>
            <a:ext cx="1898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Poloidal field line</a:t>
            </a:r>
          </a:p>
          <a:p>
            <a:pPr eaLnBrk="1" hangingPunct="1"/>
            <a:r>
              <a:rPr lang="en-US" altLang="en-US"/>
              <a:t>anchored</a:t>
            </a:r>
          </a:p>
          <a:p>
            <a:pPr eaLnBrk="1" hangingPunct="1"/>
            <a:r>
              <a:rPr lang="en-US" altLang="en-US"/>
              <a:t>in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1524000" y="1828800"/>
            <a:ext cx="381000" cy="220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3" name="Freeform 3"/>
          <p:cNvSpPr>
            <a:spLocks/>
          </p:cNvSpPr>
          <p:nvPr/>
        </p:nvSpPr>
        <p:spPr bwMode="auto">
          <a:xfrm>
            <a:off x="1600200" y="2971800"/>
            <a:ext cx="37338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Freeform 4"/>
          <p:cNvSpPr>
            <a:spLocks/>
          </p:cNvSpPr>
          <p:nvPr/>
        </p:nvSpPr>
        <p:spPr bwMode="auto">
          <a:xfrm>
            <a:off x="1676400" y="2057400"/>
            <a:ext cx="37338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17525" y="244475"/>
            <a:ext cx="753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Stretching of poloidal magnetic field lines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69925" y="4151313"/>
            <a:ext cx="1898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Poloidal field line</a:t>
            </a:r>
          </a:p>
          <a:p>
            <a:pPr eaLnBrk="1" hangingPunct="1"/>
            <a:r>
              <a:rPr lang="en-US" altLang="en-US"/>
              <a:t>anchored</a:t>
            </a:r>
          </a:p>
          <a:p>
            <a:pPr eaLnBrk="1" hangingPunct="1"/>
            <a:r>
              <a:rPr lang="en-US" altLang="en-US"/>
              <a:t>in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Perturbations about MHD equilibrium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 smtClean="0"/>
              <a:t>Stable perturbations: </a:t>
            </a:r>
          </a:p>
          <a:p>
            <a:pPr lvl="1"/>
            <a:r>
              <a:rPr lang="en-US" altLang="en-US" dirty="0" smtClean="0"/>
              <a:t>Slow wave (aka Alfven, torsional, shear wave)</a:t>
            </a:r>
          </a:p>
          <a:p>
            <a:pPr lvl="1"/>
            <a:r>
              <a:rPr lang="en-US" altLang="en-US" dirty="0" smtClean="0"/>
              <a:t>Fast wave (aka </a:t>
            </a:r>
            <a:r>
              <a:rPr lang="en-US" altLang="en-US" dirty="0" err="1" smtClean="0"/>
              <a:t>magnetosonic</a:t>
            </a:r>
            <a:r>
              <a:rPr lang="en-US" altLang="en-US" dirty="0" smtClean="0"/>
              <a:t>, compressional)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Unstable perturbations</a:t>
            </a:r>
          </a:p>
          <a:p>
            <a:pPr lvl="1"/>
            <a:r>
              <a:rPr lang="en-US" altLang="en-US" dirty="0" smtClean="0"/>
              <a:t>Current-driven: kink, sausage</a:t>
            </a:r>
          </a:p>
          <a:p>
            <a:pPr lvl="1"/>
            <a:r>
              <a:rPr lang="en-US" altLang="en-US" dirty="0" smtClean="0"/>
              <a:t>Pressure-driven: Rayleigh-Taylor</a:t>
            </a:r>
          </a:p>
          <a:p>
            <a:pPr marL="914400" lvl="2" indent="0">
              <a:buNone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1524000" y="1828800"/>
            <a:ext cx="381000" cy="220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7" name="Freeform 3"/>
          <p:cNvSpPr>
            <a:spLocks/>
          </p:cNvSpPr>
          <p:nvPr/>
        </p:nvSpPr>
        <p:spPr bwMode="auto">
          <a:xfrm>
            <a:off x="1600200" y="2971800"/>
            <a:ext cx="46482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676400" y="2057400"/>
            <a:ext cx="4648200" cy="914400"/>
          </a:xfrm>
          <a:custGeom>
            <a:avLst/>
            <a:gdLst>
              <a:gd name="T0" fmla="*/ 0 w 440"/>
              <a:gd name="T1" fmla="*/ 0 h 576"/>
              <a:gd name="T2" fmla="*/ 2147483647 w 440"/>
              <a:gd name="T3" fmla="*/ 2147483647 h 576"/>
              <a:gd name="T4" fmla="*/ 2147483647 w 440"/>
              <a:gd name="T5" fmla="*/ 2147483647 h 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576">
                <a:moveTo>
                  <a:pt x="0" y="0"/>
                </a:moveTo>
                <a:cubicBezTo>
                  <a:pt x="212" y="48"/>
                  <a:pt x="424" y="96"/>
                  <a:pt x="432" y="192"/>
                </a:cubicBezTo>
                <a:cubicBezTo>
                  <a:pt x="440" y="288"/>
                  <a:pt x="112" y="512"/>
                  <a:pt x="48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517525" y="244475"/>
            <a:ext cx="7537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Stretching of poloidal magnetic field lines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69925" y="4151313"/>
            <a:ext cx="1898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Poloidal field line</a:t>
            </a:r>
          </a:p>
          <a:p>
            <a:pPr eaLnBrk="1" hangingPunct="1"/>
            <a:r>
              <a:rPr lang="en-US" altLang="en-US"/>
              <a:t>anchored</a:t>
            </a:r>
          </a:p>
          <a:p>
            <a:pPr eaLnBrk="1" hangingPunct="1"/>
            <a:r>
              <a:rPr lang="en-US" altLang="en-US"/>
              <a:t>in disk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728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u="sng"/>
              <a:t>Convection</a:t>
            </a:r>
            <a:r>
              <a:rPr lang="en-US" altLang="en-US" sz="3200"/>
              <a:t> of toroidal field lines with jet</a:t>
            </a: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1981200" y="4267200"/>
            <a:ext cx="191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Toroidal field line</a:t>
            </a:r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1828800" y="1752600"/>
            <a:ext cx="1054100" cy="2286000"/>
            <a:chOff x="1104" y="1104"/>
            <a:chExt cx="2056" cy="1440"/>
          </a:xfrm>
        </p:grpSpPr>
        <p:sp>
          <p:nvSpPr>
            <p:cNvPr id="63506" name="Line 12"/>
            <p:cNvSpPr>
              <a:spLocks noChangeShapeType="1"/>
            </p:cNvSpPr>
            <p:nvPr/>
          </p:nvSpPr>
          <p:spPr bwMode="auto">
            <a:xfrm>
              <a:off x="1104" y="1824"/>
              <a:ext cx="148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7" name="Freeform 13"/>
            <p:cNvSpPr>
              <a:spLocks/>
            </p:cNvSpPr>
            <p:nvPr/>
          </p:nvSpPr>
          <p:spPr bwMode="auto">
            <a:xfrm>
              <a:off x="1200" y="1104"/>
              <a:ext cx="1960" cy="720"/>
            </a:xfrm>
            <a:custGeom>
              <a:avLst/>
              <a:gdLst>
                <a:gd name="T0" fmla="*/ 1392 w 1960"/>
                <a:gd name="T1" fmla="*/ 720 h 720"/>
                <a:gd name="T2" fmla="*/ 1728 w 1960"/>
                <a:gd name="T3" fmla="*/ 192 h 720"/>
                <a:gd name="T4" fmla="*/ 0 w 1960"/>
                <a:gd name="T5" fmla="*/ 0 h 7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0" h="720">
                  <a:moveTo>
                    <a:pt x="1392" y="720"/>
                  </a:moveTo>
                  <a:cubicBezTo>
                    <a:pt x="1676" y="516"/>
                    <a:pt x="1960" y="312"/>
                    <a:pt x="1728" y="192"/>
                  </a:cubicBezTo>
                  <a:cubicBezTo>
                    <a:pt x="1496" y="72"/>
                    <a:pt x="288" y="32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Freeform 14"/>
            <p:cNvSpPr>
              <a:spLocks/>
            </p:cNvSpPr>
            <p:nvPr/>
          </p:nvSpPr>
          <p:spPr bwMode="auto">
            <a:xfrm flipV="1">
              <a:off x="1200" y="1824"/>
              <a:ext cx="1960" cy="720"/>
            </a:xfrm>
            <a:custGeom>
              <a:avLst/>
              <a:gdLst>
                <a:gd name="T0" fmla="*/ 1392 w 1960"/>
                <a:gd name="T1" fmla="*/ 720 h 720"/>
                <a:gd name="T2" fmla="*/ 1728 w 1960"/>
                <a:gd name="T3" fmla="*/ 192 h 720"/>
                <a:gd name="T4" fmla="*/ 0 w 1960"/>
                <a:gd name="T5" fmla="*/ 0 h 7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0" h="720">
                  <a:moveTo>
                    <a:pt x="1392" y="720"/>
                  </a:moveTo>
                  <a:cubicBezTo>
                    <a:pt x="1676" y="516"/>
                    <a:pt x="1960" y="312"/>
                    <a:pt x="1728" y="192"/>
                  </a:cubicBezTo>
                  <a:cubicBezTo>
                    <a:pt x="1496" y="72"/>
                    <a:pt x="288" y="32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00" name="Text Box 15"/>
          <p:cNvSpPr txBox="1">
            <a:spLocks noChangeArrowheads="1"/>
          </p:cNvSpPr>
          <p:nvPr/>
        </p:nvSpPr>
        <p:spPr bwMode="auto">
          <a:xfrm>
            <a:off x="2667000" y="16002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  <p:sp>
        <p:nvSpPr>
          <p:cNvPr id="63501" name="Line 16"/>
          <p:cNvSpPr>
            <a:spLocks noChangeShapeType="1"/>
          </p:cNvSpPr>
          <p:nvPr/>
        </p:nvSpPr>
        <p:spPr bwMode="auto">
          <a:xfrm flipH="1">
            <a:off x="2895600" y="1981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7"/>
          <p:cNvSpPr>
            <a:spLocks noChangeShapeType="1"/>
          </p:cNvSpPr>
          <p:nvPr/>
        </p:nvSpPr>
        <p:spPr bwMode="auto">
          <a:xfrm flipH="1" flipV="1">
            <a:off x="2209800" y="3733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8"/>
          <p:cNvSpPr>
            <a:spLocks noChangeShapeType="1"/>
          </p:cNvSpPr>
          <p:nvPr/>
        </p:nvSpPr>
        <p:spPr bwMode="auto">
          <a:xfrm>
            <a:off x="2133600" y="2895600"/>
            <a:ext cx="304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9"/>
          <p:cNvSpPr>
            <a:spLocks noChangeShapeType="1"/>
          </p:cNvSpPr>
          <p:nvPr/>
        </p:nvSpPr>
        <p:spPr bwMode="auto">
          <a:xfrm>
            <a:off x="2667000" y="3124200"/>
            <a:ext cx="1524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Line 20"/>
          <p:cNvSpPr>
            <a:spLocks noChangeShapeType="1"/>
          </p:cNvSpPr>
          <p:nvPr/>
        </p:nvSpPr>
        <p:spPr bwMode="auto">
          <a:xfrm flipV="1">
            <a:off x="2743200" y="2286000"/>
            <a:ext cx="762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5913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Convection of toroidal field lines</a:t>
            </a:r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2438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1828800" y="2895600"/>
            <a:ext cx="990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2514600" y="42672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Toroidal field line  </a:t>
            </a:r>
          </a:p>
          <a:p>
            <a:pPr eaLnBrk="1" hangingPunct="1"/>
            <a:r>
              <a:rPr lang="en-US" altLang="en-US"/>
              <a:t>carried along by jet</a:t>
            </a:r>
          </a:p>
        </p:txBody>
      </p:sp>
      <p:sp>
        <p:nvSpPr>
          <p:cNvPr id="64525" name="Freeform 13"/>
          <p:cNvSpPr>
            <a:spLocks/>
          </p:cNvSpPr>
          <p:nvPr/>
        </p:nvSpPr>
        <p:spPr bwMode="auto">
          <a:xfrm>
            <a:off x="1828800" y="1752600"/>
            <a:ext cx="13716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 rot="295627">
            <a:off x="1981200" y="1447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H="1" flipV="1">
            <a:off x="2590800" y="37338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8" name="Freeform 16"/>
          <p:cNvSpPr>
            <a:spLocks/>
          </p:cNvSpPr>
          <p:nvPr/>
        </p:nvSpPr>
        <p:spPr bwMode="auto">
          <a:xfrm flipV="1">
            <a:off x="1828800" y="2895600"/>
            <a:ext cx="13716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838200" y="4800600"/>
            <a:ext cx="1479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New toroidal</a:t>
            </a:r>
          </a:p>
          <a:p>
            <a:pPr eaLnBrk="1" hangingPunct="1"/>
            <a:r>
              <a:rPr lang="en-US" altLang="en-US"/>
              <a:t>field line</a:t>
            </a:r>
          </a:p>
          <a:p>
            <a:pPr eaLnBrk="1" hangingPunct="1"/>
            <a:r>
              <a:rPr lang="en-US" altLang="en-US"/>
              <a:t>frozen into </a:t>
            </a:r>
          </a:p>
          <a:p>
            <a:pPr eaLnBrk="1" hangingPunct="1"/>
            <a:r>
              <a:rPr lang="en-US" altLang="en-US"/>
              <a:t>new material</a:t>
            </a: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 flipV="1">
            <a:off x="1295400" y="38100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5913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Convection of toroidal field lines</a:t>
            </a: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2438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2819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1828800" y="2895600"/>
            <a:ext cx="1295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1981200" y="42672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Toroidal field lines </a:t>
            </a:r>
          </a:p>
          <a:p>
            <a:pPr eaLnBrk="1" hangingPunct="1"/>
            <a:r>
              <a:rPr lang="en-US" altLang="en-US"/>
              <a:t>carried along by jet</a:t>
            </a:r>
          </a:p>
        </p:txBody>
      </p:sp>
      <p:sp>
        <p:nvSpPr>
          <p:cNvPr id="65550" name="Freeform 14"/>
          <p:cNvSpPr>
            <a:spLocks/>
          </p:cNvSpPr>
          <p:nvPr/>
        </p:nvSpPr>
        <p:spPr bwMode="auto">
          <a:xfrm>
            <a:off x="1905000" y="1752600"/>
            <a:ext cx="16764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 rot="295627">
            <a:off x="1981200" y="1447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  <p:sp>
        <p:nvSpPr>
          <p:cNvPr id="65552" name="Freeform 16"/>
          <p:cNvSpPr>
            <a:spLocks/>
          </p:cNvSpPr>
          <p:nvPr/>
        </p:nvSpPr>
        <p:spPr bwMode="auto">
          <a:xfrm flipV="1">
            <a:off x="1905000" y="2895600"/>
            <a:ext cx="16764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2590800" y="38100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5913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Convection of toroidal field lines</a:t>
            </a:r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2438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2819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3200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1752600" y="2895600"/>
            <a:ext cx="1828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1981200" y="42672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Toroidal field lines </a:t>
            </a:r>
          </a:p>
          <a:p>
            <a:pPr eaLnBrk="1" hangingPunct="1"/>
            <a:r>
              <a:rPr lang="en-US" altLang="en-US"/>
              <a:t>carried along by jet</a:t>
            </a:r>
          </a:p>
        </p:txBody>
      </p:sp>
      <p:sp>
        <p:nvSpPr>
          <p:cNvPr id="66575" name="Freeform 15"/>
          <p:cNvSpPr>
            <a:spLocks/>
          </p:cNvSpPr>
          <p:nvPr/>
        </p:nvSpPr>
        <p:spPr bwMode="auto">
          <a:xfrm>
            <a:off x="1828800" y="1752600"/>
            <a:ext cx="24384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 rot="295627">
            <a:off x="2514600" y="1447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  <p:sp>
        <p:nvSpPr>
          <p:cNvPr id="66577" name="Freeform 17"/>
          <p:cNvSpPr>
            <a:spLocks/>
          </p:cNvSpPr>
          <p:nvPr/>
        </p:nvSpPr>
        <p:spPr bwMode="auto">
          <a:xfrm flipV="1">
            <a:off x="1828800" y="2895600"/>
            <a:ext cx="24384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 flipV="1">
            <a:off x="2667000" y="3733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5913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Convection of toroidal field lines</a:t>
            </a:r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89" name="Oval 5"/>
          <p:cNvSpPr>
            <a:spLocks noChangeArrowheads="1"/>
          </p:cNvSpPr>
          <p:nvPr/>
        </p:nvSpPr>
        <p:spPr bwMode="auto">
          <a:xfrm>
            <a:off x="2438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0" name="Oval 6"/>
          <p:cNvSpPr>
            <a:spLocks noChangeArrowheads="1"/>
          </p:cNvSpPr>
          <p:nvPr/>
        </p:nvSpPr>
        <p:spPr bwMode="auto">
          <a:xfrm>
            <a:off x="2819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3200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3581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>
            <a:off x="1752600" y="2895600"/>
            <a:ext cx="2362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1981200" y="42672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Toroidal field lines </a:t>
            </a:r>
          </a:p>
          <a:p>
            <a:pPr eaLnBrk="1" hangingPunct="1"/>
            <a:r>
              <a:rPr lang="en-US" altLang="en-US"/>
              <a:t>carried along by jet</a:t>
            </a:r>
          </a:p>
        </p:txBody>
      </p:sp>
      <p:sp>
        <p:nvSpPr>
          <p:cNvPr id="67600" name="Freeform 16"/>
          <p:cNvSpPr>
            <a:spLocks/>
          </p:cNvSpPr>
          <p:nvPr/>
        </p:nvSpPr>
        <p:spPr bwMode="auto">
          <a:xfrm>
            <a:off x="1905000" y="1752600"/>
            <a:ext cx="31115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Freeform 17"/>
          <p:cNvSpPr>
            <a:spLocks/>
          </p:cNvSpPr>
          <p:nvPr/>
        </p:nvSpPr>
        <p:spPr bwMode="auto">
          <a:xfrm flipV="1">
            <a:off x="1905000" y="2895600"/>
            <a:ext cx="31115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 rot="295627">
            <a:off x="2514600" y="1447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5913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Convection of toroidal field lines</a:t>
            </a: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2438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2819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3200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3581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1752600" y="2895600"/>
            <a:ext cx="2362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1981200" y="42672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Toroidal field lines </a:t>
            </a:r>
          </a:p>
          <a:p>
            <a:pPr eaLnBrk="1" hangingPunct="1"/>
            <a:r>
              <a:rPr lang="en-US" altLang="en-US"/>
              <a:t>carried along by jet</a:t>
            </a:r>
          </a:p>
        </p:txBody>
      </p:sp>
      <p:sp>
        <p:nvSpPr>
          <p:cNvPr id="68624" name="Freeform 16"/>
          <p:cNvSpPr>
            <a:spLocks/>
          </p:cNvSpPr>
          <p:nvPr/>
        </p:nvSpPr>
        <p:spPr bwMode="auto">
          <a:xfrm>
            <a:off x="1905000" y="1752600"/>
            <a:ext cx="31115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5" name="Freeform 17"/>
          <p:cNvSpPr>
            <a:spLocks/>
          </p:cNvSpPr>
          <p:nvPr/>
        </p:nvSpPr>
        <p:spPr bwMode="auto">
          <a:xfrm flipV="1">
            <a:off x="1905000" y="2895600"/>
            <a:ext cx="31115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 rot="295627">
            <a:off x="2514600" y="1447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1736725" y="5599113"/>
            <a:ext cx="652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Injection of plasma involves associated injection of toroidal flux</a:t>
            </a:r>
          </a:p>
          <a:p>
            <a:pPr eaLnBrk="1" hangingPunct="1"/>
            <a:r>
              <a:rPr lang="en-US" altLang="en-US"/>
              <a:t>Radial voltage drop at disk is rate of injection of toroidal 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val 2"/>
          <p:cNvSpPr>
            <a:spLocks noChangeArrowheads="1"/>
          </p:cNvSpPr>
          <p:nvPr/>
        </p:nvSpPr>
        <p:spPr bwMode="auto">
          <a:xfrm>
            <a:off x="1676400" y="1676400"/>
            <a:ext cx="3810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17525" y="320675"/>
            <a:ext cx="8372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u="sng"/>
              <a:t>Collimation</a:t>
            </a:r>
            <a:r>
              <a:rPr lang="en-US" altLang="en-US" sz="3200"/>
              <a:t>: injected toroidal field lines pile up</a:t>
            </a:r>
          </a:p>
        </p:txBody>
      </p:sp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2057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2438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>
            <a:off x="2819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3200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35814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209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2590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3352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33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1219200" y="4343400"/>
            <a:ext cx="71818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Pile-up of toroidal field lines as jet velocity decreases near tip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Corresponds to amplification of toroidal magnetic field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But toroidal magnetic field provides pinch force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Thus, amplification of pinch force due to jet velocity decrease near tip</a:t>
            </a:r>
          </a:p>
          <a:p>
            <a:pPr eaLnBrk="1" hangingPunct="1"/>
            <a:r>
              <a:rPr lang="en-US" altLang="en-US"/>
              <a:t>gives pinching near tip, implies collimation</a:t>
            </a:r>
          </a:p>
        </p:txBody>
      </p:sp>
      <p:sp>
        <p:nvSpPr>
          <p:cNvPr id="69647" name="Freeform 15"/>
          <p:cNvSpPr>
            <a:spLocks/>
          </p:cNvSpPr>
          <p:nvPr/>
        </p:nvSpPr>
        <p:spPr bwMode="auto">
          <a:xfrm>
            <a:off x="1905000" y="1752600"/>
            <a:ext cx="31115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 flipV="1">
            <a:off x="1905000" y="2895600"/>
            <a:ext cx="3111500" cy="1143000"/>
          </a:xfrm>
          <a:custGeom>
            <a:avLst/>
            <a:gdLst>
              <a:gd name="T0" fmla="*/ 2147483647 w 1960"/>
              <a:gd name="T1" fmla="*/ 2147483647 h 720"/>
              <a:gd name="T2" fmla="*/ 2147483647 w 1960"/>
              <a:gd name="T3" fmla="*/ 2147483647 h 720"/>
              <a:gd name="T4" fmla="*/ 0 w 1960"/>
              <a:gd name="T5" fmla="*/ 0 h 7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0" h="720">
                <a:moveTo>
                  <a:pt x="1392" y="720"/>
                </a:moveTo>
                <a:cubicBezTo>
                  <a:pt x="1676" y="516"/>
                  <a:pt x="1960" y="312"/>
                  <a:pt x="1728" y="192"/>
                </a:cubicBezTo>
                <a:cubicBezTo>
                  <a:pt x="1496" y="72"/>
                  <a:pt x="288" y="3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 rot="295627">
            <a:off x="2514600" y="1447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Poloidal current</a:t>
            </a:r>
          </a:p>
        </p:txBody>
      </p:sp>
      <p:sp>
        <p:nvSpPr>
          <p:cNvPr id="69650" name="Oval 18"/>
          <p:cNvSpPr>
            <a:spLocks noChangeArrowheads="1"/>
          </p:cNvSpPr>
          <p:nvPr/>
        </p:nvSpPr>
        <p:spPr bwMode="auto">
          <a:xfrm>
            <a:off x="37338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38862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9652" name="Oval 20"/>
          <p:cNvSpPr>
            <a:spLocks noChangeArrowheads="1"/>
          </p:cNvSpPr>
          <p:nvPr/>
        </p:nvSpPr>
        <p:spPr bwMode="auto">
          <a:xfrm>
            <a:off x="3886200" y="2057400"/>
            <a:ext cx="228600" cy="1676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>
            <a:off x="1752600" y="2895600"/>
            <a:ext cx="2362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V="1">
            <a:off x="1752600" y="38100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Jet flow velocity model  </a:t>
            </a:r>
            <a:endParaRPr lang="en-US" alt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32038"/>
            <a:ext cx="81534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    </a:t>
            </a:r>
          </a:p>
        </p:txBody>
      </p:sp>
      <p:sp>
        <p:nvSpPr>
          <p:cNvPr id="70660" name="Content Placeholder 1"/>
          <p:cNvSpPr>
            <a:spLocks noGrp="1"/>
          </p:cNvSpPr>
          <p:nvPr>
            <p:ph sz="half" idx="2"/>
          </p:nvPr>
        </p:nvSpPr>
        <p:spPr>
          <a:xfrm>
            <a:off x="457200" y="1066800"/>
            <a:ext cx="8001000" cy="4525963"/>
          </a:xfrm>
        </p:spPr>
        <p:txBody>
          <a:bodyPr/>
          <a:lstStyle/>
          <a:p>
            <a:r>
              <a:rPr lang="en-US" altLang="en-US" dirty="0" smtClean="0"/>
              <a:t>Pinch converted into flow kinetic energy: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5" name="Trapezoid 4"/>
          <p:cNvSpPr/>
          <p:nvPr/>
        </p:nvSpPr>
        <p:spPr>
          <a:xfrm rot="16200000">
            <a:off x="3810000" y="990600"/>
            <a:ext cx="1905000" cy="6324600"/>
          </a:xfrm>
          <a:prstGeom prst="trapezoid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stCxn id="5" idx="0"/>
            <a:endCxn id="5" idx="2"/>
          </p:cNvCxnSpPr>
          <p:nvPr/>
        </p:nvCxnSpPr>
        <p:spPr>
          <a:xfrm>
            <a:off x="1600200" y="4152900"/>
            <a:ext cx="632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72" y="3856566"/>
            <a:ext cx="304800" cy="59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15" y="2209800"/>
            <a:ext cx="571500" cy="74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02670"/>
            <a:ext cx="836238" cy="50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775272" y="2955132"/>
            <a:ext cx="4093" cy="947538"/>
          </a:xfrm>
          <a:prstGeom prst="straightConnector1">
            <a:avLst/>
          </a:prstGeom>
          <a:ln w="508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65115" y="4152900"/>
            <a:ext cx="4716685" cy="0"/>
          </a:xfrm>
          <a:prstGeom prst="straightConnector1">
            <a:avLst/>
          </a:prstGeom>
          <a:ln w="508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03296" y="30595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Balance radial force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14600" y="3718004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Equal  (Bernoulli                               ) </a:t>
            </a:r>
            <a:endParaRPr lang="en-US" dirty="0"/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18004"/>
            <a:ext cx="1920090" cy="37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49" y="5085934"/>
            <a:ext cx="3683851" cy="169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6556" y="38976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288734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FF"/>
                </a:solidFill>
              </a:rPr>
              <a:t>Jet flow velocity measurement</a:t>
            </a:r>
            <a:br>
              <a:rPr lang="en-US" altLang="en-US" dirty="0" smtClean="0">
                <a:solidFill>
                  <a:srgbClr val="0000FF"/>
                </a:solidFill>
              </a:rPr>
            </a:br>
            <a:endParaRPr lang="en-US" alt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32038"/>
            <a:ext cx="81534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Predicted axial flow velocity at jet tip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i="1" smtClean="0"/>
              <a:t>    	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smtClean="0"/>
              <a:t>			I  = </a:t>
            </a:r>
            <a:r>
              <a:rPr lang="en-US" altLang="en-US" sz="2400" smtClean="0"/>
              <a:t>jet electric current</a:t>
            </a:r>
            <a:r>
              <a:rPr lang="en-US" altLang="en-US" sz="2000" smtClean="0"/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i="1" smtClean="0"/>
              <a:t>        		a </a:t>
            </a:r>
            <a:r>
              <a:rPr lang="en-US" altLang="en-US" sz="2400" smtClean="0"/>
              <a:t>= jet radius at source electrode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i="1" smtClean="0"/>
              <a:t>	    		</a:t>
            </a:r>
            <a:r>
              <a:rPr lang="en-US" altLang="en-US" sz="2400" i="1" smtClean="0">
                <a:latin typeface="Times New Roman" pitchFamily="18" charset="0"/>
              </a:rPr>
              <a:t>r</a:t>
            </a:r>
            <a:r>
              <a:rPr lang="en-US" altLang="en-US" sz="2400" i="1" smtClean="0"/>
              <a:t>  = </a:t>
            </a:r>
            <a:r>
              <a:rPr lang="en-US" altLang="en-US" sz="2400" smtClean="0"/>
              <a:t>mass density at jet tip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Verified using jet time-of-flight measurement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    </a:t>
            </a:r>
          </a:p>
        </p:txBody>
      </p:sp>
      <p:pic>
        <p:nvPicPr>
          <p:cNvPr id="716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124200"/>
            <a:ext cx="3276600" cy="989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" y="914400"/>
            <a:ext cx="892749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3276600"/>
            <a:ext cx="3020612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9228"/>
            <a:ext cx="2082245" cy="6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Jet velocity measurements show</a:t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038600" cy="4030663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270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2057400"/>
            <a:ext cx="5410200" cy="4052888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270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052513"/>
            <a:ext cx="3810000" cy="9937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43000" y="6400800"/>
            <a:ext cx="5208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400">
                <a:latin typeface="Andy" pitchFamily="66" charset="0"/>
              </a:rPr>
              <a:t>Kumar and Bellan, Phys. Rev. Lett.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7CADA1-A70D-431E-A5A4-C850C96FD4E0}" type="slidenum">
              <a:rPr lang="en-US" altLang="en-US" smtClean="0"/>
              <a:pPr eaLnBrk="1" hangingPunct="1"/>
              <a:t>71</a:t>
            </a:fld>
            <a:endParaRPr lang="en-US" altLang="en-US" smtClean="0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520825"/>
            <a:ext cx="5908675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2" name="Rectangle 3"/>
          <p:cNvSpPr>
            <a:spLocks noGrp="1" noChangeArrowheads="1"/>
          </p:cNvSpPr>
          <p:nvPr>
            <p:ph type="title"/>
          </p:nvPr>
        </p:nvSpPr>
        <p:spPr>
          <a:xfrm>
            <a:off x="1244600" y="173038"/>
            <a:ext cx="7648575" cy="12160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5377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600" smtClean="0"/>
              <a:t>H plasma flow velocity vs gun current</a:t>
            </a: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732213"/>
            <a:ext cx="3284537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8565" name="Text Box 5"/>
          <p:cNvSpPr txBox="1">
            <a:spLocks noChangeArrowheads="1"/>
          </p:cNvSpPr>
          <p:nvPr/>
        </p:nvSpPr>
        <p:spPr bwMode="auto">
          <a:xfrm>
            <a:off x="173038" y="6194425"/>
            <a:ext cx="4595812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" pitchFamily="18" charset="0"/>
              <a:buNone/>
            </a:pPr>
            <a:r>
              <a:rPr lang="en-US" altLang="en-US" sz="2500">
                <a:solidFill>
                  <a:srgbClr val="000000"/>
                </a:solidFill>
              </a:rPr>
              <a:t>Plasma velocity prop to current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00FF"/>
                </a:solidFill>
              </a:rPr>
              <a:t>Kink Instability of Central Column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24000"/>
            <a:ext cx="5943600" cy="4489450"/>
          </a:xfrm>
          <a:noFill/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590800" y="1295400"/>
            <a:ext cx="24384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7" name="Freeform 5"/>
          <p:cNvSpPr>
            <a:spLocks/>
          </p:cNvSpPr>
          <p:nvPr/>
        </p:nvSpPr>
        <p:spPr bwMode="auto">
          <a:xfrm>
            <a:off x="1993900" y="2438400"/>
            <a:ext cx="3035300" cy="1397000"/>
          </a:xfrm>
          <a:custGeom>
            <a:avLst/>
            <a:gdLst>
              <a:gd name="T0" fmla="*/ 2147483647 w 1912"/>
              <a:gd name="T1" fmla="*/ 2147483647 h 880"/>
              <a:gd name="T2" fmla="*/ 2147483647 w 1912"/>
              <a:gd name="T3" fmla="*/ 2147483647 h 880"/>
              <a:gd name="T4" fmla="*/ 2147483647 w 1912"/>
              <a:gd name="T5" fmla="*/ 2147483647 h 880"/>
              <a:gd name="T6" fmla="*/ 2147483647 w 1912"/>
              <a:gd name="T7" fmla="*/ 2147483647 h 880"/>
              <a:gd name="T8" fmla="*/ 2147483647 w 1912"/>
              <a:gd name="T9" fmla="*/ 2147483647 h 880"/>
              <a:gd name="T10" fmla="*/ 2147483647 w 1912"/>
              <a:gd name="T11" fmla="*/ 2147483647 h 880"/>
              <a:gd name="T12" fmla="*/ 2147483647 w 1912"/>
              <a:gd name="T13" fmla="*/ 0 h 8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2" h="880">
                <a:moveTo>
                  <a:pt x="1912" y="864"/>
                </a:moveTo>
                <a:cubicBezTo>
                  <a:pt x="1320" y="872"/>
                  <a:pt x="728" y="880"/>
                  <a:pt x="424" y="864"/>
                </a:cubicBezTo>
                <a:cubicBezTo>
                  <a:pt x="120" y="848"/>
                  <a:pt x="152" y="832"/>
                  <a:pt x="88" y="768"/>
                </a:cubicBezTo>
                <a:cubicBezTo>
                  <a:pt x="24" y="704"/>
                  <a:pt x="0" y="568"/>
                  <a:pt x="40" y="480"/>
                </a:cubicBezTo>
                <a:cubicBezTo>
                  <a:pt x="80" y="392"/>
                  <a:pt x="176" y="304"/>
                  <a:pt x="328" y="240"/>
                </a:cubicBezTo>
                <a:cubicBezTo>
                  <a:pt x="480" y="176"/>
                  <a:pt x="688" y="136"/>
                  <a:pt x="952" y="96"/>
                </a:cubicBezTo>
                <a:cubicBezTo>
                  <a:pt x="1216" y="56"/>
                  <a:pt x="1752" y="8"/>
                  <a:pt x="1912" y="0"/>
                </a:cubicBezTo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 flipV="1">
            <a:off x="2057400" y="3810000"/>
            <a:ext cx="3035300" cy="1397000"/>
          </a:xfrm>
          <a:custGeom>
            <a:avLst/>
            <a:gdLst>
              <a:gd name="T0" fmla="*/ 2147483647 w 1912"/>
              <a:gd name="T1" fmla="*/ 2147483647 h 880"/>
              <a:gd name="T2" fmla="*/ 2147483647 w 1912"/>
              <a:gd name="T3" fmla="*/ 2147483647 h 880"/>
              <a:gd name="T4" fmla="*/ 2147483647 w 1912"/>
              <a:gd name="T5" fmla="*/ 2147483647 h 880"/>
              <a:gd name="T6" fmla="*/ 2147483647 w 1912"/>
              <a:gd name="T7" fmla="*/ 2147483647 h 880"/>
              <a:gd name="T8" fmla="*/ 2147483647 w 1912"/>
              <a:gd name="T9" fmla="*/ 2147483647 h 880"/>
              <a:gd name="T10" fmla="*/ 2147483647 w 1912"/>
              <a:gd name="T11" fmla="*/ 2147483647 h 880"/>
              <a:gd name="T12" fmla="*/ 2147483647 w 1912"/>
              <a:gd name="T13" fmla="*/ 0 h 8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2" h="880">
                <a:moveTo>
                  <a:pt x="1912" y="864"/>
                </a:moveTo>
                <a:cubicBezTo>
                  <a:pt x="1320" y="872"/>
                  <a:pt x="728" y="880"/>
                  <a:pt x="424" y="864"/>
                </a:cubicBezTo>
                <a:cubicBezTo>
                  <a:pt x="120" y="848"/>
                  <a:pt x="152" y="832"/>
                  <a:pt x="88" y="768"/>
                </a:cubicBezTo>
                <a:cubicBezTo>
                  <a:pt x="24" y="704"/>
                  <a:pt x="0" y="568"/>
                  <a:pt x="40" y="480"/>
                </a:cubicBezTo>
                <a:cubicBezTo>
                  <a:pt x="80" y="392"/>
                  <a:pt x="176" y="304"/>
                  <a:pt x="328" y="240"/>
                </a:cubicBezTo>
                <a:cubicBezTo>
                  <a:pt x="480" y="176"/>
                  <a:pt x="688" y="136"/>
                  <a:pt x="952" y="96"/>
                </a:cubicBezTo>
                <a:cubicBezTo>
                  <a:pt x="1216" y="56"/>
                  <a:pt x="1752" y="8"/>
                  <a:pt x="1912" y="0"/>
                </a:cubicBezTo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2590800" y="3276600"/>
            <a:ext cx="2438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2438400" y="3175000"/>
            <a:ext cx="2590800" cy="901700"/>
          </a:xfrm>
          <a:custGeom>
            <a:avLst/>
            <a:gdLst>
              <a:gd name="T0" fmla="*/ 2147483647 w 1632"/>
              <a:gd name="T1" fmla="*/ 2147483647 h 568"/>
              <a:gd name="T2" fmla="*/ 2147483647 w 1632"/>
              <a:gd name="T3" fmla="*/ 2147483647 h 568"/>
              <a:gd name="T4" fmla="*/ 2147483647 w 1632"/>
              <a:gd name="T5" fmla="*/ 2147483647 h 568"/>
              <a:gd name="T6" fmla="*/ 2147483647 w 1632"/>
              <a:gd name="T7" fmla="*/ 2147483647 h 568"/>
              <a:gd name="T8" fmla="*/ 2147483647 w 1632"/>
              <a:gd name="T9" fmla="*/ 2147483647 h 568"/>
              <a:gd name="T10" fmla="*/ 2147483647 w 1632"/>
              <a:gd name="T11" fmla="*/ 2147483647 h 568"/>
              <a:gd name="T12" fmla="*/ 2147483647 w 1632"/>
              <a:gd name="T13" fmla="*/ 2147483647 h 568"/>
              <a:gd name="T14" fmla="*/ 2147483647 w 1632"/>
              <a:gd name="T15" fmla="*/ 2147483647 h 568"/>
              <a:gd name="T16" fmla="*/ 2147483647 w 1632"/>
              <a:gd name="T17" fmla="*/ 2147483647 h 568"/>
              <a:gd name="T18" fmla="*/ 2147483647 w 1632"/>
              <a:gd name="T19" fmla="*/ 2147483647 h 568"/>
              <a:gd name="T20" fmla="*/ 2147483647 w 1632"/>
              <a:gd name="T21" fmla="*/ 2147483647 h 568"/>
              <a:gd name="T22" fmla="*/ 2147483647 w 1632"/>
              <a:gd name="T23" fmla="*/ 2147483647 h 568"/>
              <a:gd name="T24" fmla="*/ 2147483647 w 1632"/>
              <a:gd name="T25" fmla="*/ 2147483647 h 568"/>
              <a:gd name="T26" fmla="*/ 0 w 1632"/>
              <a:gd name="T27" fmla="*/ 2147483647 h 5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32" h="568">
                <a:moveTo>
                  <a:pt x="1632" y="352"/>
                </a:moveTo>
                <a:cubicBezTo>
                  <a:pt x="1560" y="312"/>
                  <a:pt x="1488" y="272"/>
                  <a:pt x="1440" y="256"/>
                </a:cubicBezTo>
                <a:cubicBezTo>
                  <a:pt x="1392" y="240"/>
                  <a:pt x="1384" y="248"/>
                  <a:pt x="1344" y="256"/>
                </a:cubicBezTo>
                <a:cubicBezTo>
                  <a:pt x="1304" y="264"/>
                  <a:pt x="1232" y="280"/>
                  <a:pt x="1200" y="304"/>
                </a:cubicBezTo>
                <a:cubicBezTo>
                  <a:pt x="1168" y="328"/>
                  <a:pt x="1152" y="360"/>
                  <a:pt x="1152" y="400"/>
                </a:cubicBezTo>
                <a:cubicBezTo>
                  <a:pt x="1152" y="440"/>
                  <a:pt x="1176" y="520"/>
                  <a:pt x="1200" y="544"/>
                </a:cubicBezTo>
                <a:cubicBezTo>
                  <a:pt x="1224" y="568"/>
                  <a:pt x="1280" y="568"/>
                  <a:pt x="1296" y="544"/>
                </a:cubicBezTo>
                <a:cubicBezTo>
                  <a:pt x="1312" y="520"/>
                  <a:pt x="1328" y="464"/>
                  <a:pt x="1296" y="400"/>
                </a:cubicBezTo>
                <a:cubicBezTo>
                  <a:pt x="1264" y="336"/>
                  <a:pt x="1192" y="224"/>
                  <a:pt x="1104" y="160"/>
                </a:cubicBezTo>
                <a:cubicBezTo>
                  <a:pt x="1016" y="96"/>
                  <a:pt x="864" y="32"/>
                  <a:pt x="768" y="16"/>
                </a:cubicBezTo>
                <a:cubicBezTo>
                  <a:pt x="672" y="0"/>
                  <a:pt x="592" y="24"/>
                  <a:pt x="528" y="64"/>
                </a:cubicBezTo>
                <a:cubicBezTo>
                  <a:pt x="464" y="104"/>
                  <a:pt x="432" y="200"/>
                  <a:pt x="384" y="256"/>
                </a:cubicBezTo>
                <a:cubicBezTo>
                  <a:pt x="336" y="312"/>
                  <a:pt x="304" y="376"/>
                  <a:pt x="240" y="400"/>
                </a:cubicBezTo>
                <a:cubicBezTo>
                  <a:pt x="176" y="424"/>
                  <a:pt x="88" y="412"/>
                  <a:pt x="0" y="400"/>
                </a:cubicBezTo>
              </a:path>
            </a:pathLst>
          </a:cu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i="1"/>
              <a:t>      </a:t>
            </a:r>
            <a:endParaRPr lang="en-US" altLang="en-US" sz="2400">
              <a:latin typeface="Comic Sans MS" pitchFamily="66" charset="0"/>
            </a:endParaRP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1600"/>
          </a:p>
        </p:txBody>
      </p:sp>
      <p:pic>
        <p:nvPicPr>
          <p:cNvPr id="75779" name="Picture 3" descr="3097_cc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88"/>
            <a:ext cx="4570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_plasma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sz="3200"/>
          </a:p>
          <a:p>
            <a:pPr eaLnBrk="1" hangingPunct="1"/>
            <a:r>
              <a:rPr lang="en-US" altLang="en-US" sz="3200"/>
              <a:t>Kink occurs when central column becomes sufficiently long to satisfy instability condition </a:t>
            </a:r>
            <a:r>
              <a:rPr lang="en-US" altLang="en-US" sz="3200" i="1">
                <a:solidFill>
                  <a:srgbClr val="FF0000"/>
                </a:solidFill>
              </a:rPr>
              <a:t>q=1</a:t>
            </a:r>
          </a:p>
          <a:p>
            <a:pPr eaLnBrk="1" hangingPunct="1"/>
            <a:endParaRPr lang="en-US" altLang="en-US" sz="3200" i="1"/>
          </a:p>
          <a:p>
            <a:pPr eaLnBrk="1" hangingPunct="1"/>
            <a:r>
              <a:rPr lang="en-US" altLang="en-US" sz="2400" i="1"/>
              <a:t>      </a:t>
            </a:r>
            <a:endParaRPr lang="en-US" altLang="en-US" sz="2400">
              <a:latin typeface="Comic Sans MS" pitchFamily="66" charset="0"/>
            </a:endParaRP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1600"/>
              <a:t>S. C. Hsu &amp; P. M. Bellan</a:t>
            </a:r>
          </a:p>
          <a:p>
            <a:pPr eaLnBrk="1" hangingPunct="1"/>
            <a:r>
              <a:rPr lang="en-US" altLang="en-US" sz="1600"/>
              <a:t>MNRAS 334, 257 (2002)</a:t>
            </a:r>
            <a:r>
              <a:rPr lang="en-US" altLang="en-US" sz="1600">
                <a:latin typeface="Comic Sans MS" pitchFamily="66" charset="0"/>
              </a:rPr>
              <a:t> </a:t>
            </a:r>
            <a:endParaRPr lang="en-US" altLang="en-US" sz="1600"/>
          </a:p>
        </p:txBody>
      </p:sp>
      <p:pic>
        <p:nvPicPr>
          <p:cNvPr id="77827" name="Picture 3" descr="kink 1233_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2305050"/>
            <a:ext cx="56864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410200" y="1600200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L</a:t>
            </a:r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>
            <a:off x="5965825" y="1828800"/>
            <a:ext cx="1654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H="1">
            <a:off x="4495800" y="1828800"/>
            <a:ext cx="73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49450"/>
            <a:ext cx="3048000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Instability of an instability</a:t>
            </a:r>
            <a:br>
              <a:rPr lang="en-US" altLang="en-US" dirty="0" smtClean="0"/>
            </a:br>
            <a:r>
              <a:rPr lang="en-US" altLang="en-US" sz="2800" dirty="0" smtClean="0"/>
              <a:t>(Moser and Bellan, Nature 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1006475" y="685800"/>
            <a:ext cx="572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Kink instability involves lateral acceleration of plasma</a:t>
            </a:r>
          </a:p>
        </p:txBody>
      </p:sp>
      <p:pic>
        <p:nvPicPr>
          <p:cNvPr id="81923" name="Picture 2" descr="kink 1233_4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40042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867525" y="1828800"/>
            <a:ext cx="142875" cy="533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1447800" y="4876800"/>
            <a:ext cx="6866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Observer sitting on plasma would be in an accelerating frame</a:t>
            </a:r>
          </a:p>
          <a:p>
            <a:pPr eaLnBrk="1" hangingPunct="1"/>
            <a:r>
              <a:rPr lang="en-US" altLang="en-US" dirty="0"/>
              <a:t> - would feel an effective </a:t>
            </a:r>
            <a:r>
              <a:rPr lang="en-US" altLang="en-US" dirty="0" smtClean="0"/>
              <a:t>gravity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smtClean="0"/>
              <a:t>- Heavy fluid on top of light fluid causes Rayleigh-Taylor instability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1" descr="D:\CORR\MNSCRPTS\2011-Auna\Nature-zip-maybe-final\Nature_submission\Moser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5193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1524000" y="2133600"/>
            <a:ext cx="434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hlinkClick r:id="rId2" action="ppaction://hlinkfile"/>
              </a:rPr>
              <a:t>Movie1</a:t>
            </a:r>
            <a:endParaRPr lang="en-US" altLang="en-US" dirty="0"/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981200"/>
            <a:ext cx="86868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altLang="en-US" sz="6000" dirty="0" smtClean="0"/>
              <a:t>Bi-directional jets</a:t>
            </a:r>
            <a:br>
              <a:rPr lang="en-US" altLang="en-US" sz="6000" dirty="0" smtClean="0"/>
            </a:br>
            <a:r>
              <a:rPr lang="en-US" altLang="en-US" sz="6000" dirty="0" smtClean="0"/>
              <a:t>and their relation to solar corona loops</a:t>
            </a:r>
            <a:br>
              <a:rPr lang="en-US" altLang="en-US" sz="6000" dirty="0" smtClean="0"/>
            </a:br>
            <a:r>
              <a:rPr lang="en-US" altLang="en-US" sz="3200" dirty="0" smtClean="0"/>
              <a:t>(Stenson and Bellan, PRL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0"/>
            <a:ext cx="8537575" cy="6858000"/>
          </a:xfrm>
        </p:spPr>
      </p:pic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2133600" y="12700"/>
            <a:ext cx="4513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Solar loop image from</a:t>
            </a:r>
          </a:p>
          <a:p>
            <a:pPr algn="ctr" eaLnBrk="1" hangingPunct="1"/>
            <a:r>
              <a:rPr lang="en-US" altLang="en-US" sz="3200" b="1"/>
              <a:t>TRACE spacecraft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WordArt 2"/>
          <p:cNvSpPr>
            <a:spLocks noChangeArrowheads="1" noChangeShapeType="1" noTextEdit="1"/>
          </p:cNvSpPr>
          <p:nvPr/>
        </p:nvSpPr>
        <p:spPr bwMode="auto">
          <a:xfrm>
            <a:off x="2667000" y="3581400"/>
            <a:ext cx="3389313" cy="2459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U</a:t>
            </a:r>
          </a:p>
        </p:txBody>
      </p:sp>
      <p:sp>
        <p:nvSpPr>
          <p:cNvPr id="90115" name="Line 3"/>
          <p:cNvSpPr>
            <a:spLocks noChangeShapeType="1"/>
          </p:cNvSpPr>
          <p:nvPr/>
        </p:nvSpPr>
        <p:spPr bwMode="auto">
          <a:xfrm>
            <a:off x="4419600" y="5410200"/>
            <a:ext cx="0" cy="83820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Freeform 4"/>
          <p:cNvSpPr>
            <a:spLocks/>
          </p:cNvSpPr>
          <p:nvPr/>
        </p:nvSpPr>
        <p:spPr bwMode="auto">
          <a:xfrm>
            <a:off x="3200400" y="1524000"/>
            <a:ext cx="2514600" cy="2133600"/>
          </a:xfrm>
          <a:custGeom>
            <a:avLst/>
            <a:gdLst>
              <a:gd name="T0" fmla="*/ 0 w 1584"/>
              <a:gd name="T1" fmla="*/ 2147483647 h 1344"/>
              <a:gd name="T2" fmla="*/ 2147483647 w 1584"/>
              <a:gd name="T3" fmla="*/ 2147483647 h 1344"/>
              <a:gd name="T4" fmla="*/ 2147483647 w 1584"/>
              <a:gd name="T5" fmla="*/ 0 h 1344"/>
              <a:gd name="T6" fmla="*/ 2147483647 w 1584"/>
              <a:gd name="T7" fmla="*/ 2147483647 h 1344"/>
              <a:gd name="T8" fmla="*/ 2147483647 w 1584"/>
              <a:gd name="T9" fmla="*/ 2147483647 h 1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4" h="1344">
                <a:moveTo>
                  <a:pt x="0" y="1344"/>
                </a:moveTo>
                <a:cubicBezTo>
                  <a:pt x="32" y="952"/>
                  <a:pt x="64" y="560"/>
                  <a:pt x="192" y="336"/>
                </a:cubicBezTo>
                <a:cubicBezTo>
                  <a:pt x="320" y="112"/>
                  <a:pt x="584" y="0"/>
                  <a:pt x="768" y="0"/>
                </a:cubicBezTo>
                <a:cubicBezTo>
                  <a:pt x="952" y="0"/>
                  <a:pt x="1160" y="112"/>
                  <a:pt x="1296" y="336"/>
                </a:cubicBezTo>
                <a:cubicBezTo>
                  <a:pt x="1432" y="560"/>
                  <a:pt x="1560" y="1176"/>
                  <a:pt x="1584" y="13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Freeform 5"/>
          <p:cNvSpPr>
            <a:spLocks/>
          </p:cNvSpPr>
          <p:nvPr/>
        </p:nvSpPr>
        <p:spPr bwMode="auto">
          <a:xfrm>
            <a:off x="3505200" y="2197100"/>
            <a:ext cx="1778000" cy="1460500"/>
          </a:xfrm>
          <a:custGeom>
            <a:avLst/>
            <a:gdLst>
              <a:gd name="T0" fmla="*/ 0 w 1120"/>
              <a:gd name="T1" fmla="*/ 2147483647 h 920"/>
              <a:gd name="T2" fmla="*/ 2147483647 w 1120"/>
              <a:gd name="T3" fmla="*/ 2147483647 h 920"/>
              <a:gd name="T4" fmla="*/ 2147483647 w 1120"/>
              <a:gd name="T5" fmla="*/ 2147483647 h 920"/>
              <a:gd name="T6" fmla="*/ 2147483647 w 1120"/>
              <a:gd name="T7" fmla="*/ 2147483647 h 920"/>
              <a:gd name="T8" fmla="*/ 2147483647 w 1120"/>
              <a:gd name="T9" fmla="*/ 2147483647 h 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20" h="920">
                <a:moveTo>
                  <a:pt x="0" y="920"/>
                </a:moveTo>
                <a:cubicBezTo>
                  <a:pt x="72" y="708"/>
                  <a:pt x="144" y="496"/>
                  <a:pt x="240" y="344"/>
                </a:cubicBezTo>
                <a:cubicBezTo>
                  <a:pt x="336" y="192"/>
                  <a:pt x="456" y="0"/>
                  <a:pt x="576" y="8"/>
                </a:cubicBezTo>
                <a:cubicBezTo>
                  <a:pt x="696" y="16"/>
                  <a:pt x="872" y="240"/>
                  <a:pt x="960" y="392"/>
                </a:cubicBezTo>
                <a:cubicBezTo>
                  <a:pt x="1048" y="544"/>
                  <a:pt x="1120" y="824"/>
                  <a:pt x="1104" y="9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2717800" y="444500"/>
            <a:ext cx="3225800" cy="3213100"/>
          </a:xfrm>
          <a:custGeom>
            <a:avLst/>
            <a:gdLst>
              <a:gd name="T0" fmla="*/ 2147483647 w 2032"/>
              <a:gd name="T1" fmla="*/ 2147483647 h 2024"/>
              <a:gd name="T2" fmla="*/ 2147483647 w 2032"/>
              <a:gd name="T3" fmla="*/ 2147483647 h 2024"/>
              <a:gd name="T4" fmla="*/ 2147483647 w 2032"/>
              <a:gd name="T5" fmla="*/ 2147483647 h 2024"/>
              <a:gd name="T6" fmla="*/ 2147483647 w 2032"/>
              <a:gd name="T7" fmla="*/ 2147483647 h 2024"/>
              <a:gd name="T8" fmla="*/ 2147483647 w 2032"/>
              <a:gd name="T9" fmla="*/ 2147483647 h 20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2" h="2024">
                <a:moveTo>
                  <a:pt x="64" y="2024"/>
                </a:moveTo>
                <a:cubicBezTo>
                  <a:pt x="32" y="1664"/>
                  <a:pt x="0" y="1304"/>
                  <a:pt x="160" y="968"/>
                </a:cubicBezTo>
                <a:cubicBezTo>
                  <a:pt x="320" y="632"/>
                  <a:pt x="752" y="16"/>
                  <a:pt x="1024" y="8"/>
                </a:cubicBezTo>
                <a:cubicBezTo>
                  <a:pt x="1296" y="0"/>
                  <a:pt x="1624" y="584"/>
                  <a:pt x="1792" y="920"/>
                </a:cubicBezTo>
                <a:cubicBezTo>
                  <a:pt x="1960" y="1256"/>
                  <a:pt x="1996" y="1640"/>
                  <a:pt x="2032" y="20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Freeform 7"/>
          <p:cNvSpPr>
            <a:spLocks/>
          </p:cNvSpPr>
          <p:nvPr/>
        </p:nvSpPr>
        <p:spPr bwMode="auto">
          <a:xfrm>
            <a:off x="990600" y="2908300"/>
            <a:ext cx="1752600" cy="749300"/>
          </a:xfrm>
          <a:custGeom>
            <a:avLst/>
            <a:gdLst>
              <a:gd name="T0" fmla="*/ 2147483647 w 1104"/>
              <a:gd name="T1" fmla="*/ 2147483647 h 472"/>
              <a:gd name="T2" fmla="*/ 2147483647 w 1104"/>
              <a:gd name="T3" fmla="*/ 2147483647 h 472"/>
              <a:gd name="T4" fmla="*/ 0 w 1104"/>
              <a:gd name="T5" fmla="*/ 2147483647 h 4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4" h="472">
                <a:moveTo>
                  <a:pt x="1104" y="472"/>
                </a:moveTo>
                <a:cubicBezTo>
                  <a:pt x="1028" y="256"/>
                  <a:pt x="952" y="40"/>
                  <a:pt x="768" y="40"/>
                </a:cubicBezTo>
                <a:cubicBezTo>
                  <a:pt x="584" y="40"/>
                  <a:pt x="160" y="0"/>
                  <a:pt x="0" y="4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Freeform 8"/>
          <p:cNvSpPr>
            <a:spLocks/>
          </p:cNvSpPr>
          <p:nvPr/>
        </p:nvSpPr>
        <p:spPr bwMode="auto">
          <a:xfrm>
            <a:off x="6019800" y="2794000"/>
            <a:ext cx="1905000" cy="939800"/>
          </a:xfrm>
          <a:custGeom>
            <a:avLst/>
            <a:gdLst>
              <a:gd name="T0" fmla="*/ 0 w 1200"/>
              <a:gd name="T1" fmla="*/ 2147483647 h 592"/>
              <a:gd name="T2" fmla="*/ 2147483647 w 1200"/>
              <a:gd name="T3" fmla="*/ 2147483647 h 592"/>
              <a:gd name="T4" fmla="*/ 2147483647 w 1200"/>
              <a:gd name="T5" fmla="*/ 2147483647 h 592"/>
              <a:gd name="T6" fmla="*/ 2147483647 w 1200"/>
              <a:gd name="T7" fmla="*/ 2147483647 h 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" h="592">
                <a:moveTo>
                  <a:pt x="0" y="544"/>
                </a:moveTo>
                <a:cubicBezTo>
                  <a:pt x="16" y="336"/>
                  <a:pt x="32" y="128"/>
                  <a:pt x="192" y="64"/>
                </a:cubicBezTo>
                <a:cubicBezTo>
                  <a:pt x="352" y="0"/>
                  <a:pt x="792" y="72"/>
                  <a:pt x="960" y="160"/>
                </a:cubicBezTo>
                <a:cubicBezTo>
                  <a:pt x="1128" y="248"/>
                  <a:pt x="1168" y="496"/>
                  <a:pt x="1200" y="5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21" name="Group 9"/>
          <p:cNvGrpSpPr>
            <a:grpSpLocks/>
          </p:cNvGrpSpPr>
          <p:nvPr/>
        </p:nvGrpSpPr>
        <p:grpSpPr bwMode="auto">
          <a:xfrm>
            <a:off x="2667000" y="4495800"/>
            <a:ext cx="1066800" cy="609600"/>
            <a:chOff x="1680" y="2832"/>
            <a:chExt cx="672" cy="384"/>
          </a:xfrm>
        </p:grpSpPr>
        <p:sp>
          <p:nvSpPr>
            <p:cNvPr id="90134" name="Line 10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5" name="Line 11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6" name="Line 12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7" name="Line 13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22" name="Line 14"/>
          <p:cNvSpPr>
            <a:spLocks noChangeShapeType="1"/>
          </p:cNvSpPr>
          <p:nvPr/>
        </p:nvSpPr>
        <p:spPr bwMode="auto">
          <a:xfrm flipH="1">
            <a:off x="1981200" y="51054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5"/>
          <p:cNvSpPr>
            <a:spLocks noChangeShapeType="1"/>
          </p:cNvSpPr>
          <p:nvPr/>
        </p:nvSpPr>
        <p:spPr bwMode="auto">
          <a:xfrm flipH="1">
            <a:off x="1981200" y="45720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24" name="Group 16"/>
          <p:cNvGrpSpPr>
            <a:grpSpLocks/>
          </p:cNvGrpSpPr>
          <p:nvPr/>
        </p:nvGrpSpPr>
        <p:grpSpPr bwMode="auto">
          <a:xfrm>
            <a:off x="4953000" y="4419600"/>
            <a:ext cx="1066800" cy="609600"/>
            <a:chOff x="1680" y="2832"/>
            <a:chExt cx="672" cy="384"/>
          </a:xfrm>
        </p:grpSpPr>
        <p:sp>
          <p:nvSpPr>
            <p:cNvPr id="90130" name="Line 17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18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Line 19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3" name="Line 20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25" name="Line 21"/>
          <p:cNvSpPr>
            <a:spLocks noChangeShapeType="1"/>
          </p:cNvSpPr>
          <p:nvPr/>
        </p:nvSpPr>
        <p:spPr bwMode="auto">
          <a:xfrm flipH="1"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6" name="Line 22"/>
          <p:cNvSpPr>
            <a:spLocks noChangeShapeType="1"/>
          </p:cNvSpPr>
          <p:nvPr/>
        </p:nvSpPr>
        <p:spPr bwMode="auto">
          <a:xfrm flipH="1">
            <a:off x="6019800" y="44196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7" name="Text Box 23"/>
          <p:cNvSpPr txBox="1">
            <a:spLocks noChangeArrowheads="1"/>
          </p:cNvSpPr>
          <p:nvPr/>
        </p:nvSpPr>
        <p:spPr bwMode="auto">
          <a:xfrm>
            <a:off x="1965325" y="6162675"/>
            <a:ext cx="4259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latin typeface="Comic Sans MS" pitchFamily="66" charset="0"/>
              </a:rPr>
              <a:t>Horse-shoe magnet with gap</a:t>
            </a:r>
          </a:p>
        </p:txBody>
      </p:sp>
      <p:sp>
        <p:nvSpPr>
          <p:cNvPr id="90128" name="Text Box 24"/>
          <p:cNvSpPr txBox="1">
            <a:spLocks noChangeArrowheads="1"/>
          </p:cNvSpPr>
          <p:nvPr/>
        </p:nvSpPr>
        <p:spPr bwMode="auto">
          <a:xfrm>
            <a:off x="5927725" y="66675"/>
            <a:ext cx="2776538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latin typeface="Comic Sans MS" pitchFamily="66" charset="0"/>
              </a:rPr>
              <a:t>Vacuum magnetic</a:t>
            </a:r>
          </a:p>
          <a:p>
            <a:r>
              <a:rPr lang="en-US" altLang="en-US" sz="2800">
                <a:latin typeface="Comic Sans MS" pitchFamily="66" charset="0"/>
              </a:rPr>
              <a:t>fields.</a:t>
            </a:r>
          </a:p>
          <a:p>
            <a:r>
              <a:rPr lang="en-US" altLang="en-US" sz="2800">
                <a:latin typeface="Comic Sans MS" pitchFamily="66" charset="0"/>
              </a:rPr>
              <a:t>These are lowest</a:t>
            </a:r>
          </a:p>
          <a:p>
            <a:r>
              <a:rPr lang="en-US" altLang="en-US" sz="2800">
                <a:latin typeface="Comic Sans MS" pitchFamily="66" charset="0"/>
              </a:rPr>
              <a:t>energy state.</a:t>
            </a:r>
          </a:p>
          <a:p>
            <a:r>
              <a:rPr lang="en-US" altLang="en-US" sz="2800">
                <a:latin typeface="Comic Sans MS" pitchFamily="66" charset="0"/>
              </a:rPr>
              <a:t>Any perturbation</a:t>
            </a:r>
          </a:p>
          <a:p>
            <a:r>
              <a:rPr lang="en-US" altLang="en-US" sz="2800">
                <a:latin typeface="Comic Sans MS" pitchFamily="66" charset="0"/>
              </a:rPr>
              <a:t>requires work.</a:t>
            </a:r>
          </a:p>
          <a:p>
            <a:endParaRPr lang="en-US" altLang="en-US" sz="2800">
              <a:latin typeface="Comic Sans MS" pitchFamily="66" charset="0"/>
            </a:endParaRPr>
          </a:p>
        </p:txBody>
      </p:sp>
      <p:sp>
        <p:nvSpPr>
          <p:cNvPr id="90129" name="Line 25"/>
          <p:cNvSpPr>
            <a:spLocks noChangeShapeType="1"/>
          </p:cNvSpPr>
          <p:nvPr/>
        </p:nvSpPr>
        <p:spPr bwMode="auto">
          <a:xfrm flipH="1">
            <a:off x="5105400" y="3810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WordArt 2"/>
          <p:cNvSpPr>
            <a:spLocks noChangeArrowheads="1" noChangeShapeType="1" noTextEdit="1"/>
          </p:cNvSpPr>
          <p:nvPr/>
        </p:nvSpPr>
        <p:spPr bwMode="auto">
          <a:xfrm>
            <a:off x="2667000" y="3581400"/>
            <a:ext cx="3389313" cy="2459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U</a:t>
            </a:r>
          </a:p>
        </p:txBody>
      </p:sp>
      <p:sp>
        <p:nvSpPr>
          <p:cNvPr id="91139" name="Freeform 3"/>
          <p:cNvSpPr>
            <a:spLocks/>
          </p:cNvSpPr>
          <p:nvPr/>
        </p:nvSpPr>
        <p:spPr bwMode="auto">
          <a:xfrm>
            <a:off x="3200400" y="1524000"/>
            <a:ext cx="2514600" cy="2133600"/>
          </a:xfrm>
          <a:custGeom>
            <a:avLst/>
            <a:gdLst>
              <a:gd name="T0" fmla="*/ 0 w 1584"/>
              <a:gd name="T1" fmla="*/ 2147483647 h 1344"/>
              <a:gd name="T2" fmla="*/ 2147483647 w 1584"/>
              <a:gd name="T3" fmla="*/ 2147483647 h 1344"/>
              <a:gd name="T4" fmla="*/ 2147483647 w 1584"/>
              <a:gd name="T5" fmla="*/ 0 h 1344"/>
              <a:gd name="T6" fmla="*/ 2147483647 w 1584"/>
              <a:gd name="T7" fmla="*/ 2147483647 h 1344"/>
              <a:gd name="T8" fmla="*/ 2147483647 w 1584"/>
              <a:gd name="T9" fmla="*/ 2147483647 h 1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4" h="1344">
                <a:moveTo>
                  <a:pt x="0" y="1344"/>
                </a:moveTo>
                <a:cubicBezTo>
                  <a:pt x="32" y="952"/>
                  <a:pt x="64" y="560"/>
                  <a:pt x="192" y="336"/>
                </a:cubicBezTo>
                <a:cubicBezTo>
                  <a:pt x="320" y="112"/>
                  <a:pt x="584" y="0"/>
                  <a:pt x="768" y="0"/>
                </a:cubicBezTo>
                <a:cubicBezTo>
                  <a:pt x="952" y="0"/>
                  <a:pt x="1160" y="112"/>
                  <a:pt x="1296" y="336"/>
                </a:cubicBezTo>
                <a:cubicBezTo>
                  <a:pt x="1432" y="560"/>
                  <a:pt x="1560" y="1176"/>
                  <a:pt x="1584" y="13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Freeform 4"/>
          <p:cNvSpPr>
            <a:spLocks/>
          </p:cNvSpPr>
          <p:nvPr/>
        </p:nvSpPr>
        <p:spPr bwMode="auto">
          <a:xfrm>
            <a:off x="3505200" y="2197100"/>
            <a:ext cx="1778000" cy="1460500"/>
          </a:xfrm>
          <a:custGeom>
            <a:avLst/>
            <a:gdLst>
              <a:gd name="T0" fmla="*/ 0 w 1120"/>
              <a:gd name="T1" fmla="*/ 2147483647 h 920"/>
              <a:gd name="T2" fmla="*/ 2147483647 w 1120"/>
              <a:gd name="T3" fmla="*/ 2147483647 h 920"/>
              <a:gd name="T4" fmla="*/ 2147483647 w 1120"/>
              <a:gd name="T5" fmla="*/ 2147483647 h 920"/>
              <a:gd name="T6" fmla="*/ 2147483647 w 1120"/>
              <a:gd name="T7" fmla="*/ 2147483647 h 920"/>
              <a:gd name="T8" fmla="*/ 2147483647 w 1120"/>
              <a:gd name="T9" fmla="*/ 2147483647 h 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20" h="920">
                <a:moveTo>
                  <a:pt x="0" y="920"/>
                </a:moveTo>
                <a:cubicBezTo>
                  <a:pt x="72" y="708"/>
                  <a:pt x="144" y="496"/>
                  <a:pt x="240" y="344"/>
                </a:cubicBezTo>
                <a:cubicBezTo>
                  <a:pt x="336" y="192"/>
                  <a:pt x="456" y="0"/>
                  <a:pt x="576" y="8"/>
                </a:cubicBezTo>
                <a:cubicBezTo>
                  <a:pt x="696" y="16"/>
                  <a:pt x="872" y="240"/>
                  <a:pt x="960" y="392"/>
                </a:cubicBezTo>
                <a:cubicBezTo>
                  <a:pt x="1048" y="544"/>
                  <a:pt x="1120" y="824"/>
                  <a:pt x="1104" y="9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Freeform 5"/>
          <p:cNvSpPr>
            <a:spLocks/>
          </p:cNvSpPr>
          <p:nvPr/>
        </p:nvSpPr>
        <p:spPr bwMode="auto">
          <a:xfrm>
            <a:off x="2717800" y="444500"/>
            <a:ext cx="3225800" cy="3213100"/>
          </a:xfrm>
          <a:custGeom>
            <a:avLst/>
            <a:gdLst>
              <a:gd name="T0" fmla="*/ 2147483647 w 2032"/>
              <a:gd name="T1" fmla="*/ 2147483647 h 2024"/>
              <a:gd name="T2" fmla="*/ 2147483647 w 2032"/>
              <a:gd name="T3" fmla="*/ 2147483647 h 2024"/>
              <a:gd name="T4" fmla="*/ 2147483647 w 2032"/>
              <a:gd name="T5" fmla="*/ 2147483647 h 2024"/>
              <a:gd name="T6" fmla="*/ 2147483647 w 2032"/>
              <a:gd name="T7" fmla="*/ 2147483647 h 2024"/>
              <a:gd name="T8" fmla="*/ 2147483647 w 2032"/>
              <a:gd name="T9" fmla="*/ 2147483647 h 20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2" h="2024">
                <a:moveTo>
                  <a:pt x="64" y="2024"/>
                </a:moveTo>
                <a:cubicBezTo>
                  <a:pt x="32" y="1664"/>
                  <a:pt x="0" y="1304"/>
                  <a:pt x="160" y="968"/>
                </a:cubicBezTo>
                <a:cubicBezTo>
                  <a:pt x="320" y="632"/>
                  <a:pt x="752" y="16"/>
                  <a:pt x="1024" y="8"/>
                </a:cubicBezTo>
                <a:cubicBezTo>
                  <a:pt x="1296" y="0"/>
                  <a:pt x="1624" y="584"/>
                  <a:pt x="1792" y="920"/>
                </a:cubicBezTo>
                <a:cubicBezTo>
                  <a:pt x="1960" y="1256"/>
                  <a:pt x="1996" y="1640"/>
                  <a:pt x="2032" y="20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Freeform 6"/>
          <p:cNvSpPr>
            <a:spLocks/>
          </p:cNvSpPr>
          <p:nvPr/>
        </p:nvSpPr>
        <p:spPr bwMode="auto">
          <a:xfrm>
            <a:off x="990600" y="2908300"/>
            <a:ext cx="1752600" cy="749300"/>
          </a:xfrm>
          <a:custGeom>
            <a:avLst/>
            <a:gdLst>
              <a:gd name="T0" fmla="*/ 2147483647 w 1104"/>
              <a:gd name="T1" fmla="*/ 2147483647 h 472"/>
              <a:gd name="T2" fmla="*/ 2147483647 w 1104"/>
              <a:gd name="T3" fmla="*/ 2147483647 h 472"/>
              <a:gd name="T4" fmla="*/ 0 w 1104"/>
              <a:gd name="T5" fmla="*/ 2147483647 h 4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4" h="472">
                <a:moveTo>
                  <a:pt x="1104" y="472"/>
                </a:moveTo>
                <a:cubicBezTo>
                  <a:pt x="1028" y="256"/>
                  <a:pt x="952" y="40"/>
                  <a:pt x="768" y="40"/>
                </a:cubicBezTo>
                <a:cubicBezTo>
                  <a:pt x="584" y="40"/>
                  <a:pt x="160" y="0"/>
                  <a:pt x="0" y="4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Freeform 7"/>
          <p:cNvSpPr>
            <a:spLocks/>
          </p:cNvSpPr>
          <p:nvPr/>
        </p:nvSpPr>
        <p:spPr bwMode="auto">
          <a:xfrm>
            <a:off x="6019800" y="2794000"/>
            <a:ext cx="1905000" cy="939800"/>
          </a:xfrm>
          <a:custGeom>
            <a:avLst/>
            <a:gdLst>
              <a:gd name="T0" fmla="*/ 0 w 1200"/>
              <a:gd name="T1" fmla="*/ 2147483647 h 592"/>
              <a:gd name="T2" fmla="*/ 2147483647 w 1200"/>
              <a:gd name="T3" fmla="*/ 2147483647 h 592"/>
              <a:gd name="T4" fmla="*/ 2147483647 w 1200"/>
              <a:gd name="T5" fmla="*/ 2147483647 h 592"/>
              <a:gd name="T6" fmla="*/ 2147483647 w 1200"/>
              <a:gd name="T7" fmla="*/ 2147483647 h 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" h="592">
                <a:moveTo>
                  <a:pt x="0" y="544"/>
                </a:moveTo>
                <a:cubicBezTo>
                  <a:pt x="16" y="336"/>
                  <a:pt x="32" y="128"/>
                  <a:pt x="192" y="64"/>
                </a:cubicBezTo>
                <a:cubicBezTo>
                  <a:pt x="352" y="0"/>
                  <a:pt x="792" y="72"/>
                  <a:pt x="960" y="160"/>
                </a:cubicBezTo>
                <a:cubicBezTo>
                  <a:pt x="1128" y="248"/>
                  <a:pt x="1168" y="496"/>
                  <a:pt x="1200" y="5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4" name="Group 8"/>
          <p:cNvGrpSpPr>
            <a:grpSpLocks/>
          </p:cNvGrpSpPr>
          <p:nvPr/>
        </p:nvGrpSpPr>
        <p:grpSpPr bwMode="auto">
          <a:xfrm>
            <a:off x="2667000" y="4495800"/>
            <a:ext cx="1066800" cy="609600"/>
            <a:chOff x="1680" y="2832"/>
            <a:chExt cx="672" cy="384"/>
          </a:xfrm>
        </p:grpSpPr>
        <p:sp>
          <p:nvSpPr>
            <p:cNvPr id="91157" name="Line 9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8" name="Line 10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9" name="Line 11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0" name="Line 12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5" name="Line 13"/>
          <p:cNvSpPr>
            <a:spLocks noChangeShapeType="1"/>
          </p:cNvSpPr>
          <p:nvPr/>
        </p:nvSpPr>
        <p:spPr bwMode="auto">
          <a:xfrm flipH="1">
            <a:off x="1981200" y="51054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6" name="Line 14"/>
          <p:cNvSpPr>
            <a:spLocks noChangeShapeType="1"/>
          </p:cNvSpPr>
          <p:nvPr/>
        </p:nvSpPr>
        <p:spPr bwMode="auto">
          <a:xfrm flipH="1">
            <a:off x="1981200" y="45720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7" name="Group 15"/>
          <p:cNvGrpSpPr>
            <a:grpSpLocks/>
          </p:cNvGrpSpPr>
          <p:nvPr/>
        </p:nvGrpSpPr>
        <p:grpSpPr bwMode="auto">
          <a:xfrm>
            <a:off x="4953000" y="4419600"/>
            <a:ext cx="1066800" cy="609600"/>
            <a:chOff x="1680" y="2832"/>
            <a:chExt cx="672" cy="384"/>
          </a:xfrm>
        </p:grpSpPr>
        <p:sp>
          <p:nvSpPr>
            <p:cNvPr id="91153" name="Line 16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4" name="Line 17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5" name="Line 18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6" name="Line 19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8" name="Line 20"/>
          <p:cNvSpPr>
            <a:spLocks noChangeShapeType="1"/>
          </p:cNvSpPr>
          <p:nvPr/>
        </p:nvSpPr>
        <p:spPr bwMode="auto">
          <a:xfrm flipH="1"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Line 21"/>
          <p:cNvSpPr>
            <a:spLocks noChangeShapeType="1"/>
          </p:cNvSpPr>
          <p:nvPr/>
        </p:nvSpPr>
        <p:spPr bwMode="auto">
          <a:xfrm flipH="1">
            <a:off x="6019800" y="44196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Line 22"/>
          <p:cNvSpPr>
            <a:spLocks noChangeShapeType="1"/>
          </p:cNvSpPr>
          <p:nvPr/>
        </p:nvSpPr>
        <p:spPr bwMode="auto">
          <a:xfrm>
            <a:off x="4419600" y="5410200"/>
            <a:ext cx="0" cy="83820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1" name="Freeform 23"/>
          <p:cNvSpPr>
            <a:spLocks/>
          </p:cNvSpPr>
          <p:nvPr/>
        </p:nvSpPr>
        <p:spPr bwMode="auto">
          <a:xfrm>
            <a:off x="2336800" y="173038"/>
            <a:ext cx="4384675" cy="3406775"/>
          </a:xfrm>
          <a:custGeom>
            <a:avLst/>
            <a:gdLst>
              <a:gd name="T0" fmla="*/ 2147483647 w 2762"/>
              <a:gd name="T1" fmla="*/ 2147483647 h 2146"/>
              <a:gd name="T2" fmla="*/ 2147483647 w 2762"/>
              <a:gd name="T3" fmla="*/ 2147483647 h 2146"/>
              <a:gd name="T4" fmla="*/ 2147483647 w 2762"/>
              <a:gd name="T5" fmla="*/ 2147483647 h 2146"/>
              <a:gd name="T6" fmla="*/ 2147483647 w 2762"/>
              <a:gd name="T7" fmla="*/ 2147483647 h 2146"/>
              <a:gd name="T8" fmla="*/ 2147483647 w 2762"/>
              <a:gd name="T9" fmla="*/ 2147483647 h 2146"/>
              <a:gd name="T10" fmla="*/ 2147483647 w 2762"/>
              <a:gd name="T11" fmla="*/ 2147483647 h 2146"/>
              <a:gd name="T12" fmla="*/ 2147483647 w 2762"/>
              <a:gd name="T13" fmla="*/ 2147483647 h 2146"/>
              <a:gd name="T14" fmla="*/ 2147483647 w 2762"/>
              <a:gd name="T15" fmla="*/ 2147483647 h 2146"/>
              <a:gd name="T16" fmla="*/ 2147483647 w 2762"/>
              <a:gd name="T17" fmla="*/ 2147483647 h 2146"/>
              <a:gd name="T18" fmla="*/ 2147483647 w 2762"/>
              <a:gd name="T19" fmla="*/ 2147483647 h 2146"/>
              <a:gd name="T20" fmla="*/ 2147483647 w 2762"/>
              <a:gd name="T21" fmla="*/ 2147483647 h 2146"/>
              <a:gd name="T22" fmla="*/ 2147483647 w 2762"/>
              <a:gd name="T23" fmla="*/ 2147483647 h 2146"/>
              <a:gd name="T24" fmla="*/ 2147483647 w 2762"/>
              <a:gd name="T25" fmla="*/ 2147483647 h 2146"/>
              <a:gd name="T26" fmla="*/ 2147483647 w 2762"/>
              <a:gd name="T27" fmla="*/ 2147483647 h 2146"/>
              <a:gd name="T28" fmla="*/ 2147483647 w 2762"/>
              <a:gd name="T29" fmla="*/ 2147483647 h 2146"/>
              <a:gd name="T30" fmla="*/ 2147483647 w 2762"/>
              <a:gd name="T31" fmla="*/ 2147483647 h 2146"/>
              <a:gd name="T32" fmla="*/ 2147483647 w 2762"/>
              <a:gd name="T33" fmla="*/ 2147483647 h 2146"/>
              <a:gd name="T34" fmla="*/ 2147483647 w 2762"/>
              <a:gd name="T35" fmla="*/ 2147483647 h 2146"/>
              <a:gd name="T36" fmla="*/ 2147483647 w 2762"/>
              <a:gd name="T37" fmla="*/ 2147483647 h 2146"/>
              <a:gd name="T38" fmla="*/ 2147483647 w 2762"/>
              <a:gd name="T39" fmla="*/ 2147483647 h 2146"/>
              <a:gd name="T40" fmla="*/ 2147483647 w 2762"/>
              <a:gd name="T41" fmla="*/ 2147483647 h 2146"/>
              <a:gd name="T42" fmla="*/ 2147483647 w 2762"/>
              <a:gd name="T43" fmla="*/ 2147483647 h 2146"/>
              <a:gd name="T44" fmla="*/ 2147483647 w 2762"/>
              <a:gd name="T45" fmla="*/ 2147483647 h 2146"/>
              <a:gd name="T46" fmla="*/ 2147483647 w 2762"/>
              <a:gd name="T47" fmla="*/ 2147483647 h 2146"/>
              <a:gd name="T48" fmla="*/ 2147483647 w 2762"/>
              <a:gd name="T49" fmla="*/ 2147483647 h 2146"/>
              <a:gd name="T50" fmla="*/ 2147483647 w 2762"/>
              <a:gd name="T51" fmla="*/ 2147483647 h 2146"/>
              <a:gd name="T52" fmla="*/ 2147483647 w 2762"/>
              <a:gd name="T53" fmla="*/ 2147483647 h 2146"/>
              <a:gd name="T54" fmla="*/ 2147483647 w 2762"/>
              <a:gd name="T55" fmla="*/ 2147483647 h 2146"/>
              <a:gd name="T56" fmla="*/ 2147483647 w 2762"/>
              <a:gd name="T57" fmla="*/ 2147483647 h 2146"/>
              <a:gd name="T58" fmla="*/ 2147483647 w 2762"/>
              <a:gd name="T59" fmla="*/ 2147483647 h 2146"/>
              <a:gd name="T60" fmla="*/ 2147483647 w 2762"/>
              <a:gd name="T61" fmla="*/ 2147483647 h 2146"/>
              <a:gd name="T62" fmla="*/ 2147483647 w 2762"/>
              <a:gd name="T63" fmla="*/ 2147483647 h 2146"/>
              <a:gd name="T64" fmla="*/ 2147483647 w 2762"/>
              <a:gd name="T65" fmla="*/ 2147483647 h 2146"/>
              <a:gd name="T66" fmla="*/ 2147483647 w 2762"/>
              <a:gd name="T67" fmla="*/ 2147483647 h 2146"/>
              <a:gd name="T68" fmla="*/ 2147483647 w 2762"/>
              <a:gd name="T69" fmla="*/ 2147483647 h 2146"/>
              <a:gd name="T70" fmla="*/ 2147483647 w 2762"/>
              <a:gd name="T71" fmla="*/ 2147483647 h 2146"/>
              <a:gd name="T72" fmla="*/ 2147483647 w 2762"/>
              <a:gd name="T73" fmla="*/ 2147483647 h 2146"/>
              <a:gd name="T74" fmla="*/ 2147483647 w 2762"/>
              <a:gd name="T75" fmla="*/ 2147483647 h 2146"/>
              <a:gd name="T76" fmla="*/ 2147483647 w 2762"/>
              <a:gd name="T77" fmla="*/ 2147483647 h 214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762" h="2146">
                <a:moveTo>
                  <a:pt x="228" y="873"/>
                </a:moveTo>
                <a:cubicBezTo>
                  <a:pt x="159" y="942"/>
                  <a:pt x="156" y="1075"/>
                  <a:pt x="137" y="1173"/>
                </a:cubicBezTo>
                <a:cubicBezTo>
                  <a:pt x="130" y="1209"/>
                  <a:pt x="119" y="1282"/>
                  <a:pt x="119" y="1282"/>
                </a:cubicBezTo>
                <a:cubicBezTo>
                  <a:pt x="124" y="1459"/>
                  <a:pt x="104" y="1529"/>
                  <a:pt x="146" y="1664"/>
                </a:cubicBezTo>
                <a:cubicBezTo>
                  <a:pt x="154" y="1689"/>
                  <a:pt x="156" y="1718"/>
                  <a:pt x="173" y="1737"/>
                </a:cubicBezTo>
                <a:cubicBezTo>
                  <a:pt x="186" y="1751"/>
                  <a:pt x="210" y="1749"/>
                  <a:pt x="228" y="1755"/>
                </a:cubicBezTo>
                <a:cubicBezTo>
                  <a:pt x="271" y="1798"/>
                  <a:pt x="307" y="1826"/>
                  <a:pt x="364" y="1846"/>
                </a:cubicBezTo>
                <a:cubicBezTo>
                  <a:pt x="469" y="1949"/>
                  <a:pt x="363" y="1859"/>
                  <a:pt x="491" y="1928"/>
                </a:cubicBezTo>
                <a:cubicBezTo>
                  <a:pt x="513" y="1940"/>
                  <a:pt x="636" y="2035"/>
                  <a:pt x="646" y="2037"/>
                </a:cubicBezTo>
                <a:cubicBezTo>
                  <a:pt x="780" y="2059"/>
                  <a:pt x="912" y="2092"/>
                  <a:pt x="1046" y="2109"/>
                </a:cubicBezTo>
                <a:cubicBezTo>
                  <a:pt x="1092" y="2121"/>
                  <a:pt x="1137" y="2131"/>
                  <a:pt x="1182" y="2146"/>
                </a:cubicBezTo>
                <a:cubicBezTo>
                  <a:pt x="1324" y="2140"/>
                  <a:pt x="1459" y="2129"/>
                  <a:pt x="1600" y="2118"/>
                </a:cubicBezTo>
                <a:cubicBezTo>
                  <a:pt x="1676" y="2103"/>
                  <a:pt x="1751" y="2097"/>
                  <a:pt x="1828" y="2091"/>
                </a:cubicBezTo>
                <a:cubicBezTo>
                  <a:pt x="1870" y="2081"/>
                  <a:pt x="1914" y="2076"/>
                  <a:pt x="1955" y="2064"/>
                </a:cubicBezTo>
                <a:cubicBezTo>
                  <a:pt x="1977" y="2057"/>
                  <a:pt x="1997" y="2044"/>
                  <a:pt x="2019" y="2037"/>
                </a:cubicBezTo>
                <a:cubicBezTo>
                  <a:pt x="2051" y="2014"/>
                  <a:pt x="2128" y="1991"/>
                  <a:pt x="2128" y="1991"/>
                </a:cubicBezTo>
                <a:cubicBezTo>
                  <a:pt x="2140" y="1979"/>
                  <a:pt x="2150" y="1964"/>
                  <a:pt x="2164" y="1955"/>
                </a:cubicBezTo>
                <a:cubicBezTo>
                  <a:pt x="2174" y="1948"/>
                  <a:pt x="2190" y="1953"/>
                  <a:pt x="2200" y="1946"/>
                </a:cubicBezTo>
                <a:cubicBezTo>
                  <a:pt x="2209" y="1940"/>
                  <a:pt x="2211" y="1926"/>
                  <a:pt x="2219" y="1918"/>
                </a:cubicBezTo>
                <a:cubicBezTo>
                  <a:pt x="2256" y="1881"/>
                  <a:pt x="2288" y="1862"/>
                  <a:pt x="2337" y="1846"/>
                </a:cubicBezTo>
                <a:cubicBezTo>
                  <a:pt x="2379" y="1804"/>
                  <a:pt x="2419" y="1764"/>
                  <a:pt x="2455" y="1718"/>
                </a:cubicBezTo>
                <a:cubicBezTo>
                  <a:pt x="2483" y="1682"/>
                  <a:pt x="2537" y="1609"/>
                  <a:pt x="2537" y="1609"/>
                </a:cubicBezTo>
                <a:cubicBezTo>
                  <a:pt x="2587" y="1468"/>
                  <a:pt x="2555" y="1518"/>
                  <a:pt x="2609" y="1446"/>
                </a:cubicBezTo>
                <a:cubicBezTo>
                  <a:pt x="2625" y="1349"/>
                  <a:pt x="2652" y="1253"/>
                  <a:pt x="2664" y="1155"/>
                </a:cubicBezTo>
                <a:cubicBezTo>
                  <a:pt x="2689" y="956"/>
                  <a:pt x="2713" y="753"/>
                  <a:pt x="2746" y="555"/>
                </a:cubicBezTo>
                <a:cubicBezTo>
                  <a:pt x="2749" y="519"/>
                  <a:pt x="2755" y="482"/>
                  <a:pt x="2755" y="446"/>
                </a:cubicBezTo>
                <a:cubicBezTo>
                  <a:pt x="2755" y="376"/>
                  <a:pt x="2762" y="302"/>
                  <a:pt x="2737" y="236"/>
                </a:cubicBezTo>
                <a:cubicBezTo>
                  <a:pt x="2715" y="180"/>
                  <a:pt x="2567" y="158"/>
                  <a:pt x="2518" y="146"/>
                </a:cubicBezTo>
                <a:cubicBezTo>
                  <a:pt x="2488" y="114"/>
                  <a:pt x="2391" y="109"/>
                  <a:pt x="2391" y="109"/>
                </a:cubicBezTo>
                <a:cubicBezTo>
                  <a:pt x="2281" y="54"/>
                  <a:pt x="2170" y="48"/>
                  <a:pt x="2046" y="46"/>
                </a:cubicBezTo>
                <a:cubicBezTo>
                  <a:pt x="1688" y="41"/>
                  <a:pt x="1331" y="39"/>
                  <a:pt x="973" y="36"/>
                </a:cubicBezTo>
                <a:cubicBezTo>
                  <a:pt x="707" y="24"/>
                  <a:pt x="433" y="0"/>
                  <a:pt x="173" y="64"/>
                </a:cubicBezTo>
                <a:cubicBezTo>
                  <a:pt x="95" y="142"/>
                  <a:pt x="101" y="158"/>
                  <a:pt x="46" y="255"/>
                </a:cubicBezTo>
                <a:cubicBezTo>
                  <a:pt x="43" y="279"/>
                  <a:pt x="41" y="303"/>
                  <a:pt x="37" y="327"/>
                </a:cubicBezTo>
                <a:cubicBezTo>
                  <a:pt x="32" y="352"/>
                  <a:pt x="19" y="400"/>
                  <a:pt x="19" y="400"/>
                </a:cubicBezTo>
                <a:cubicBezTo>
                  <a:pt x="22" y="457"/>
                  <a:pt x="0" y="588"/>
                  <a:pt x="55" y="646"/>
                </a:cubicBezTo>
                <a:cubicBezTo>
                  <a:pt x="65" y="677"/>
                  <a:pt x="77" y="696"/>
                  <a:pt x="101" y="718"/>
                </a:cubicBezTo>
                <a:cubicBezTo>
                  <a:pt x="120" y="796"/>
                  <a:pt x="97" y="845"/>
                  <a:pt x="182" y="873"/>
                </a:cubicBezTo>
                <a:cubicBezTo>
                  <a:pt x="209" y="898"/>
                  <a:pt x="194" y="896"/>
                  <a:pt x="228" y="873"/>
                </a:cubicBezTo>
                <a:close/>
              </a:path>
            </a:pathLst>
          </a:cu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Text Box 24"/>
          <p:cNvSpPr txBox="1">
            <a:spLocks noChangeArrowheads="1"/>
          </p:cNvSpPr>
          <p:nvPr/>
        </p:nvSpPr>
        <p:spPr bwMode="auto">
          <a:xfrm>
            <a:off x="6781800" y="914400"/>
            <a:ext cx="23622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latin typeface="Comic Sans MS" pitchFamily="66" charset="0"/>
              </a:rPr>
              <a:t>Inject cloud</a:t>
            </a:r>
          </a:p>
          <a:p>
            <a:r>
              <a:rPr lang="en-US" altLang="en-US" sz="2800">
                <a:latin typeface="Comic Sans MS" pitchFamily="66" charset="0"/>
              </a:rPr>
              <a:t>of hydrogen </a:t>
            </a:r>
          </a:p>
          <a:p>
            <a:r>
              <a:rPr lang="en-US" altLang="en-US" sz="2800">
                <a:latin typeface="Comic Sans MS" pitchFamily="66" charset="0"/>
              </a:rPr>
              <a:t>gas with fast</a:t>
            </a:r>
          </a:p>
          <a:p>
            <a:r>
              <a:rPr lang="en-US" altLang="en-US" sz="2800">
                <a:latin typeface="Comic Sans MS" pitchFamily="66" charset="0"/>
              </a:rPr>
              <a:t>valve</a:t>
            </a:r>
          </a:p>
          <a:p>
            <a:endParaRPr lang="en-US" altLang="en-US" sz="2800"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WordArt 2"/>
          <p:cNvSpPr>
            <a:spLocks noChangeArrowheads="1" noChangeShapeType="1" noTextEdit="1"/>
          </p:cNvSpPr>
          <p:nvPr/>
        </p:nvSpPr>
        <p:spPr bwMode="auto">
          <a:xfrm>
            <a:off x="2667000" y="3581400"/>
            <a:ext cx="3389313" cy="2459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U</a:t>
            </a:r>
          </a:p>
        </p:txBody>
      </p:sp>
      <p:sp>
        <p:nvSpPr>
          <p:cNvPr id="92163" name="Freeform 3"/>
          <p:cNvSpPr>
            <a:spLocks/>
          </p:cNvSpPr>
          <p:nvPr/>
        </p:nvSpPr>
        <p:spPr bwMode="auto">
          <a:xfrm>
            <a:off x="3200400" y="1524000"/>
            <a:ext cx="2514600" cy="2133600"/>
          </a:xfrm>
          <a:custGeom>
            <a:avLst/>
            <a:gdLst>
              <a:gd name="T0" fmla="*/ 0 w 1584"/>
              <a:gd name="T1" fmla="*/ 2147483647 h 1344"/>
              <a:gd name="T2" fmla="*/ 2147483647 w 1584"/>
              <a:gd name="T3" fmla="*/ 2147483647 h 1344"/>
              <a:gd name="T4" fmla="*/ 2147483647 w 1584"/>
              <a:gd name="T5" fmla="*/ 0 h 1344"/>
              <a:gd name="T6" fmla="*/ 2147483647 w 1584"/>
              <a:gd name="T7" fmla="*/ 2147483647 h 1344"/>
              <a:gd name="T8" fmla="*/ 2147483647 w 1584"/>
              <a:gd name="T9" fmla="*/ 2147483647 h 1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4" h="1344">
                <a:moveTo>
                  <a:pt x="0" y="1344"/>
                </a:moveTo>
                <a:cubicBezTo>
                  <a:pt x="32" y="952"/>
                  <a:pt x="64" y="560"/>
                  <a:pt x="192" y="336"/>
                </a:cubicBezTo>
                <a:cubicBezTo>
                  <a:pt x="320" y="112"/>
                  <a:pt x="584" y="0"/>
                  <a:pt x="768" y="0"/>
                </a:cubicBezTo>
                <a:cubicBezTo>
                  <a:pt x="952" y="0"/>
                  <a:pt x="1160" y="112"/>
                  <a:pt x="1296" y="336"/>
                </a:cubicBezTo>
                <a:cubicBezTo>
                  <a:pt x="1432" y="560"/>
                  <a:pt x="1560" y="1176"/>
                  <a:pt x="1584" y="13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Freeform 4"/>
          <p:cNvSpPr>
            <a:spLocks/>
          </p:cNvSpPr>
          <p:nvPr/>
        </p:nvSpPr>
        <p:spPr bwMode="auto">
          <a:xfrm>
            <a:off x="3505200" y="2197100"/>
            <a:ext cx="1778000" cy="1460500"/>
          </a:xfrm>
          <a:custGeom>
            <a:avLst/>
            <a:gdLst>
              <a:gd name="T0" fmla="*/ 0 w 1120"/>
              <a:gd name="T1" fmla="*/ 2147483647 h 920"/>
              <a:gd name="T2" fmla="*/ 2147483647 w 1120"/>
              <a:gd name="T3" fmla="*/ 2147483647 h 920"/>
              <a:gd name="T4" fmla="*/ 2147483647 w 1120"/>
              <a:gd name="T5" fmla="*/ 2147483647 h 920"/>
              <a:gd name="T6" fmla="*/ 2147483647 w 1120"/>
              <a:gd name="T7" fmla="*/ 2147483647 h 920"/>
              <a:gd name="T8" fmla="*/ 2147483647 w 1120"/>
              <a:gd name="T9" fmla="*/ 2147483647 h 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20" h="920">
                <a:moveTo>
                  <a:pt x="0" y="920"/>
                </a:moveTo>
                <a:cubicBezTo>
                  <a:pt x="72" y="708"/>
                  <a:pt x="144" y="496"/>
                  <a:pt x="240" y="344"/>
                </a:cubicBezTo>
                <a:cubicBezTo>
                  <a:pt x="336" y="192"/>
                  <a:pt x="456" y="0"/>
                  <a:pt x="576" y="8"/>
                </a:cubicBezTo>
                <a:cubicBezTo>
                  <a:pt x="696" y="16"/>
                  <a:pt x="872" y="240"/>
                  <a:pt x="960" y="392"/>
                </a:cubicBezTo>
                <a:cubicBezTo>
                  <a:pt x="1048" y="544"/>
                  <a:pt x="1120" y="824"/>
                  <a:pt x="1104" y="9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Freeform 5"/>
          <p:cNvSpPr>
            <a:spLocks/>
          </p:cNvSpPr>
          <p:nvPr/>
        </p:nvSpPr>
        <p:spPr bwMode="auto">
          <a:xfrm>
            <a:off x="2717800" y="444500"/>
            <a:ext cx="3225800" cy="3213100"/>
          </a:xfrm>
          <a:custGeom>
            <a:avLst/>
            <a:gdLst>
              <a:gd name="T0" fmla="*/ 2147483647 w 2032"/>
              <a:gd name="T1" fmla="*/ 2147483647 h 2024"/>
              <a:gd name="T2" fmla="*/ 2147483647 w 2032"/>
              <a:gd name="T3" fmla="*/ 2147483647 h 2024"/>
              <a:gd name="T4" fmla="*/ 2147483647 w 2032"/>
              <a:gd name="T5" fmla="*/ 2147483647 h 2024"/>
              <a:gd name="T6" fmla="*/ 2147483647 w 2032"/>
              <a:gd name="T7" fmla="*/ 2147483647 h 2024"/>
              <a:gd name="T8" fmla="*/ 2147483647 w 2032"/>
              <a:gd name="T9" fmla="*/ 2147483647 h 20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2" h="2024">
                <a:moveTo>
                  <a:pt x="64" y="2024"/>
                </a:moveTo>
                <a:cubicBezTo>
                  <a:pt x="32" y="1664"/>
                  <a:pt x="0" y="1304"/>
                  <a:pt x="160" y="968"/>
                </a:cubicBezTo>
                <a:cubicBezTo>
                  <a:pt x="320" y="632"/>
                  <a:pt x="752" y="16"/>
                  <a:pt x="1024" y="8"/>
                </a:cubicBezTo>
                <a:cubicBezTo>
                  <a:pt x="1296" y="0"/>
                  <a:pt x="1624" y="584"/>
                  <a:pt x="1792" y="920"/>
                </a:cubicBezTo>
                <a:cubicBezTo>
                  <a:pt x="1960" y="1256"/>
                  <a:pt x="1996" y="1640"/>
                  <a:pt x="2032" y="20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Freeform 6"/>
          <p:cNvSpPr>
            <a:spLocks/>
          </p:cNvSpPr>
          <p:nvPr/>
        </p:nvSpPr>
        <p:spPr bwMode="auto">
          <a:xfrm>
            <a:off x="990600" y="2908300"/>
            <a:ext cx="1752600" cy="749300"/>
          </a:xfrm>
          <a:custGeom>
            <a:avLst/>
            <a:gdLst>
              <a:gd name="T0" fmla="*/ 2147483647 w 1104"/>
              <a:gd name="T1" fmla="*/ 2147483647 h 472"/>
              <a:gd name="T2" fmla="*/ 2147483647 w 1104"/>
              <a:gd name="T3" fmla="*/ 2147483647 h 472"/>
              <a:gd name="T4" fmla="*/ 0 w 1104"/>
              <a:gd name="T5" fmla="*/ 2147483647 h 4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4" h="472">
                <a:moveTo>
                  <a:pt x="1104" y="472"/>
                </a:moveTo>
                <a:cubicBezTo>
                  <a:pt x="1028" y="256"/>
                  <a:pt x="952" y="40"/>
                  <a:pt x="768" y="40"/>
                </a:cubicBezTo>
                <a:cubicBezTo>
                  <a:pt x="584" y="40"/>
                  <a:pt x="160" y="0"/>
                  <a:pt x="0" y="4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6019800" y="2794000"/>
            <a:ext cx="1905000" cy="939800"/>
          </a:xfrm>
          <a:custGeom>
            <a:avLst/>
            <a:gdLst>
              <a:gd name="T0" fmla="*/ 0 w 1200"/>
              <a:gd name="T1" fmla="*/ 2147483647 h 592"/>
              <a:gd name="T2" fmla="*/ 2147483647 w 1200"/>
              <a:gd name="T3" fmla="*/ 2147483647 h 592"/>
              <a:gd name="T4" fmla="*/ 2147483647 w 1200"/>
              <a:gd name="T5" fmla="*/ 2147483647 h 592"/>
              <a:gd name="T6" fmla="*/ 2147483647 w 1200"/>
              <a:gd name="T7" fmla="*/ 2147483647 h 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" h="592">
                <a:moveTo>
                  <a:pt x="0" y="544"/>
                </a:moveTo>
                <a:cubicBezTo>
                  <a:pt x="16" y="336"/>
                  <a:pt x="32" y="128"/>
                  <a:pt x="192" y="64"/>
                </a:cubicBezTo>
                <a:cubicBezTo>
                  <a:pt x="352" y="0"/>
                  <a:pt x="792" y="72"/>
                  <a:pt x="960" y="160"/>
                </a:cubicBezTo>
                <a:cubicBezTo>
                  <a:pt x="1128" y="248"/>
                  <a:pt x="1168" y="496"/>
                  <a:pt x="1200" y="5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8" name="Group 8"/>
          <p:cNvGrpSpPr>
            <a:grpSpLocks/>
          </p:cNvGrpSpPr>
          <p:nvPr/>
        </p:nvGrpSpPr>
        <p:grpSpPr bwMode="auto">
          <a:xfrm>
            <a:off x="2667000" y="4495800"/>
            <a:ext cx="1066800" cy="609600"/>
            <a:chOff x="1680" y="2832"/>
            <a:chExt cx="672" cy="384"/>
          </a:xfrm>
        </p:grpSpPr>
        <p:sp>
          <p:nvSpPr>
            <p:cNvPr id="92191" name="Line 9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2" name="Line 10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3" name="Line 11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4" name="Line 12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9" name="Line 13"/>
          <p:cNvSpPr>
            <a:spLocks noChangeShapeType="1"/>
          </p:cNvSpPr>
          <p:nvPr/>
        </p:nvSpPr>
        <p:spPr bwMode="auto">
          <a:xfrm flipH="1">
            <a:off x="1981200" y="51054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Line 14"/>
          <p:cNvSpPr>
            <a:spLocks noChangeShapeType="1"/>
          </p:cNvSpPr>
          <p:nvPr/>
        </p:nvSpPr>
        <p:spPr bwMode="auto">
          <a:xfrm flipH="1">
            <a:off x="1981200" y="45720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71" name="Group 15"/>
          <p:cNvGrpSpPr>
            <a:grpSpLocks/>
          </p:cNvGrpSpPr>
          <p:nvPr/>
        </p:nvGrpSpPr>
        <p:grpSpPr bwMode="auto">
          <a:xfrm>
            <a:off x="4953000" y="4419600"/>
            <a:ext cx="1066800" cy="609600"/>
            <a:chOff x="1680" y="2832"/>
            <a:chExt cx="672" cy="384"/>
          </a:xfrm>
        </p:grpSpPr>
        <p:sp>
          <p:nvSpPr>
            <p:cNvPr id="92187" name="Line 16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8" name="Line 17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9" name="Line 18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0" name="Line 19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72" name="Line 20"/>
          <p:cNvSpPr>
            <a:spLocks noChangeShapeType="1"/>
          </p:cNvSpPr>
          <p:nvPr/>
        </p:nvSpPr>
        <p:spPr bwMode="auto">
          <a:xfrm flipH="1"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Line 21"/>
          <p:cNvSpPr>
            <a:spLocks noChangeShapeType="1"/>
          </p:cNvSpPr>
          <p:nvPr/>
        </p:nvSpPr>
        <p:spPr bwMode="auto">
          <a:xfrm flipH="1">
            <a:off x="6019800" y="44196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Line 22"/>
          <p:cNvSpPr>
            <a:spLocks noChangeShapeType="1"/>
          </p:cNvSpPr>
          <p:nvPr/>
        </p:nvSpPr>
        <p:spPr bwMode="auto">
          <a:xfrm>
            <a:off x="4419600" y="5410200"/>
            <a:ext cx="0" cy="83820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5" name="Freeform 23"/>
          <p:cNvSpPr>
            <a:spLocks/>
          </p:cNvSpPr>
          <p:nvPr/>
        </p:nvSpPr>
        <p:spPr bwMode="auto">
          <a:xfrm>
            <a:off x="2336800" y="173038"/>
            <a:ext cx="4384675" cy="3406775"/>
          </a:xfrm>
          <a:custGeom>
            <a:avLst/>
            <a:gdLst>
              <a:gd name="T0" fmla="*/ 2147483647 w 2762"/>
              <a:gd name="T1" fmla="*/ 2147483647 h 2146"/>
              <a:gd name="T2" fmla="*/ 2147483647 w 2762"/>
              <a:gd name="T3" fmla="*/ 2147483647 h 2146"/>
              <a:gd name="T4" fmla="*/ 2147483647 w 2762"/>
              <a:gd name="T5" fmla="*/ 2147483647 h 2146"/>
              <a:gd name="T6" fmla="*/ 2147483647 w 2762"/>
              <a:gd name="T7" fmla="*/ 2147483647 h 2146"/>
              <a:gd name="T8" fmla="*/ 2147483647 w 2762"/>
              <a:gd name="T9" fmla="*/ 2147483647 h 2146"/>
              <a:gd name="T10" fmla="*/ 2147483647 w 2762"/>
              <a:gd name="T11" fmla="*/ 2147483647 h 2146"/>
              <a:gd name="T12" fmla="*/ 2147483647 w 2762"/>
              <a:gd name="T13" fmla="*/ 2147483647 h 2146"/>
              <a:gd name="T14" fmla="*/ 2147483647 w 2762"/>
              <a:gd name="T15" fmla="*/ 2147483647 h 2146"/>
              <a:gd name="T16" fmla="*/ 2147483647 w 2762"/>
              <a:gd name="T17" fmla="*/ 2147483647 h 2146"/>
              <a:gd name="T18" fmla="*/ 2147483647 w 2762"/>
              <a:gd name="T19" fmla="*/ 2147483647 h 2146"/>
              <a:gd name="T20" fmla="*/ 2147483647 w 2762"/>
              <a:gd name="T21" fmla="*/ 2147483647 h 2146"/>
              <a:gd name="T22" fmla="*/ 2147483647 w 2762"/>
              <a:gd name="T23" fmla="*/ 2147483647 h 2146"/>
              <a:gd name="T24" fmla="*/ 2147483647 w 2762"/>
              <a:gd name="T25" fmla="*/ 2147483647 h 2146"/>
              <a:gd name="T26" fmla="*/ 2147483647 w 2762"/>
              <a:gd name="T27" fmla="*/ 2147483647 h 2146"/>
              <a:gd name="T28" fmla="*/ 2147483647 w 2762"/>
              <a:gd name="T29" fmla="*/ 2147483647 h 2146"/>
              <a:gd name="T30" fmla="*/ 2147483647 w 2762"/>
              <a:gd name="T31" fmla="*/ 2147483647 h 2146"/>
              <a:gd name="T32" fmla="*/ 2147483647 w 2762"/>
              <a:gd name="T33" fmla="*/ 2147483647 h 2146"/>
              <a:gd name="T34" fmla="*/ 2147483647 w 2762"/>
              <a:gd name="T35" fmla="*/ 2147483647 h 2146"/>
              <a:gd name="T36" fmla="*/ 2147483647 w 2762"/>
              <a:gd name="T37" fmla="*/ 2147483647 h 2146"/>
              <a:gd name="T38" fmla="*/ 2147483647 w 2762"/>
              <a:gd name="T39" fmla="*/ 2147483647 h 2146"/>
              <a:gd name="T40" fmla="*/ 2147483647 w 2762"/>
              <a:gd name="T41" fmla="*/ 2147483647 h 2146"/>
              <a:gd name="T42" fmla="*/ 2147483647 w 2762"/>
              <a:gd name="T43" fmla="*/ 2147483647 h 2146"/>
              <a:gd name="T44" fmla="*/ 2147483647 w 2762"/>
              <a:gd name="T45" fmla="*/ 2147483647 h 2146"/>
              <a:gd name="T46" fmla="*/ 2147483647 w 2762"/>
              <a:gd name="T47" fmla="*/ 2147483647 h 2146"/>
              <a:gd name="T48" fmla="*/ 2147483647 w 2762"/>
              <a:gd name="T49" fmla="*/ 2147483647 h 2146"/>
              <a:gd name="T50" fmla="*/ 2147483647 w 2762"/>
              <a:gd name="T51" fmla="*/ 2147483647 h 2146"/>
              <a:gd name="T52" fmla="*/ 2147483647 w 2762"/>
              <a:gd name="T53" fmla="*/ 2147483647 h 2146"/>
              <a:gd name="T54" fmla="*/ 2147483647 w 2762"/>
              <a:gd name="T55" fmla="*/ 2147483647 h 2146"/>
              <a:gd name="T56" fmla="*/ 2147483647 w 2762"/>
              <a:gd name="T57" fmla="*/ 2147483647 h 2146"/>
              <a:gd name="T58" fmla="*/ 2147483647 w 2762"/>
              <a:gd name="T59" fmla="*/ 2147483647 h 2146"/>
              <a:gd name="T60" fmla="*/ 2147483647 w 2762"/>
              <a:gd name="T61" fmla="*/ 2147483647 h 2146"/>
              <a:gd name="T62" fmla="*/ 2147483647 w 2762"/>
              <a:gd name="T63" fmla="*/ 2147483647 h 2146"/>
              <a:gd name="T64" fmla="*/ 2147483647 w 2762"/>
              <a:gd name="T65" fmla="*/ 2147483647 h 2146"/>
              <a:gd name="T66" fmla="*/ 2147483647 w 2762"/>
              <a:gd name="T67" fmla="*/ 2147483647 h 2146"/>
              <a:gd name="T68" fmla="*/ 2147483647 w 2762"/>
              <a:gd name="T69" fmla="*/ 2147483647 h 2146"/>
              <a:gd name="T70" fmla="*/ 2147483647 w 2762"/>
              <a:gd name="T71" fmla="*/ 2147483647 h 2146"/>
              <a:gd name="T72" fmla="*/ 2147483647 w 2762"/>
              <a:gd name="T73" fmla="*/ 2147483647 h 2146"/>
              <a:gd name="T74" fmla="*/ 2147483647 w 2762"/>
              <a:gd name="T75" fmla="*/ 2147483647 h 2146"/>
              <a:gd name="T76" fmla="*/ 2147483647 w 2762"/>
              <a:gd name="T77" fmla="*/ 2147483647 h 214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762" h="2146">
                <a:moveTo>
                  <a:pt x="228" y="873"/>
                </a:moveTo>
                <a:cubicBezTo>
                  <a:pt x="159" y="942"/>
                  <a:pt x="156" y="1075"/>
                  <a:pt x="137" y="1173"/>
                </a:cubicBezTo>
                <a:cubicBezTo>
                  <a:pt x="130" y="1209"/>
                  <a:pt x="119" y="1282"/>
                  <a:pt x="119" y="1282"/>
                </a:cubicBezTo>
                <a:cubicBezTo>
                  <a:pt x="124" y="1459"/>
                  <a:pt x="104" y="1529"/>
                  <a:pt x="146" y="1664"/>
                </a:cubicBezTo>
                <a:cubicBezTo>
                  <a:pt x="154" y="1689"/>
                  <a:pt x="156" y="1718"/>
                  <a:pt x="173" y="1737"/>
                </a:cubicBezTo>
                <a:cubicBezTo>
                  <a:pt x="186" y="1751"/>
                  <a:pt x="210" y="1749"/>
                  <a:pt x="228" y="1755"/>
                </a:cubicBezTo>
                <a:cubicBezTo>
                  <a:pt x="271" y="1798"/>
                  <a:pt x="307" y="1826"/>
                  <a:pt x="364" y="1846"/>
                </a:cubicBezTo>
                <a:cubicBezTo>
                  <a:pt x="469" y="1949"/>
                  <a:pt x="363" y="1859"/>
                  <a:pt x="491" y="1928"/>
                </a:cubicBezTo>
                <a:cubicBezTo>
                  <a:pt x="513" y="1940"/>
                  <a:pt x="636" y="2035"/>
                  <a:pt x="646" y="2037"/>
                </a:cubicBezTo>
                <a:cubicBezTo>
                  <a:pt x="780" y="2059"/>
                  <a:pt x="912" y="2092"/>
                  <a:pt x="1046" y="2109"/>
                </a:cubicBezTo>
                <a:cubicBezTo>
                  <a:pt x="1092" y="2121"/>
                  <a:pt x="1137" y="2131"/>
                  <a:pt x="1182" y="2146"/>
                </a:cubicBezTo>
                <a:cubicBezTo>
                  <a:pt x="1324" y="2140"/>
                  <a:pt x="1459" y="2129"/>
                  <a:pt x="1600" y="2118"/>
                </a:cubicBezTo>
                <a:cubicBezTo>
                  <a:pt x="1676" y="2103"/>
                  <a:pt x="1751" y="2097"/>
                  <a:pt x="1828" y="2091"/>
                </a:cubicBezTo>
                <a:cubicBezTo>
                  <a:pt x="1870" y="2081"/>
                  <a:pt x="1914" y="2076"/>
                  <a:pt x="1955" y="2064"/>
                </a:cubicBezTo>
                <a:cubicBezTo>
                  <a:pt x="1977" y="2057"/>
                  <a:pt x="1997" y="2044"/>
                  <a:pt x="2019" y="2037"/>
                </a:cubicBezTo>
                <a:cubicBezTo>
                  <a:pt x="2051" y="2014"/>
                  <a:pt x="2128" y="1991"/>
                  <a:pt x="2128" y="1991"/>
                </a:cubicBezTo>
                <a:cubicBezTo>
                  <a:pt x="2140" y="1979"/>
                  <a:pt x="2150" y="1964"/>
                  <a:pt x="2164" y="1955"/>
                </a:cubicBezTo>
                <a:cubicBezTo>
                  <a:pt x="2174" y="1948"/>
                  <a:pt x="2190" y="1953"/>
                  <a:pt x="2200" y="1946"/>
                </a:cubicBezTo>
                <a:cubicBezTo>
                  <a:pt x="2209" y="1940"/>
                  <a:pt x="2211" y="1926"/>
                  <a:pt x="2219" y="1918"/>
                </a:cubicBezTo>
                <a:cubicBezTo>
                  <a:pt x="2256" y="1881"/>
                  <a:pt x="2288" y="1862"/>
                  <a:pt x="2337" y="1846"/>
                </a:cubicBezTo>
                <a:cubicBezTo>
                  <a:pt x="2379" y="1804"/>
                  <a:pt x="2419" y="1764"/>
                  <a:pt x="2455" y="1718"/>
                </a:cubicBezTo>
                <a:cubicBezTo>
                  <a:pt x="2483" y="1682"/>
                  <a:pt x="2537" y="1609"/>
                  <a:pt x="2537" y="1609"/>
                </a:cubicBezTo>
                <a:cubicBezTo>
                  <a:pt x="2587" y="1468"/>
                  <a:pt x="2555" y="1518"/>
                  <a:pt x="2609" y="1446"/>
                </a:cubicBezTo>
                <a:cubicBezTo>
                  <a:pt x="2625" y="1349"/>
                  <a:pt x="2652" y="1253"/>
                  <a:pt x="2664" y="1155"/>
                </a:cubicBezTo>
                <a:cubicBezTo>
                  <a:pt x="2689" y="956"/>
                  <a:pt x="2713" y="753"/>
                  <a:pt x="2746" y="555"/>
                </a:cubicBezTo>
                <a:cubicBezTo>
                  <a:pt x="2749" y="519"/>
                  <a:pt x="2755" y="482"/>
                  <a:pt x="2755" y="446"/>
                </a:cubicBezTo>
                <a:cubicBezTo>
                  <a:pt x="2755" y="376"/>
                  <a:pt x="2762" y="302"/>
                  <a:pt x="2737" y="236"/>
                </a:cubicBezTo>
                <a:cubicBezTo>
                  <a:pt x="2715" y="180"/>
                  <a:pt x="2567" y="158"/>
                  <a:pt x="2518" y="146"/>
                </a:cubicBezTo>
                <a:cubicBezTo>
                  <a:pt x="2488" y="114"/>
                  <a:pt x="2391" y="109"/>
                  <a:pt x="2391" y="109"/>
                </a:cubicBezTo>
                <a:cubicBezTo>
                  <a:pt x="2281" y="54"/>
                  <a:pt x="2170" y="48"/>
                  <a:pt x="2046" y="46"/>
                </a:cubicBezTo>
                <a:cubicBezTo>
                  <a:pt x="1688" y="41"/>
                  <a:pt x="1331" y="39"/>
                  <a:pt x="973" y="36"/>
                </a:cubicBezTo>
                <a:cubicBezTo>
                  <a:pt x="707" y="24"/>
                  <a:pt x="433" y="0"/>
                  <a:pt x="173" y="64"/>
                </a:cubicBezTo>
                <a:cubicBezTo>
                  <a:pt x="95" y="142"/>
                  <a:pt x="101" y="158"/>
                  <a:pt x="46" y="255"/>
                </a:cubicBezTo>
                <a:cubicBezTo>
                  <a:pt x="43" y="279"/>
                  <a:pt x="41" y="303"/>
                  <a:pt x="37" y="327"/>
                </a:cubicBezTo>
                <a:cubicBezTo>
                  <a:pt x="32" y="352"/>
                  <a:pt x="19" y="400"/>
                  <a:pt x="19" y="400"/>
                </a:cubicBezTo>
                <a:cubicBezTo>
                  <a:pt x="22" y="457"/>
                  <a:pt x="0" y="588"/>
                  <a:pt x="55" y="646"/>
                </a:cubicBezTo>
                <a:cubicBezTo>
                  <a:pt x="65" y="677"/>
                  <a:pt x="77" y="696"/>
                  <a:pt x="101" y="718"/>
                </a:cubicBezTo>
                <a:cubicBezTo>
                  <a:pt x="120" y="796"/>
                  <a:pt x="97" y="845"/>
                  <a:pt x="182" y="873"/>
                </a:cubicBezTo>
                <a:cubicBezTo>
                  <a:pt x="209" y="898"/>
                  <a:pt x="194" y="896"/>
                  <a:pt x="228" y="873"/>
                </a:cubicBezTo>
                <a:close/>
              </a:path>
            </a:pathLst>
          </a:cu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76" name="Group 24"/>
          <p:cNvGrpSpPr>
            <a:grpSpLocks/>
          </p:cNvGrpSpPr>
          <p:nvPr/>
        </p:nvGrpSpPr>
        <p:grpSpPr bwMode="auto">
          <a:xfrm>
            <a:off x="3200400" y="5791200"/>
            <a:ext cx="2362200" cy="1066800"/>
            <a:chOff x="2160" y="3648"/>
            <a:chExt cx="1488" cy="672"/>
          </a:xfrm>
        </p:grpSpPr>
        <p:sp>
          <p:nvSpPr>
            <p:cNvPr id="92179" name="Line 25"/>
            <p:cNvSpPr>
              <a:spLocks noChangeShapeType="1"/>
            </p:cNvSpPr>
            <p:nvPr/>
          </p:nvSpPr>
          <p:spPr bwMode="auto">
            <a:xfrm>
              <a:off x="2160" y="3744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0" name="Line 26"/>
            <p:cNvSpPr>
              <a:spLocks noChangeShapeType="1"/>
            </p:cNvSpPr>
            <p:nvPr/>
          </p:nvSpPr>
          <p:spPr bwMode="auto">
            <a:xfrm>
              <a:off x="2160" y="41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1" name="Line 27"/>
            <p:cNvSpPr>
              <a:spLocks noChangeShapeType="1"/>
            </p:cNvSpPr>
            <p:nvPr/>
          </p:nvSpPr>
          <p:spPr bwMode="auto">
            <a:xfrm flipV="1">
              <a:off x="2448" y="4032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2" name="Line 28"/>
            <p:cNvSpPr>
              <a:spLocks noChangeShapeType="1"/>
            </p:cNvSpPr>
            <p:nvPr/>
          </p:nvSpPr>
          <p:spPr bwMode="auto">
            <a:xfrm>
              <a:off x="2784" y="417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3" name="Line 29"/>
            <p:cNvSpPr>
              <a:spLocks noChangeShapeType="1"/>
            </p:cNvSpPr>
            <p:nvPr/>
          </p:nvSpPr>
          <p:spPr bwMode="auto">
            <a:xfrm flipV="1">
              <a:off x="3264" y="40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4" name="Line 30"/>
            <p:cNvSpPr>
              <a:spLocks noChangeShapeType="1"/>
            </p:cNvSpPr>
            <p:nvPr/>
          </p:nvSpPr>
          <p:spPr bwMode="auto">
            <a:xfrm flipV="1">
              <a:off x="3360" y="403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5" name="Line 31"/>
            <p:cNvSpPr>
              <a:spLocks noChangeShapeType="1"/>
            </p:cNvSpPr>
            <p:nvPr/>
          </p:nvSpPr>
          <p:spPr bwMode="auto">
            <a:xfrm>
              <a:off x="3360" y="41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6" name="Line 32"/>
            <p:cNvSpPr>
              <a:spLocks noChangeShapeType="1"/>
            </p:cNvSpPr>
            <p:nvPr/>
          </p:nvSpPr>
          <p:spPr bwMode="auto">
            <a:xfrm flipV="1">
              <a:off x="3648" y="36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77" name="Line 33"/>
          <p:cNvSpPr>
            <a:spLocks noChangeShapeType="1"/>
          </p:cNvSpPr>
          <p:nvPr/>
        </p:nvSpPr>
        <p:spPr bwMode="auto">
          <a:xfrm flipV="1">
            <a:off x="3200400" y="586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8" name="Text Box 34"/>
          <p:cNvSpPr txBox="1">
            <a:spLocks noChangeArrowheads="1"/>
          </p:cNvSpPr>
          <p:nvPr/>
        </p:nvSpPr>
        <p:spPr bwMode="auto">
          <a:xfrm>
            <a:off x="5549900" y="5562600"/>
            <a:ext cx="36274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>
                <a:latin typeface="Comic Sans MS" pitchFamily="66" charset="0"/>
              </a:rPr>
              <a:t>Connect </a:t>
            </a:r>
            <a:r>
              <a:rPr lang="en-US" altLang="en-US" sz="2400" u="sng">
                <a:latin typeface="Comic Sans MS" pitchFamily="66" charset="0"/>
              </a:rPr>
              <a:t>large</a:t>
            </a:r>
            <a:endParaRPr lang="en-US" altLang="en-US" sz="2400">
              <a:latin typeface="Comic Sans MS" pitchFamily="66" charset="0"/>
            </a:endParaRPr>
          </a:p>
          <a:p>
            <a:r>
              <a:rPr lang="en-US" altLang="en-US" sz="2400">
                <a:latin typeface="Comic Sans MS" pitchFamily="66" charset="0"/>
              </a:rPr>
              <a:t>capacitor across magnet</a:t>
            </a:r>
          </a:p>
          <a:p>
            <a:r>
              <a:rPr lang="en-US" altLang="en-US" sz="2400">
                <a:latin typeface="Comic Sans MS" pitchFamily="66" charset="0"/>
              </a:rPr>
              <a:t>poles</a:t>
            </a:r>
          </a:p>
          <a:p>
            <a:endParaRPr lang="en-US" altLang="en-US" sz="2400"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2"/>
          <p:cNvSpPr>
            <a:spLocks noChangeArrowheads="1" noChangeShapeType="1" noTextEdit="1"/>
          </p:cNvSpPr>
          <p:nvPr/>
        </p:nvSpPr>
        <p:spPr bwMode="auto">
          <a:xfrm>
            <a:off x="2667000" y="3657600"/>
            <a:ext cx="3389313" cy="2459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U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2667000" y="4492625"/>
            <a:ext cx="1066800" cy="609600"/>
            <a:chOff x="1680" y="2832"/>
            <a:chExt cx="672" cy="384"/>
          </a:xfrm>
        </p:grpSpPr>
        <p:sp>
          <p:nvSpPr>
            <p:cNvPr id="93216" name="Line 4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7" name="Line 5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8" name="Line 6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9" name="Line 7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88" name="Line 8"/>
          <p:cNvSpPr>
            <a:spLocks noChangeShapeType="1"/>
          </p:cNvSpPr>
          <p:nvPr/>
        </p:nvSpPr>
        <p:spPr bwMode="auto">
          <a:xfrm flipH="1">
            <a:off x="1981200" y="51022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Line 9"/>
          <p:cNvSpPr>
            <a:spLocks noChangeShapeType="1"/>
          </p:cNvSpPr>
          <p:nvPr/>
        </p:nvSpPr>
        <p:spPr bwMode="auto">
          <a:xfrm flipH="1">
            <a:off x="1981200" y="45688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0" name="Group 10"/>
          <p:cNvGrpSpPr>
            <a:grpSpLocks/>
          </p:cNvGrpSpPr>
          <p:nvPr/>
        </p:nvGrpSpPr>
        <p:grpSpPr bwMode="auto">
          <a:xfrm>
            <a:off x="4953000" y="4416425"/>
            <a:ext cx="1066800" cy="609600"/>
            <a:chOff x="1680" y="2832"/>
            <a:chExt cx="672" cy="384"/>
          </a:xfrm>
        </p:grpSpPr>
        <p:sp>
          <p:nvSpPr>
            <p:cNvPr id="93212" name="Line 11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3" name="Line 12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4" name="Line 13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5" name="Line 14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1" name="Line 15"/>
          <p:cNvSpPr>
            <a:spLocks noChangeShapeType="1"/>
          </p:cNvSpPr>
          <p:nvPr/>
        </p:nvSpPr>
        <p:spPr bwMode="auto">
          <a:xfrm flipH="1">
            <a:off x="6019800" y="48768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16"/>
          <p:cNvSpPr>
            <a:spLocks noChangeShapeType="1"/>
          </p:cNvSpPr>
          <p:nvPr/>
        </p:nvSpPr>
        <p:spPr bwMode="auto">
          <a:xfrm flipH="1">
            <a:off x="6019800" y="44164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Line 17"/>
          <p:cNvSpPr>
            <a:spLocks noChangeShapeType="1"/>
          </p:cNvSpPr>
          <p:nvPr/>
        </p:nvSpPr>
        <p:spPr bwMode="auto">
          <a:xfrm>
            <a:off x="4419600" y="5407025"/>
            <a:ext cx="0" cy="83820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Line 18"/>
          <p:cNvSpPr>
            <a:spLocks noChangeShapeType="1"/>
          </p:cNvSpPr>
          <p:nvPr/>
        </p:nvSpPr>
        <p:spPr bwMode="auto">
          <a:xfrm>
            <a:off x="3200400" y="594042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Line 19"/>
          <p:cNvSpPr>
            <a:spLocks noChangeShapeType="1"/>
          </p:cNvSpPr>
          <p:nvPr/>
        </p:nvSpPr>
        <p:spPr bwMode="auto">
          <a:xfrm>
            <a:off x="3200400" y="66262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Line 20"/>
          <p:cNvSpPr>
            <a:spLocks noChangeShapeType="1"/>
          </p:cNvSpPr>
          <p:nvPr/>
        </p:nvSpPr>
        <p:spPr bwMode="auto">
          <a:xfrm>
            <a:off x="4191000" y="66262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Line 21"/>
          <p:cNvSpPr>
            <a:spLocks noChangeShapeType="1"/>
          </p:cNvSpPr>
          <p:nvPr/>
        </p:nvSpPr>
        <p:spPr bwMode="auto">
          <a:xfrm flipV="1">
            <a:off x="4953000" y="639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8" name="Line 22"/>
          <p:cNvSpPr>
            <a:spLocks noChangeShapeType="1"/>
          </p:cNvSpPr>
          <p:nvPr/>
        </p:nvSpPr>
        <p:spPr bwMode="auto">
          <a:xfrm flipV="1">
            <a:off x="5105400" y="63944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9" name="Line 23"/>
          <p:cNvSpPr>
            <a:spLocks noChangeShapeType="1"/>
          </p:cNvSpPr>
          <p:nvPr/>
        </p:nvSpPr>
        <p:spPr bwMode="auto">
          <a:xfrm>
            <a:off x="5105400" y="66262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Line 24"/>
          <p:cNvSpPr>
            <a:spLocks noChangeShapeType="1"/>
          </p:cNvSpPr>
          <p:nvPr/>
        </p:nvSpPr>
        <p:spPr bwMode="auto">
          <a:xfrm flipV="1">
            <a:off x="5562600" y="578802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1" name="Line 25"/>
          <p:cNvSpPr>
            <a:spLocks noChangeShapeType="1"/>
          </p:cNvSpPr>
          <p:nvPr/>
        </p:nvSpPr>
        <p:spPr bwMode="auto">
          <a:xfrm flipV="1">
            <a:off x="3200400" y="586422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Line 26"/>
          <p:cNvSpPr>
            <a:spLocks noChangeShapeType="1"/>
          </p:cNvSpPr>
          <p:nvPr/>
        </p:nvSpPr>
        <p:spPr bwMode="auto">
          <a:xfrm>
            <a:off x="3657600" y="6629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Text Box 27"/>
          <p:cNvSpPr txBox="1">
            <a:spLocks noChangeArrowheads="1"/>
          </p:cNvSpPr>
          <p:nvPr/>
        </p:nvSpPr>
        <p:spPr bwMode="auto">
          <a:xfrm>
            <a:off x="5715000" y="381000"/>
            <a:ext cx="3200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>
                <a:latin typeface="Comic Sans MS" pitchFamily="66" charset="0"/>
              </a:rPr>
              <a:t>Break down gas</a:t>
            </a:r>
          </a:p>
          <a:p>
            <a:pPr>
              <a:buFontTx/>
              <a:buChar char="•"/>
            </a:pPr>
            <a:r>
              <a:rPr lang="en-US" altLang="en-US" sz="2800">
                <a:latin typeface="Comic Sans MS" pitchFamily="66" charset="0"/>
              </a:rPr>
              <a:t>Form plasma </a:t>
            </a:r>
          </a:p>
          <a:p>
            <a:pPr>
              <a:buFontTx/>
              <a:buChar char="•"/>
            </a:pPr>
            <a:r>
              <a:rPr lang="en-US" altLang="en-US" sz="2800">
                <a:latin typeface="Comic Sans MS" pitchFamily="66" charset="0"/>
              </a:rPr>
              <a:t>Drive field-aligned current</a:t>
            </a:r>
          </a:p>
        </p:txBody>
      </p:sp>
      <p:sp>
        <p:nvSpPr>
          <p:cNvPr id="93204" name="Freeform 28"/>
          <p:cNvSpPr>
            <a:spLocks/>
          </p:cNvSpPr>
          <p:nvPr/>
        </p:nvSpPr>
        <p:spPr bwMode="auto">
          <a:xfrm>
            <a:off x="2667000" y="381000"/>
            <a:ext cx="3306763" cy="3430588"/>
          </a:xfrm>
          <a:custGeom>
            <a:avLst/>
            <a:gdLst>
              <a:gd name="T0" fmla="*/ 2147483647 w 2083"/>
              <a:gd name="T1" fmla="*/ 2147483647 h 2161"/>
              <a:gd name="T2" fmla="*/ 0 w 2083"/>
              <a:gd name="T3" fmla="*/ 2147483647 h 2161"/>
              <a:gd name="T4" fmla="*/ 2147483647 w 2083"/>
              <a:gd name="T5" fmla="*/ 2147483647 h 2161"/>
              <a:gd name="T6" fmla="*/ 2147483647 w 2083"/>
              <a:gd name="T7" fmla="*/ 2147483647 h 2161"/>
              <a:gd name="T8" fmla="*/ 2147483647 w 2083"/>
              <a:gd name="T9" fmla="*/ 2147483647 h 2161"/>
              <a:gd name="T10" fmla="*/ 2147483647 w 2083"/>
              <a:gd name="T11" fmla="*/ 2147483647 h 2161"/>
              <a:gd name="T12" fmla="*/ 2147483647 w 2083"/>
              <a:gd name="T13" fmla="*/ 2147483647 h 2161"/>
              <a:gd name="T14" fmla="*/ 2147483647 w 2083"/>
              <a:gd name="T15" fmla="*/ 2147483647 h 2161"/>
              <a:gd name="T16" fmla="*/ 2147483647 w 2083"/>
              <a:gd name="T17" fmla="*/ 2147483647 h 2161"/>
              <a:gd name="T18" fmla="*/ 2147483647 w 2083"/>
              <a:gd name="T19" fmla="*/ 2147483647 h 2161"/>
              <a:gd name="T20" fmla="*/ 2147483647 w 2083"/>
              <a:gd name="T21" fmla="*/ 2147483647 h 2161"/>
              <a:gd name="T22" fmla="*/ 2147483647 w 2083"/>
              <a:gd name="T23" fmla="*/ 2147483647 h 2161"/>
              <a:gd name="T24" fmla="*/ 2147483647 w 2083"/>
              <a:gd name="T25" fmla="*/ 2147483647 h 2161"/>
              <a:gd name="T26" fmla="*/ 2147483647 w 2083"/>
              <a:gd name="T27" fmla="*/ 2147483647 h 2161"/>
              <a:gd name="T28" fmla="*/ 2147483647 w 2083"/>
              <a:gd name="T29" fmla="*/ 2147483647 h 2161"/>
              <a:gd name="T30" fmla="*/ 2147483647 w 2083"/>
              <a:gd name="T31" fmla="*/ 2147483647 h 2161"/>
              <a:gd name="T32" fmla="*/ 2147483647 w 2083"/>
              <a:gd name="T33" fmla="*/ 2147483647 h 2161"/>
              <a:gd name="T34" fmla="*/ 2147483647 w 2083"/>
              <a:gd name="T35" fmla="*/ 2147483647 h 2161"/>
              <a:gd name="T36" fmla="*/ 2147483647 w 2083"/>
              <a:gd name="T37" fmla="*/ 2147483647 h 2161"/>
              <a:gd name="T38" fmla="*/ 2147483647 w 2083"/>
              <a:gd name="T39" fmla="*/ 2147483647 h 2161"/>
              <a:gd name="T40" fmla="*/ 2147483647 w 2083"/>
              <a:gd name="T41" fmla="*/ 2147483647 h 2161"/>
              <a:gd name="T42" fmla="*/ 2147483647 w 2083"/>
              <a:gd name="T43" fmla="*/ 2147483647 h 2161"/>
              <a:gd name="T44" fmla="*/ 2147483647 w 2083"/>
              <a:gd name="T45" fmla="*/ 2147483647 h 2161"/>
              <a:gd name="T46" fmla="*/ 2147483647 w 2083"/>
              <a:gd name="T47" fmla="*/ 2147483647 h 2161"/>
              <a:gd name="T48" fmla="*/ 2147483647 w 2083"/>
              <a:gd name="T49" fmla="*/ 2147483647 h 2161"/>
              <a:gd name="T50" fmla="*/ 2147483647 w 2083"/>
              <a:gd name="T51" fmla="*/ 2147483647 h 2161"/>
              <a:gd name="T52" fmla="*/ 2147483647 w 2083"/>
              <a:gd name="T53" fmla="*/ 2147483647 h 2161"/>
              <a:gd name="T54" fmla="*/ 2147483647 w 2083"/>
              <a:gd name="T55" fmla="*/ 2147483647 h 2161"/>
              <a:gd name="T56" fmla="*/ 2147483647 w 2083"/>
              <a:gd name="T57" fmla="*/ 2147483647 h 2161"/>
              <a:gd name="T58" fmla="*/ 2147483647 w 2083"/>
              <a:gd name="T59" fmla="*/ 2147483647 h 2161"/>
              <a:gd name="T60" fmla="*/ 2147483647 w 2083"/>
              <a:gd name="T61" fmla="*/ 2147483647 h 2161"/>
              <a:gd name="T62" fmla="*/ 2147483647 w 2083"/>
              <a:gd name="T63" fmla="*/ 2147483647 h 2161"/>
              <a:gd name="T64" fmla="*/ 2147483647 w 2083"/>
              <a:gd name="T65" fmla="*/ 2147483647 h 2161"/>
              <a:gd name="T66" fmla="*/ 2147483647 w 2083"/>
              <a:gd name="T67" fmla="*/ 2147483647 h 2161"/>
              <a:gd name="T68" fmla="*/ 2147483647 w 2083"/>
              <a:gd name="T69" fmla="*/ 2147483647 h 2161"/>
              <a:gd name="T70" fmla="*/ 2147483647 w 2083"/>
              <a:gd name="T71" fmla="*/ 2147483647 h 2161"/>
              <a:gd name="T72" fmla="*/ 2147483647 w 2083"/>
              <a:gd name="T73" fmla="*/ 2147483647 h 216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83" h="2161">
                <a:moveTo>
                  <a:pt x="27" y="2068"/>
                </a:moveTo>
                <a:cubicBezTo>
                  <a:pt x="64" y="1958"/>
                  <a:pt x="21" y="1856"/>
                  <a:pt x="0" y="1750"/>
                </a:cubicBezTo>
                <a:cubicBezTo>
                  <a:pt x="3" y="1571"/>
                  <a:pt x="4" y="1392"/>
                  <a:pt x="9" y="1213"/>
                </a:cubicBezTo>
                <a:cubicBezTo>
                  <a:pt x="11" y="1159"/>
                  <a:pt x="25" y="1114"/>
                  <a:pt x="64" y="1077"/>
                </a:cubicBezTo>
                <a:cubicBezTo>
                  <a:pt x="80" y="1030"/>
                  <a:pt x="115" y="995"/>
                  <a:pt x="136" y="950"/>
                </a:cubicBezTo>
                <a:cubicBezTo>
                  <a:pt x="148" y="925"/>
                  <a:pt x="226" y="722"/>
                  <a:pt x="264" y="686"/>
                </a:cubicBezTo>
                <a:cubicBezTo>
                  <a:pt x="283" y="634"/>
                  <a:pt x="297" y="578"/>
                  <a:pt x="327" y="531"/>
                </a:cubicBezTo>
                <a:cubicBezTo>
                  <a:pt x="339" y="458"/>
                  <a:pt x="350" y="466"/>
                  <a:pt x="391" y="413"/>
                </a:cubicBezTo>
                <a:cubicBezTo>
                  <a:pt x="433" y="359"/>
                  <a:pt x="467" y="309"/>
                  <a:pt x="536" y="286"/>
                </a:cubicBezTo>
                <a:cubicBezTo>
                  <a:pt x="569" y="262"/>
                  <a:pt x="603" y="244"/>
                  <a:pt x="636" y="222"/>
                </a:cubicBezTo>
                <a:cubicBezTo>
                  <a:pt x="662" y="183"/>
                  <a:pt x="696" y="168"/>
                  <a:pt x="736" y="149"/>
                </a:cubicBezTo>
                <a:cubicBezTo>
                  <a:pt x="835" y="104"/>
                  <a:pt x="933" y="74"/>
                  <a:pt x="1036" y="40"/>
                </a:cubicBezTo>
                <a:cubicBezTo>
                  <a:pt x="1435" y="52"/>
                  <a:pt x="1235" y="0"/>
                  <a:pt x="1382" y="95"/>
                </a:cubicBezTo>
                <a:cubicBezTo>
                  <a:pt x="1413" y="137"/>
                  <a:pt x="1447" y="185"/>
                  <a:pt x="1491" y="213"/>
                </a:cubicBezTo>
                <a:cubicBezTo>
                  <a:pt x="1507" y="261"/>
                  <a:pt x="1545" y="304"/>
                  <a:pt x="1582" y="340"/>
                </a:cubicBezTo>
                <a:cubicBezTo>
                  <a:pt x="1597" y="387"/>
                  <a:pt x="1651" y="468"/>
                  <a:pt x="1682" y="513"/>
                </a:cubicBezTo>
                <a:cubicBezTo>
                  <a:pt x="1694" y="548"/>
                  <a:pt x="1719" y="587"/>
                  <a:pt x="1745" y="613"/>
                </a:cubicBezTo>
                <a:cubicBezTo>
                  <a:pt x="1766" y="678"/>
                  <a:pt x="1752" y="652"/>
                  <a:pt x="1782" y="695"/>
                </a:cubicBezTo>
                <a:cubicBezTo>
                  <a:pt x="1804" y="761"/>
                  <a:pt x="1810" y="828"/>
                  <a:pt x="1827" y="895"/>
                </a:cubicBezTo>
                <a:cubicBezTo>
                  <a:pt x="1834" y="952"/>
                  <a:pt x="1849" y="1019"/>
                  <a:pt x="1882" y="1068"/>
                </a:cubicBezTo>
                <a:cubicBezTo>
                  <a:pt x="1906" y="1139"/>
                  <a:pt x="1873" y="1048"/>
                  <a:pt x="1909" y="1122"/>
                </a:cubicBezTo>
                <a:cubicBezTo>
                  <a:pt x="1928" y="1160"/>
                  <a:pt x="1926" y="1201"/>
                  <a:pt x="1945" y="1240"/>
                </a:cubicBezTo>
                <a:cubicBezTo>
                  <a:pt x="1975" y="1364"/>
                  <a:pt x="1987" y="1482"/>
                  <a:pt x="2027" y="1604"/>
                </a:cubicBezTo>
                <a:cubicBezTo>
                  <a:pt x="2039" y="1709"/>
                  <a:pt x="2083" y="1810"/>
                  <a:pt x="2083" y="1916"/>
                </a:cubicBezTo>
                <a:cubicBezTo>
                  <a:pt x="2083" y="1998"/>
                  <a:pt x="2051" y="2076"/>
                  <a:pt x="2035" y="2156"/>
                </a:cubicBezTo>
                <a:cubicBezTo>
                  <a:pt x="1891" y="2140"/>
                  <a:pt x="1745" y="2136"/>
                  <a:pt x="1603" y="2108"/>
                </a:cubicBezTo>
                <a:cubicBezTo>
                  <a:pt x="1581" y="2104"/>
                  <a:pt x="1567" y="2079"/>
                  <a:pt x="1555" y="2060"/>
                </a:cubicBezTo>
                <a:cubicBezTo>
                  <a:pt x="1518" y="1999"/>
                  <a:pt x="1476" y="1937"/>
                  <a:pt x="1459" y="1868"/>
                </a:cubicBezTo>
                <a:cubicBezTo>
                  <a:pt x="1432" y="1761"/>
                  <a:pt x="1399" y="1568"/>
                  <a:pt x="1315" y="1484"/>
                </a:cubicBezTo>
                <a:cubicBezTo>
                  <a:pt x="1283" y="1452"/>
                  <a:pt x="1239" y="1428"/>
                  <a:pt x="1219" y="1388"/>
                </a:cubicBezTo>
                <a:cubicBezTo>
                  <a:pt x="1161" y="1272"/>
                  <a:pt x="1196" y="1317"/>
                  <a:pt x="1123" y="1244"/>
                </a:cubicBezTo>
                <a:cubicBezTo>
                  <a:pt x="1038" y="1272"/>
                  <a:pt x="979" y="1268"/>
                  <a:pt x="931" y="1340"/>
                </a:cubicBezTo>
                <a:cubicBezTo>
                  <a:pt x="911" y="1370"/>
                  <a:pt x="904" y="1407"/>
                  <a:pt x="883" y="1436"/>
                </a:cubicBezTo>
                <a:cubicBezTo>
                  <a:pt x="842" y="1490"/>
                  <a:pt x="769" y="1519"/>
                  <a:pt x="739" y="1580"/>
                </a:cubicBezTo>
                <a:cubicBezTo>
                  <a:pt x="707" y="1644"/>
                  <a:pt x="675" y="1708"/>
                  <a:pt x="643" y="1772"/>
                </a:cubicBezTo>
                <a:cubicBezTo>
                  <a:pt x="579" y="1900"/>
                  <a:pt x="602" y="2053"/>
                  <a:pt x="499" y="2156"/>
                </a:cubicBezTo>
                <a:cubicBezTo>
                  <a:pt x="83" y="2104"/>
                  <a:pt x="232" y="2161"/>
                  <a:pt x="27" y="2068"/>
                </a:cubicBezTo>
                <a:close/>
              </a:path>
            </a:pathLst>
          </a:cu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05" name="Group 29"/>
          <p:cNvGrpSpPr>
            <a:grpSpLocks/>
          </p:cNvGrpSpPr>
          <p:nvPr/>
        </p:nvGrpSpPr>
        <p:grpSpPr bwMode="auto">
          <a:xfrm>
            <a:off x="990600" y="441325"/>
            <a:ext cx="6934200" cy="3289300"/>
            <a:chOff x="624" y="278"/>
            <a:chExt cx="4368" cy="2072"/>
          </a:xfrm>
        </p:grpSpPr>
        <p:sp>
          <p:nvSpPr>
            <p:cNvPr id="93207" name="Freeform 30"/>
            <p:cNvSpPr>
              <a:spLocks/>
            </p:cNvSpPr>
            <p:nvPr/>
          </p:nvSpPr>
          <p:spPr bwMode="auto">
            <a:xfrm>
              <a:off x="2016" y="958"/>
              <a:ext cx="1584" cy="1344"/>
            </a:xfrm>
            <a:custGeom>
              <a:avLst/>
              <a:gdLst>
                <a:gd name="T0" fmla="*/ 0 w 1584"/>
                <a:gd name="T1" fmla="*/ 1344 h 1344"/>
                <a:gd name="T2" fmla="*/ 192 w 1584"/>
                <a:gd name="T3" fmla="*/ 336 h 1344"/>
                <a:gd name="T4" fmla="*/ 768 w 1584"/>
                <a:gd name="T5" fmla="*/ 0 h 1344"/>
                <a:gd name="T6" fmla="*/ 1296 w 1584"/>
                <a:gd name="T7" fmla="*/ 336 h 1344"/>
                <a:gd name="T8" fmla="*/ 1584 w 1584"/>
                <a:gd name="T9" fmla="*/ 1344 h 1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4" h="1344">
                  <a:moveTo>
                    <a:pt x="0" y="1344"/>
                  </a:moveTo>
                  <a:cubicBezTo>
                    <a:pt x="32" y="952"/>
                    <a:pt x="64" y="560"/>
                    <a:pt x="192" y="336"/>
                  </a:cubicBezTo>
                  <a:cubicBezTo>
                    <a:pt x="320" y="112"/>
                    <a:pt x="584" y="0"/>
                    <a:pt x="768" y="0"/>
                  </a:cubicBezTo>
                  <a:cubicBezTo>
                    <a:pt x="952" y="0"/>
                    <a:pt x="1160" y="112"/>
                    <a:pt x="1296" y="336"/>
                  </a:cubicBezTo>
                  <a:cubicBezTo>
                    <a:pt x="1432" y="560"/>
                    <a:pt x="1560" y="1176"/>
                    <a:pt x="1584" y="13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8" name="Freeform 31"/>
            <p:cNvSpPr>
              <a:spLocks/>
            </p:cNvSpPr>
            <p:nvPr/>
          </p:nvSpPr>
          <p:spPr bwMode="auto">
            <a:xfrm>
              <a:off x="2208" y="1382"/>
              <a:ext cx="1120" cy="920"/>
            </a:xfrm>
            <a:custGeom>
              <a:avLst/>
              <a:gdLst>
                <a:gd name="T0" fmla="*/ 0 w 1120"/>
                <a:gd name="T1" fmla="*/ 920 h 920"/>
                <a:gd name="T2" fmla="*/ 240 w 1120"/>
                <a:gd name="T3" fmla="*/ 344 h 920"/>
                <a:gd name="T4" fmla="*/ 576 w 1120"/>
                <a:gd name="T5" fmla="*/ 8 h 920"/>
                <a:gd name="T6" fmla="*/ 960 w 1120"/>
                <a:gd name="T7" fmla="*/ 392 h 920"/>
                <a:gd name="T8" fmla="*/ 1104 w 1120"/>
                <a:gd name="T9" fmla="*/ 920 h 9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0" h="920">
                  <a:moveTo>
                    <a:pt x="0" y="920"/>
                  </a:moveTo>
                  <a:cubicBezTo>
                    <a:pt x="72" y="708"/>
                    <a:pt x="144" y="496"/>
                    <a:pt x="240" y="344"/>
                  </a:cubicBezTo>
                  <a:cubicBezTo>
                    <a:pt x="336" y="192"/>
                    <a:pt x="456" y="0"/>
                    <a:pt x="576" y="8"/>
                  </a:cubicBezTo>
                  <a:cubicBezTo>
                    <a:pt x="696" y="16"/>
                    <a:pt x="872" y="240"/>
                    <a:pt x="960" y="392"/>
                  </a:cubicBezTo>
                  <a:cubicBezTo>
                    <a:pt x="1048" y="544"/>
                    <a:pt x="1120" y="824"/>
                    <a:pt x="1104" y="9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9" name="Freeform 32"/>
            <p:cNvSpPr>
              <a:spLocks/>
            </p:cNvSpPr>
            <p:nvPr/>
          </p:nvSpPr>
          <p:spPr bwMode="auto">
            <a:xfrm>
              <a:off x="1712" y="278"/>
              <a:ext cx="2032" cy="2024"/>
            </a:xfrm>
            <a:custGeom>
              <a:avLst/>
              <a:gdLst>
                <a:gd name="T0" fmla="*/ 64 w 2032"/>
                <a:gd name="T1" fmla="*/ 2024 h 2024"/>
                <a:gd name="T2" fmla="*/ 160 w 2032"/>
                <a:gd name="T3" fmla="*/ 968 h 2024"/>
                <a:gd name="T4" fmla="*/ 1024 w 2032"/>
                <a:gd name="T5" fmla="*/ 8 h 2024"/>
                <a:gd name="T6" fmla="*/ 1792 w 2032"/>
                <a:gd name="T7" fmla="*/ 920 h 2024"/>
                <a:gd name="T8" fmla="*/ 2032 w 2032"/>
                <a:gd name="T9" fmla="*/ 2024 h 20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2" h="2024">
                  <a:moveTo>
                    <a:pt x="64" y="2024"/>
                  </a:moveTo>
                  <a:cubicBezTo>
                    <a:pt x="32" y="1664"/>
                    <a:pt x="0" y="1304"/>
                    <a:pt x="160" y="968"/>
                  </a:cubicBezTo>
                  <a:cubicBezTo>
                    <a:pt x="320" y="632"/>
                    <a:pt x="752" y="16"/>
                    <a:pt x="1024" y="8"/>
                  </a:cubicBezTo>
                  <a:cubicBezTo>
                    <a:pt x="1296" y="0"/>
                    <a:pt x="1624" y="584"/>
                    <a:pt x="1792" y="920"/>
                  </a:cubicBezTo>
                  <a:cubicBezTo>
                    <a:pt x="1960" y="1256"/>
                    <a:pt x="1996" y="1640"/>
                    <a:pt x="2032" y="20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0" name="Freeform 33"/>
            <p:cNvSpPr>
              <a:spLocks/>
            </p:cNvSpPr>
            <p:nvPr/>
          </p:nvSpPr>
          <p:spPr bwMode="auto">
            <a:xfrm>
              <a:off x="624" y="1830"/>
              <a:ext cx="1104" cy="472"/>
            </a:xfrm>
            <a:custGeom>
              <a:avLst/>
              <a:gdLst>
                <a:gd name="T0" fmla="*/ 1104 w 1104"/>
                <a:gd name="T1" fmla="*/ 472 h 472"/>
                <a:gd name="T2" fmla="*/ 768 w 1104"/>
                <a:gd name="T3" fmla="*/ 40 h 472"/>
                <a:gd name="T4" fmla="*/ 0 w 1104"/>
                <a:gd name="T5" fmla="*/ 472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04" h="472">
                  <a:moveTo>
                    <a:pt x="1104" y="472"/>
                  </a:moveTo>
                  <a:cubicBezTo>
                    <a:pt x="1028" y="256"/>
                    <a:pt x="952" y="40"/>
                    <a:pt x="768" y="40"/>
                  </a:cubicBezTo>
                  <a:cubicBezTo>
                    <a:pt x="584" y="40"/>
                    <a:pt x="160" y="0"/>
                    <a:pt x="0" y="4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1" name="Freeform 34"/>
            <p:cNvSpPr>
              <a:spLocks/>
            </p:cNvSpPr>
            <p:nvPr/>
          </p:nvSpPr>
          <p:spPr bwMode="auto">
            <a:xfrm>
              <a:off x="3792" y="1758"/>
              <a:ext cx="1200" cy="592"/>
            </a:xfrm>
            <a:custGeom>
              <a:avLst/>
              <a:gdLst>
                <a:gd name="T0" fmla="*/ 0 w 1200"/>
                <a:gd name="T1" fmla="*/ 544 h 592"/>
                <a:gd name="T2" fmla="*/ 192 w 1200"/>
                <a:gd name="T3" fmla="*/ 64 h 592"/>
                <a:gd name="T4" fmla="*/ 960 w 1200"/>
                <a:gd name="T5" fmla="*/ 160 h 592"/>
                <a:gd name="T6" fmla="*/ 1200 w 1200"/>
                <a:gd name="T7" fmla="*/ 592 h 5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" h="592">
                  <a:moveTo>
                    <a:pt x="0" y="544"/>
                  </a:moveTo>
                  <a:cubicBezTo>
                    <a:pt x="16" y="336"/>
                    <a:pt x="32" y="128"/>
                    <a:pt x="192" y="64"/>
                  </a:cubicBezTo>
                  <a:cubicBezTo>
                    <a:pt x="352" y="0"/>
                    <a:pt x="792" y="72"/>
                    <a:pt x="960" y="160"/>
                  </a:cubicBezTo>
                  <a:cubicBezTo>
                    <a:pt x="1128" y="248"/>
                    <a:pt x="1168" y="496"/>
                    <a:pt x="1200" y="5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06" name="Text Box 35"/>
          <p:cNvSpPr txBox="1">
            <a:spLocks noChangeArrowheads="1"/>
          </p:cNvSpPr>
          <p:nvPr/>
        </p:nvSpPr>
        <p:spPr bwMode="auto">
          <a:xfrm>
            <a:off x="3733800" y="838200"/>
            <a:ext cx="1189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solidFill>
                  <a:srgbClr val="FFFFFF"/>
                </a:solidFill>
                <a:latin typeface="Comic Sans MS" pitchFamily="66" charset="0"/>
              </a:rPr>
              <a:t>plasma</a:t>
            </a:r>
            <a:endParaRPr lang="en-US" altLang="en-US" sz="2800"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WordArt 2"/>
          <p:cNvSpPr>
            <a:spLocks noChangeArrowheads="1" noChangeShapeType="1" noTextEdit="1"/>
          </p:cNvSpPr>
          <p:nvPr/>
        </p:nvSpPr>
        <p:spPr bwMode="auto">
          <a:xfrm>
            <a:off x="2667000" y="3657600"/>
            <a:ext cx="3389313" cy="2459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U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2667000" y="4492625"/>
            <a:ext cx="1066800" cy="609600"/>
            <a:chOff x="1680" y="2832"/>
            <a:chExt cx="672" cy="384"/>
          </a:xfrm>
        </p:grpSpPr>
        <p:sp>
          <p:nvSpPr>
            <p:cNvPr id="94237" name="Line 4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8" name="Line 5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9" name="Line 6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0" name="Line 7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2" name="Line 8"/>
          <p:cNvSpPr>
            <a:spLocks noChangeShapeType="1"/>
          </p:cNvSpPr>
          <p:nvPr/>
        </p:nvSpPr>
        <p:spPr bwMode="auto">
          <a:xfrm flipH="1">
            <a:off x="1981200" y="51022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Line 9"/>
          <p:cNvSpPr>
            <a:spLocks noChangeShapeType="1"/>
          </p:cNvSpPr>
          <p:nvPr/>
        </p:nvSpPr>
        <p:spPr bwMode="auto">
          <a:xfrm flipH="1">
            <a:off x="1981200" y="45688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14" name="Group 10"/>
          <p:cNvGrpSpPr>
            <a:grpSpLocks/>
          </p:cNvGrpSpPr>
          <p:nvPr/>
        </p:nvGrpSpPr>
        <p:grpSpPr bwMode="auto">
          <a:xfrm>
            <a:off x="4953000" y="4416425"/>
            <a:ext cx="1066800" cy="609600"/>
            <a:chOff x="1680" y="2832"/>
            <a:chExt cx="672" cy="384"/>
          </a:xfrm>
        </p:grpSpPr>
        <p:sp>
          <p:nvSpPr>
            <p:cNvPr id="94233" name="Line 11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4" name="Line 12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5" name="Line 13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6" name="Line 14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5" name="Line 15"/>
          <p:cNvSpPr>
            <a:spLocks noChangeShapeType="1"/>
          </p:cNvSpPr>
          <p:nvPr/>
        </p:nvSpPr>
        <p:spPr bwMode="auto">
          <a:xfrm flipH="1">
            <a:off x="6019800" y="48768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16"/>
          <p:cNvSpPr>
            <a:spLocks noChangeShapeType="1"/>
          </p:cNvSpPr>
          <p:nvPr/>
        </p:nvSpPr>
        <p:spPr bwMode="auto">
          <a:xfrm flipH="1">
            <a:off x="6019800" y="44164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Line 17"/>
          <p:cNvSpPr>
            <a:spLocks noChangeShapeType="1"/>
          </p:cNvSpPr>
          <p:nvPr/>
        </p:nvSpPr>
        <p:spPr bwMode="auto">
          <a:xfrm>
            <a:off x="4419600" y="5407025"/>
            <a:ext cx="0" cy="83820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Line 18"/>
          <p:cNvSpPr>
            <a:spLocks noChangeShapeType="1"/>
          </p:cNvSpPr>
          <p:nvPr/>
        </p:nvSpPr>
        <p:spPr bwMode="auto">
          <a:xfrm>
            <a:off x="3200400" y="594042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Line 19"/>
          <p:cNvSpPr>
            <a:spLocks noChangeShapeType="1"/>
          </p:cNvSpPr>
          <p:nvPr/>
        </p:nvSpPr>
        <p:spPr bwMode="auto">
          <a:xfrm>
            <a:off x="3200400" y="66262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Line 20"/>
          <p:cNvSpPr>
            <a:spLocks noChangeShapeType="1"/>
          </p:cNvSpPr>
          <p:nvPr/>
        </p:nvSpPr>
        <p:spPr bwMode="auto">
          <a:xfrm>
            <a:off x="4191000" y="66262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Line 21"/>
          <p:cNvSpPr>
            <a:spLocks noChangeShapeType="1"/>
          </p:cNvSpPr>
          <p:nvPr/>
        </p:nvSpPr>
        <p:spPr bwMode="auto">
          <a:xfrm flipV="1">
            <a:off x="4953000" y="639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Line 22"/>
          <p:cNvSpPr>
            <a:spLocks noChangeShapeType="1"/>
          </p:cNvSpPr>
          <p:nvPr/>
        </p:nvSpPr>
        <p:spPr bwMode="auto">
          <a:xfrm flipV="1">
            <a:off x="5105400" y="63944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Line 23"/>
          <p:cNvSpPr>
            <a:spLocks noChangeShapeType="1"/>
          </p:cNvSpPr>
          <p:nvPr/>
        </p:nvSpPr>
        <p:spPr bwMode="auto">
          <a:xfrm>
            <a:off x="5105400" y="66262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Line 24"/>
          <p:cNvSpPr>
            <a:spLocks noChangeShapeType="1"/>
          </p:cNvSpPr>
          <p:nvPr/>
        </p:nvSpPr>
        <p:spPr bwMode="auto">
          <a:xfrm flipV="1">
            <a:off x="5562600" y="578802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Line 25"/>
          <p:cNvSpPr>
            <a:spLocks noChangeShapeType="1"/>
          </p:cNvSpPr>
          <p:nvPr/>
        </p:nvSpPr>
        <p:spPr bwMode="auto">
          <a:xfrm flipV="1">
            <a:off x="3200400" y="586422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26"/>
          <p:cNvSpPr>
            <a:spLocks noChangeShapeType="1"/>
          </p:cNvSpPr>
          <p:nvPr/>
        </p:nvSpPr>
        <p:spPr bwMode="auto">
          <a:xfrm>
            <a:off x="3657600" y="6629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27" name="Group 27"/>
          <p:cNvGrpSpPr>
            <a:grpSpLocks/>
          </p:cNvGrpSpPr>
          <p:nvPr/>
        </p:nvGrpSpPr>
        <p:grpSpPr bwMode="auto">
          <a:xfrm>
            <a:off x="2895600" y="1066800"/>
            <a:ext cx="3001963" cy="2667000"/>
            <a:chOff x="1824" y="672"/>
            <a:chExt cx="1891" cy="1680"/>
          </a:xfrm>
        </p:grpSpPr>
        <p:sp>
          <p:nvSpPr>
            <p:cNvPr id="94229" name="Freeform 28"/>
            <p:cNvSpPr>
              <a:spLocks/>
            </p:cNvSpPr>
            <p:nvPr/>
          </p:nvSpPr>
          <p:spPr bwMode="auto">
            <a:xfrm>
              <a:off x="1824" y="912"/>
              <a:ext cx="812" cy="1418"/>
            </a:xfrm>
            <a:custGeom>
              <a:avLst/>
              <a:gdLst>
                <a:gd name="T0" fmla="*/ 0 w 812"/>
                <a:gd name="T1" fmla="*/ 1382 h 1418"/>
                <a:gd name="T2" fmla="*/ 109 w 812"/>
                <a:gd name="T3" fmla="*/ 1073 h 1418"/>
                <a:gd name="T4" fmla="*/ 137 w 812"/>
                <a:gd name="T5" fmla="*/ 1009 h 1418"/>
                <a:gd name="T6" fmla="*/ 173 w 812"/>
                <a:gd name="T7" fmla="*/ 937 h 1418"/>
                <a:gd name="T8" fmla="*/ 209 w 812"/>
                <a:gd name="T9" fmla="*/ 700 h 1418"/>
                <a:gd name="T10" fmla="*/ 246 w 812"/>
                <a:gd name="T11" fmla="*/ 537 h 1418"/>
                <a:gd name="T12" fmla="*/ 255 w 812"/>
                <a:gd name="T13" fmla="*/ 446 h 1418"/>
                <a:gd name="T14" fmla="*/ 336 w 812"/>
                <a:gd name="T15" fmla="*/ 337 h 1418"/>
                <a:gd name="T16" fmla="*/ 373 w 812"/>
                <a:gd name="T17" fmla="*/ 282 h 1418"/>
                <a:gd name="T18" fmla="*/ 391 w 812"/>
                <a:gd name="T19" fmla="*/ 255 h 1418"/>
                <a:gd name="T20" fmla="*/ 500 w 812"/>
                <a:gd name="T21" fmla="*/ 91 h 1418"/>
                <a:gd name="T22" fmla="*/ 573 w 812"/>
                <a:gd name="T23" fmla="*/ 82 h 1418"/>
                <a:gd name="T24" fmla="*/ 664 w 812"/>
                <a:gd name="T25" fmla="*/ 73 h 1418"/>
                <a:gd name="T26" fmla="*/ 800 w 812"/>
                <a:gd name="T27" fmla="*/ 0 h 1418"/>
                <a:gd name="T28" fmla="*/ 782 w 812"/>
                <a:gd name="T29" fmla="*/ 100 h 1418"/>
                <a:gd name="T30" fmla="*/ 727 w 812"/>
                <a:gd name="T31" fmla="*/ 173 h 1418"/>
                <a:gd name="T32" fmla="*/ 664 w 812"/>
                <a:gd name="T33" fmla="*/ 355 h 1418"/>
                <a:gd name="T34" fmla="*/ 627 w 812"/>
                <a:gd name="T35" fmla="*/ 527 h 1418"/>
                <a:gd name="T36" fmla="*/ 564 w 812"/>
                <a:gd name="T37" fmla="*/ 809 h 1418"/>
                <a:gd name="T38" fmla="*/ 518 w 812"/>
                <a:gd name="T39" fmla="*/ 937 h 1418"/>
                <a:gd name="T40" fmla="*/ 500 w 812"/>
                <a:gd name="T41" fmla="*/ 1064 h 1418"/>
                <a:gd name="T42" fmla="*/ 418 w 812"/>
                <a:gd name="T43" fmla="*/ 1228 h 1418"/>
                <a:gd name="T44" fmla="*/ 336 w 812"/>
                <a:gd name="T45" fmla="*/ 1418 h 1418"/>
                <a:gd name="T46" fmla="*/ 127 w 812"/>
                <a:gd name="T47" fmla="*/ 1409 h 1418"/>
                <a:gd name="T48" fmla="*/ 0 w 812"/>
                <a:gd name="T49" fmla="*/ 1382 h 14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12" h="1418">
                  <a:moveTo>
                    <a:pt x="0" y="1382"/>
                  </a:moveTo>
                  <a:cubicBezTo>
                    <a:pt x="36" y="1273"/>
                    <a:pt x="37" y="1169"/>
                    <a:pt x="109" y="1073"/>
                  </a:cubicBezTo>
                  <a:cubicBezTo>
                    <a:pt x="125" y="1008"/>
                    <a:pt x="107" y="1064"/>
                    <a:pt x="137" y="1009"/>
                  </a:cubicBezTo>
                  <a:cubicBezTo>
                    <a:pt x="150" y="985"/>
                    <a:pt x="173" y="937"/>
                    <a:pt x="173" y="937"/>
                  </a:cubicBezTo>
                  <a:cubicBezTo>
                    <a:pt x="180" y="851"/>
                    <a:pt x="191" y="783"/>
                    <a:pt x="209" y="700"/>
                  </a:cubicBezTo>
                  <a:cubicBezTo>
                    <a:pt x="221" y="643"/>
                    <a:pt x="218" y="589"/>
                    <a:pt x="246" y="537"/>
                  </a:cubicBezTo>
                  <a:cubicBezTo>
                    <a:pt x="249" y="507"/>
                    <a:pt x="250" y="476"/>
                    <a:pt x="255" y="446"/>
                  </a:cubicBezTo>
                  <a:cubicBezTo>
                    <a:pt x="263" y="396"/>
                    <a:pt x="309" y="375"/>
                    <a:pt x="336" y="337"/>
                  </a:cubicBezTo>
                  <a:cubicBezTo>
                    <a:pt x="349" y="319"/>
                    <a:pt x="361" y="300"/>
                    <a:pt x="373" y="282"/>
                  </a:cubicBezTo>
                  <a:cubicBezTo>
                    <a:pt x="379" y="273"/>
                    <a:pt x="391" y="255"/>
                    <a:pt x="391" y="255"/>
                  </a:cubicBezTo>
                  <a:cubicBezTo>
                    <a:pt x="412" y="190"/>
                    <a:pt x="418" y="106"/>
                    <a:pt x="500" y="91"/>
                  </a:cubicBezTo>
                  <a:cubicBezTo>
                    <a:pt x="524" y="87"/>
                    <a:pt x="549" y="85"/>
                    <a:pt x="573" y="82"/>
                  </a:cubicBezTo>
                  <a:cubicBezTo>
                    <a:pt x="603" y="79"/>
                    <a:pt x="634" y="76"/>
                    <a:pt x="664" y="73"/>
                  </a:cubicBezTo>
                  <a:cubicBezTo>
                    <a:pt x="734" y="55"/>
                    <a:pt x="744" y="37"/>
                    <a:pt x="800" y="0"/>
                  </a:cubicBezTo>
                  <a:cubicBezTo>
                    <a:pt x="812" y="37"/>
                    <a:pt x="804" y="67"/>
                    <a:pt x="782" y="100"/>
                  </a:cubicBezTo>
                  <a:cubicBezTo>
                    <a:pt x="765" y="125"/>
                    <a:pt x="727" y="173"/>
                    <a:pt x="727" y="173"/>
                  </a:cubicBezTo>
                  <a:cubicBezTo>
                    <a:pt x="716" y="240"/>
                    <a:pt x="701" y="297"/>
                    <a:pt x="664" y="355"/>
                  </a:cubicBezTo>
                  <a:cubicBezTo>
                    <a:pt x="653" y="412"/>
                    <a:pt x="645" y="472"/>
                    <a:pt x="627" y="527"/>
                  </a:cubicBezTo>
                  <a:cubicBezTo>
                    <a:pt x="617" y="618"/>
                    <a:pt x="590" y="720"/>
                    <a:pt x="564" y="809"/>
                  </a:cubicBezTo>
                  <a:cubicBezTo>
                    <a:pt x="539" y="896"/>
                    <a:pt x="537" y="860"/>
                    <a:pt x="518" y="937"/>
                  </a:cubicBezTo>
                  <a:cubicBezTo>
                    <a:pt x="501" y="1007"/>
                    <a:pt x="517" y="984"/>
                    <a:pt x="500" y="1064"/>
                  </a:cubicBezTo>
                  <a:cubicBezTo>
                    <a:pt x="487" y="1124"/>
                    <a:pt x="445" y="1174"/>
                    <a:pt x="418" y="1228"/>
                  </a:cubicBezTo>
                  <a:cubicBezTo>
                    <a:pt x="393" y="1279"/>
                    <a:pt x="374" y="1382"/>
                    <a:pt x="336" y="1418"/>
                  </a:cubicBezTo>
                  <a:cubicBezTo>
                    <a:pt x="266" y="1415"/>
                    <a:pt x="196" y="1416"/>
                    <a:pt x="127" y="1409"/>
                  </a:cubicBezTo>
                  <a:cubicBezTo>
                    <a:pt x="83" y="1405"/>
                    <a:pt x="42" y="1361"/>
                    <a:pt x="0" y="1382"/>
                  </a:cubicBezTo>
                  <a:close/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0" name="Freeform 29"/>
            <p:cNvSpPr>
              <a:spLocks/>
            </p:cNvSpPr>
            <p:nvPr/>
          </p:nvSpPr>
          <p:spPr bwMode="auto">
            <a:xfrm>
              <a:off x="2112" y="672"/>
              <a:ext cx="1330" cy="624"/>
            </a:xfrm>
            <a:custGeom>
              <a:avLst/>
              <a:gdLst>
                <a:gd name="T0" fmla="*/ 75 w 946"/>
                <a:gd name="T1" fmla="*/ 532 h 656"/>
                <a:gd name="T2" fmla="*/ 214 w 946"/>
                <a:gd name="T3" fmla="*/ 525 h 656"/>
                <a:gd name="T4" fmla="*/ 287 w 946"/>
                <a:gd name="T5" fmla="*/ 510 h 656"/>
                <a:gd name="T6" fmla="*/ 780 w 946"/>
                <a:gd name="T7" fmla="*/ 487 h 656"/>
                <a:gd name="T8" fmla="*/ 1636 w 946"/>
                <a:gd name="T9" fmla="*/ 443 h 656"/>
                <a:gd name="T10" fmla="*/ 2771 w 946"/>
                <a:gd name="T11" fmla="*/ 377 h 656"/>
                <a:gd name="T12" fmla="*/ 3696 w 946"/>
                <a:gd name="T13" fmla="*/ 339 h 656"/>
                <a:gd name="T14" fmla="*/ 3272 w 946"/>
                <a:gd name="T15" fmla="*/ 56 h 656"/>
                <a:gd name="T16" fmla="*/ 2879 w 946"/>
                <a:gd name="T17" fmla="*/ 10 h 656"/>
                <a:gd name="T18" fmla="*/ 2771 w 946"/>
                <a:gd name="T19" fmla="*/ 4 h 656"/>
                <a:gd name="T20" fmla="*/ 1672 w 946"/>
                <a:gd name="T21" fmla="*/ 33 h 656"/>
                <a:gd name="T22" fmla="*/ 1423 w 946"/>
                <a:gd name="T23" fmla="*/ 63 h 656"/>
                <a:gd name="T24" fmla="*/ 1212 w 946"/>
                <a:gd name="T25" fmla="*/ 78 h 656"/>
                <a:gd name="T26" fmla="*/ 925 w 946"/>
                <a:gd name="T27" fmla="*/ 123 h 656"/>
                <a:gd name="T28" fmla="*/ 643 w 946"/>
                <a:gd name="T29" fmla="*/ 197 h 656"/>
                <a:gd name="T30" fmla="*/ 430 w 946"/>
                <a:gd name="T31" fmla="*/ 344 h 656"/>
                <a:gd name="T32" fmla="*/ 287 w 946"/>
                <a:gd name="T33" fmla="*/ 382 h 656"/>
                <a:gd name="T34" fmla="*/ 180 w 946"/>
                <a:gd name="T35" fmla="*/ 450 h 656"/>
                <a:gd name="T36" fmla="*/ 75 w 946"/>
                <a:gd name="T37" fmla="*/ 517 h 656"/>
                <a:gd name="T38" fmla="*/ 0 w 946"/>
                <a:gd name="T39" fmla="*/ 532 h 656"/>
                <a:gd name="T40" fmla="*/ 75 w 946"/>
                <a:gd name="T41" fmla="*/ 532 h 6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46" h="656">
                  <a:moveTo>
                    <a:pt x="19" y="650"/>
                  </a:moveTo>
                  <a:cubicBezTo>
                    <a:pt x="31" y="647"/>
                    <a:pt x="44" y="647"/>
                    <a:pt x="55" y="641"/>
                  </a:cubicBezTo>
                  <a:cubicBezTo>
                    <a:pt x="63" y="637"/>
                    <a:pt x="65" y="625"/>
                    <a:pt x="73" y="622"/>
                  </a:cubicBezTo>
                  <a:cubicBezTo>
                    <a:pt x="114" y="608"/>
                    <a:pt x="159" y="607"/>
                    <a:pt x="200" y="595"/>
                  </a:cubicBezTo>
                  <a:cubicBezTo>
                    <a:pt x="273" y="573"/>
                    <a:pt x="344" y="553"/>
                    <a:pt x="419" y="541"/>
                  </a:cubicBezTo>
                  <a:cubicBezTo>
                    <a:pt x="514" y="509"/>
                    <a:pt x="614" y="491"/>
                    <a:pt x="709" y="459"/>
                  </a:cubicBezTo>
                  <a:cubicBezTo>
                    <a:pt x="763" y="408"/>
                    <a:pt x="884" y="417"/>
                    <a:pt x="946" y="413"/>
                  </a:cubicBezTo>
                  <a:cubicBezTo>
                    <a:pt x="939" y="322"/>
                    <a:pt x="927" y="128"/>
                    <a:pt x="837" y="68"/>
                  </a:cubicBezTo>
                  <a:cubicBezTo>
                    <a:pt x="811" y="29"/>
                    <a:pt x="783" y="29"/>
                    <a:pt x="737" y="13"/>
                  </a:cubicBezTo>
                  <a:cubicBezTo>
                    <a:pt x="728" y="10"/>
                    <a:pt x="709" y="4"/>
                    <a:pt x="709" y="4"/>
                  </a:cubicBezTo>
                  <a:cubicBezTo>
                    <a:pt x="627" y="8"/>
                    <a:pt x="511" y="0"/>
                    <a:pt x="428" y="41"/>
                  </a:cubicBezTo>
                  <a:cubicBezTo>
                    <a:pt x="365" y="72"/>
                    <a:pt x="439" y="47"/>
                    <a:pt x="364" y="77"/>
                  </a:cubicBezTo>
                  <a:cubicBezTo>
                    <a:pt x="346" y="84"/>
                    <a:pt x="310" y="95"/>
                    <a:pt x="310" y="95"/>
                  </a:cubicBezTo>
                  <a:cubicBezTo>
                    <a:pt x="284" y="120"/>
                    <a:pt x="270" y="133"/>
                    <a:pt x="237" y="150"/>
                  </a:cubicBezTo>
                  <a:cubicBezTo>
                    <a:pt x="216" y="182"/>
                    <a:pt x="190" y="213"/>
                    <a:pt x="164" y="241"/>
                  </a:cubicBezTo>
                  <a:cubicBezTo>
                    <a:pt x="152" y="303"/>
                    <a:pt x="130" y="362"/>
                    <a:pt x="110" y="422"/>
                  </a:cubicBezTo>
                  <a:cubicBezTo>
                    <a:pt x="104" y="441"/>
                    <a:pt x="81" y="450"/>
                    <a:pt x="73" y="468"/>
                  </a:cubicBezTo>
                  <a:cubicBezTo>
                    <a:pt x="70" y="476"/>
                    <a:pt x="52" y="533"/>
                    <a:pt x="46" y="550"/>
                  </a:cubicBezTo>
                  <a:cubicBezTo>
                    <a:pt x="42" y="561"/>
                    <a:pt x="24" y="627"/>
                    <a:pt x="19" y="632"/>
                  </a:cubicBezTo>
                  <a:cubicBezTo>
                    <a:pt x="13" y="638"/>
                    <a:pt x="0" y="641"/>
                    <a:pt x="0" y="650"/>
                  </a:cubicBezTo>
                  <a:cubicBezTo>
                    <a:pt x="0" y="656"/>
                    <a:pt x="13" y="650"/>
                    <a:pt x="19" y="650"/>
                  </a:cubicBezTo>
                  <a:close/>
                </a:path>
              </a:pathLst>
            </a:cu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1" name="Freeform 30"/>
            <p:cNvSpPr>
              <a:spLocks/>
            </p:cNvSpPr>
            <p:nvPr/>
          </p:nvSpPr>
          <p:spPr bwMode="auto">
            <a:xfrm>
              <a:off x="3120" y="1056"/>
              <a:ext cx="595" cy="1296"/>
            </a:xfrm>
            <a:custGeom>
              <a:avLst/>
              <a:gdLst>
                <a:gd name="T0" fmla="*/ 22 w 595"/>
                <a:gd name="T1" fmla="*/ 55 h 1296"/>
                <a:gd name="T2" fmla="*/ 86 w 595"/>
                <a:gd name="T3" fmla="*/ 164 h 1296"/>
                <a:gd name="T4" fmla="*/ 168 w 595"/>
                <a:gd name="T5" fmla="*/ 445 h 1296"/>
                <a:gd name="T6" fmla="*/ 168 w 595"/>
                <a:gd name="T7" fmla="*/ 1218 h 1296"/>
                <a:gd name="T8" fmla="*/ 313 w 595"/>
                <a:gd name="T9" fmla="*/ 1273 h 1296"/>
                <a:gd name="T10" fmla="*/ 531 w 595"/>
                <a:gd name="T11" fmla="*/ 1227 h 1296"/>
                <a:gd name="T12" fmla="*/ 595 w 595"/>
                <a:gd name="T13" fmla="*/ 1109 h 1296"/>
                <a:gd name="T14" fmla="*/ 559 w 595"/>
                <a:gd name="T15" fmla="*/ 573 h 1296"/>
                <a:gd name="T16" fmla="*/ 504 w 595"/>
                <a:gd name="T17" fmla="*/ 355 h 1296"/>
                <a:gd name="T18" fmla="*/ 431 w 595"/>
                <a:gd name="T19" fmla="*/ 145 h 1296"/>
                <a:gd name="T20" fmla="*/ 250 w 595"/>
                <a:gd name="T21" fmla="*/ 0 h 1296"/>
                <a:gd name="T22" fmla="*/ 68 w 595"/>
                <a:gd name="T23" fmla="*/ 9 h 1296"/>
                <a:gd name="T24" fmla="*/ 22 w 595"/>
                <a:gd name="T25" fmla="*/ 55 h 12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5" h="1296">
                  <a:moveTo>
                    <a:pt x="22" y="55"/>
                  </a:moveTo>
                  <a:cubicBezTo>
                    <a:pt x="81" y="84"/>
                    <a:pt x="65" y="100"/>
                    <a:pt x="86" y="164"/>
                  </a:cubicBezTo>
                  <a:cubicBezTo>
                    <a:pt x="116" y="256"/>
                    <a:pt x="137" y="353"/>
                    <a:pt x="168" y="445"/>
                  </a:cubicBezTo>
                  <a:cubicBezTo>
                    <a:pt x="177" y="667"/>
                    <a:pt x="235" y="1016"/>
                    <a:pt x="168" y="1218"/>
                  </a:cubicBezTo>
                  <a:cubicBezTo>
                    <a:pt x="205" y="1276"/>
                    <a:pt x="243" y="1266"/>
                    <a:pt x="313" y="1273"/>
                  </a:cubicBezTo>
                  <a:cubicBezTo>
                    <a:pt x="438" y="1267"/>
                    <a:pt x="466" y="1296"/>
                    <a:pt x="531" y="1227"/>
                  </a:cubicBezTo>
                  <a:cubicBezTo>
                    <a:pt x="545" y="1186"/>
                    <a:pt x="571" y="1145"/>
                    <a:pt x="595" y="1109"/>
                  </a:cubicBezTo>
                  <a:cubicBezTo>
                    <a:pt x="585" y="679"/>
                    <a:pt x="591" y="832"/>
                    <a:pt x="559" y="573"/>
                  </a:cubicBezTo>
                  <a:cubicBezTo>
                    <a:pt x="550" y="499"/>
                    <a:pt x="546" y="419"/>
                    <a:pt x="504" y="355"/>
                  </a:cubicBezTo>
                  <a:cubicBezTo>
                    <a:pt x="494" y="306"/>
                    <a:pt x="468" y="182"/>
                    <a:pt x="431" y="145"/>
                  </a:cubicBezTo>
                  <a:cubicBezTo>
                    <a:pt x="397" y="42"/>
                    <a:pt x="355" y="21"/>
                    <a:pt x="250" y="0"/>
                  </a:cubicBezTo>
                  <a:cubicBezTo>
                    <a:pt x="189" y="3"/>
                    <a:pt x="128" y="1"/>
                    <a:pt x="68" y="9"/>
                  </a:cubicBezTo>
                  <a:cubicBezTo>
                    <a:pt x="46" y="12"/>
                    <a:pt x="0" y="55"/>
                    <a:pt x="22" y="55"/>
                  </a:cubicBezTo>
                  <a:close/>
                </a:path>
              </a:pathLst>
            </a:cu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2" name="Freeform 31"/>
            <p:cNvSpPr>
              <a:spLocks/>
            </p:cNvSpPr>
            <p:nvPr/>
          </p:nvSpPr>
          <p:spPr bwMode="auto">
            <a:xfrm>
              <a:off x="2976" y="672"/>
              <a:ext cx="644" cy="700"/>
            </a:xfrm>
            <a:custGeom>
              <a:avLst/>
              <a:gdLst>
                <a:gd name="T0" fmla="*/ 190 w 666"/>
                <a:gd name="T1" fmla="*/ 0 h 699"/>
                <a:gd name="T2" fmla="*/ 254 w 666"/>
                <a:gd name="T3" fmla="*/ 18 h 699"/>
                <a:gd name="T4" fmla="*/ 303 w 666"/>
                <a:gd name="T5" fmla="*/ 54 h 699"/>
                <a:gd name="T6" fmla="*/ 326 w 666"/>
                <a:gd name="T7" fmla="*/ 73 h 699"/>
                <a:gd name="T8" fmla="*/ 357 w 666"/>
                <a:gd name="T9" fmla="*/ 82 h 699"/>
                <a:gd name="T10" fmla="*/ 373 w 666"/>
                <a:gd name="T11" fmla="*/ 109 h 699"/>
                <a:gd name="T12" fmla="*/ 453 w 666"/>
                <a:gd name="T13" fmla="*/ 263 h 699"/>
                <a:gd name="T14" fmla="*/ 469 w 666"/>
                <a:gd name="T15" fmla="*/ 282 h 699"/>
                <a:gd name="T16" fmla="*/ 501 w 666"/>
                <a:gd name="T17" fmla="*/ 336 h 699"/>
                <a:gd name="T18" fmla="*/ 516 w 666"/>
                <a:gd name="T19" fmla="*/ 395 h 699"/>
                <a:gd name="T20" fmla="*/ 533 w 666"/>
                <a:gd name="T21" fmla="*/ 422 h 699"/>
                <a:gd name="T22" fmla="*/ 565 w 666"/>
                <a:gd name="T23" fmla="*/ 558 h 699"/>
                <a:gd name="T24" fmla="*/ 548 w 666"/>
                <a:gd name="T25" fmla="*/ 686 h 699"/>
                <a:gd name="T26" fmla="*/ 278 w 666"/>
                <a:gd name="T27" fmla="*/ 667 h 699"/>
                <a:gd name="T28" fmla="*/ 231 w 666"/>
                <a:gd name="T29" fmla="*/ 604 h 699"/>
                <a:gd name="T30" fmla="*/ 151 w 666"/>
                <a:gd name="T31" fmla="*/ 367 h 699"/>
                <a:gd name="T32" fmla="*/ 96 w 666"/>
                <a:gd name="T33" fmla="*/ 173 h 699"/>
                <a:gd name="T34" fmla="*/ 79 w 666"/>
                <a:gd name="T35" fmla="*/ 154 h 699"/>
                <a:gd name="T36" fmla="*/ 47 w 666"/>
                <a:gd name="T37" fmla="*/ 100 h 699"/>
                <a:gd name="T38" fmla="*/ 33 w 666"/>
                <a:gd name="T39" fmla="*/ 73 h 699"/>
                <a:gd name="T40" fmla="*/ 24 w 666"/>
                <a:gd name="T41" fmla="*/ 45 h 699"/>
                <a:gd name="T42" fmla="*/ 9 w 666"/>
                <a:gd name="T43" fmla="*/ 27 h 699"/>
                <a:gd name="T44" fmla="*/ 286 w 666"/>
                <a:gd name="T45" fmla="*/ 36 h 699"/>
                <a:gd name="T46" fmla="*/ 310 w 666"/>
                <a:gd name="T47" fmla="*/ 54 h 6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66" h="699">
                  <a:moveTo>
                    <a:pt x="218" y="0"/>
                  </a:moveTo>
                  <a:cubicBezTo>
                    <a:pt x="225" y="1"/>
                    <a:pt x="279" y="10"/>
                    <a:pt x="291" y="18"/>
                  </a:cubicBezTo>
                  <a:cubicBezTo>
                    <a:pt x="358" y="62"/>
                    <a:pt x="281" y="33"/>
                    <a:pt x="346" y="54"/>
                  </a:cubicBezTo>
                  <a:cubicBezTo>
                    <a:pt x="355" y="60"/>
                    <a:pt x="363" y="69"/>
                    <a:pt x="373" y="73"/>
                  </a:cubicBezTo>
                  <a:cubicBezTo>
                    <a:pt x="384" y="78"/>
                    <a:pt x="399" y="75"/>
                    <a:pt x="409" y="82"/>
                  </a:cubicBezTo>
                  <a:cubicBezTo>
                    <a:pt x="418" y="88"/>
                    <a:pt x="420" y="101"/>
                    <a:pt x="427" y="109"/>
                  </a:cubicBezTo>
                  <a:cubicBezTo>
                    <a:pt x="470" y="161"/>
                    <a:pt x="497" y="200"/>
                    <a:pt x="518" y="263"/>
                  </a:cubicBezTo>
                  <a:cubicBezTo>
                    <a:pt x="521" y="271"/>
                    <a:pt x="532" y="275"/>
                    <a:pt x="537" y="282"/>
                  </a:cubicBezTo>
                  <a:cubicBezTo>
                    <a:pt x="550" y="299"/>
                    <a:pt x="566" y="315"/>
                    <a:pt x="573" y="336"/>
                  </a:cubicBezTo>
                  <a:cubicBezTo>
                    <a:pt x="579" y="354"/>
                    <a:pt x="580" y="375"/>
                    <a:pt x="591" y="391"/>
                  </a:cubicBezTo>
                  <a:cubicBezTo>
                    <a:pt x="597" y="400"/>
                    <a:pt x="605" y="408"/>
                    <a:pt x="609" y="418"/>
                  </a:cubicBezTo>
                  <a:cubicBezTo>
                    <a:pt x="628" y="462"/>
                    <a:pt x="631" y="509"/>
                    <a:pt x="646" y="554"/>
                  </a:cubicBezTo>
                  <a:cubicBezTo>
                    <a:pt x="640" y="597"/>
                    <a:pt x="666" y="663"/>
                    <a:pt x="627" y="682"/>
                  </a:cubicBezTo>
                  <a:cubicBezTo>
                    <a:pt x="592" y="699"/>
                    <a:pt x="395" y="672"/>
                    <a:pt x="318" y="663"/>
                  </a:cubicBezTo>
                  <a:cubicBezTo>
                    <a:pt x="282" y="651"/>
                    <a:pt x="276" y="635"/>
                    <a:pt x="264" y="600"/>
                  </a:cubicBezTo>
                  <a:cubicBezTo>
                    <a:pt x="252" y="529"/>
                    <a:pt x="225" y="418"/>
                    <a:pt x="173" y="363"/>
                  </a:cubicBezTo>
                  <a:cubicBezTo>
                    <a:pt x="161" y="301"/>
                    <a:pt x="149" y="224"/>
                    <a:pt x="109" y="173"/>
                  </a:cubicBezTo>
                  <a:cubicBezTo>
                    <a:pt x="104" y="166"/>
                    <a:pt x="96" y="161"/>
                    <a:pt x="91" y="154"/>
                  </a:cubicBezTo>
                  <a:cubicBezTo>
                    <a:pt x="78" y="137"/>
                    <a:pt x="67" y="118"/>
                    <a:pt x="55" y="100"/>
                  </a:cubicBezTo>
                  <a:cubicBezTo>
                    <a:pt x="49" y="91"/>
                    <a:pt x="37" y="73"/>
                    <a:pt x="37" y="73"/>
                  </a:cubicBezTo>
                  <a:cubicBezTo>
                    <a:pt x="34" y="64"/>
                    <a:pt x="33" y="53"/>
                    <a:pt x="28" y="45"/>
                  </a:cubicBezTo>
                  <a:cubicBezTo>
                    <a:pt x="23" y="38"/>
                    <a:pt x="0" y="27"/>
                    <a:pt x="9" y="27"/>
                  </a:cubicBezTo>
                  <a:cubicBezTo>
                    <a:pt x="115" y="24"/>
                    <a:pt x="221" y="33"/>
                    <a:pt x="327" y="36"/>
                  </a:cubicBezTo>
                  <a:cubicBezTo>
                    <a:pt x="348" y="56"/>
                    <a:pt x="337" y="54"/>
                    <a:pt x="355" y="54"/>
                  </a:cubicBezTo>
                </a:path>
              </a:pathLst>
            </a:cu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28" name="Text Box 32"/>
          <p:cNvSpPr txBox="1">
            <a:spLocks noChangeArrowheads="1"/>
          </p:cNvSpPr>
          <p:nvPr/>
        </p:nvSpPr>
        <p:spPr bwMode="auto">
          <a:xfrm>
            <a:off x="6308725" y="600075"/>
            <a:ext cx="22939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latin typeface="Comic Sans MS" pitchFamily="66" charset="0"/>
              </a:rPr>
              <a:t>Self field of </a:t>
            </a:r>
          </a:p>
          <a:p>
            <a:r>
              <a:rPr lang="en-US" altLang="en-US" sz="2800">
                <a:latin typeface="Comic Sans MS" pitchFamily="66" charset="0"/>
              </a:rPr>
              <a:t>current causes </a:t>
            </a:r>
          </a:p>
          <a:p>
            <a:r>
              <a:rPr lang="en-US" altLang="en-US" sz="2800">
                <a:latin typeface="Comic Sans MS" pitchFamily="66" charset="0"/>
              </a:rPr>
              <a:t>field lines to </a:t>
            </a:r>
          </a:p>
          <a:p>
            <a:r>
              <a:rPr lang="en-US" altLang="en-US" sz="2800">
                <a:latin typeface="Comic Sans MS" pitchFamily="66" charset="0"/>
              </a:rPr>
              <a:t>(i)  pinch</a:t>
            </a:r>
          </a:p>
          <a:p>
            <a:r>
              <a:rPr lang="en-US" altLang="en-US" sz="2800">
                <a:latin typeface="Comic Sans MS" pitchFamily="66" charset="0"/>
              </a:rPr>
              <a:t>(ii) twist</a:t>
            </a:r>
          </a:p>
          <a:p>
            <a:r>
              <a:rPr lang="en-US" altLang="en-US" sz="2800">
                <a:latin typeface="Comic Sans MS" pitchFamily="66" charset="0"/>
              </a:rPr>
              <a:t>(iii) and then...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WordArt 2"/>
          <p:cNvSpPr>
            <a:spLocks noChangeArrowheads="1" noChangeShapeType="1" noTextEdit="1"/>
          </p:cNvSpPr>
          <p:nvPr/>
        </p:nvSpPr>
        <p:spPr bwMode="auto">
          <a:xfrm>
            <a:off x="2667000" y="3657600"/>
            <a:ext cx="3389313" cy="2459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U</a:t>
            </a:r>
          </a:p>
        </p:txBody>
      </p:sp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2667000" y="4492625"/>
            <a:ext cx="1066800" cy="609600"/>
            <a:chOff x="1680" y="2832"/>
            <a:chExt cx="672" cy="384"/>
          </a:xfrm>
        </p:grpSpPr>
        <p:sp>
          <p:nvSpPr>
            <p:cNvPr id="95270" name="Line 4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71" name="Line 5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72" name="Line 6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73" name="Line 7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36" name="Line 8"/>
          <p:cNvSpPr>
            <a:spLocks noChangeShapeType="1"/>
          </p:cNvSpPr>
          <p:nvPr/>
        </p:nvSpPr>
        <p:spPr bwMode="auto">
          <a:xfrm flipH="1">
            <a:off x="1981200" y="51022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Line 9"/>
          <p:cNvSpPr>
            <a:spLocks noChangeShapeType="1"/>
          </p:cNvSpPr>
          <p:nvPr/>
        </p:nvSpPr>
        <p:spPr bwMode="auto">
          <a:xfrm flipH="1">
            <a:off x="1981200" y="45688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8" name="Group 10"/>
          <p:cNvGrpSpPr>
            <a:grpSpLocks/>
          </p:cNvGrpSpPr>
          <p:nvPr/>
        </p:nvGrpSpPr>
        <p:grpSpPr bwMode="auto">
          <a:xfrm>
            <a:off x="4953000" y="4416425"/>
            <a:ext cx="1066800" cy="609600"/>
            <a:chOff x="1680" y="2832"/>
            <a:chExt cx="672" cy="384"/>
          </a:xfrm>
        </p:grpSpPr>
        <p:sp>
          <p:nvSpPr>
            <p:cNvPr id="95266" name="Line 11"/>
            <p:cNvSpPr>
              <a:spLocks noChangeShapeType="1"/>
            </p:cNvSpPr>
            <p:nvPr/>
          </p:nvSpPr>
          <p:spPr bwMode="auto">
            <a:xfrm flipV="1">
              <a:off x="1680" y="3024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7" name="Line 12"/>
            <p:cNvSpPr>
              <a:spLocks noChangeShapeType="1"/>
            </p:cNvSpPr>
            <p:nvPr/>
          </p:nvSpPr>
          <p:spPr bwMode="auto">
            <a:xfrm flipV="1">
              <a:off x="1680" y="3120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8" name="Line 13"/>
            <p:cNvSpPr>
              <a:spLocks noChangeShapeType="1"/>
            </p:cNvSpPr>
            <p:nvPr/>
          </p:nvSpPr>
          <p:spPr bwMode="auto">
            <a:xfrm flipV="1">
              <a:off x="1680" y="2928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9" name="Line 14"/>
            <p:cNvSpPr>
              <a:spLocks noChangeShapeType="1"/>
            </p:cNvSpPr>
            <p:nvPr/>
          </p:nvSpPr>
          <p:spPr bwMode="auto">
            <a:xfrm flipV="1">
              <a:off x="1680" y="2832"/>
              <a:ext cx="672" cy="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39" name="Line 15"/>
          <p:cNvSpPr>
            <a:spLocks noChangeShapeType="1"/>
          </p:cNvSpPr>
          <p:nvPr/>
        </p:nvSpPr>
        <p:spPr bwMode="auto">
          <a:xfrm flipH="1">
            <a:off x="6019800" y="4876800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Line 16"/>
          <p:cNvSpPr>
            <a:spLocks noChangeShapeType="1"/>
          </p:cNvSpPr>
          <p:nvPr/>
        </p:nvSpPr>
        <p:spPr bwMode="auto">
          <a:xfrm flipH="1">
            <a:off x="6019800" y="4416425"/>
            <a:ext cx="6858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Line 17"/>
          <p:cNvSpPr>
            <a:spLocks noChangeShapeType="1"/>
          </p:cNvSpPr>
          <p:nvPr/>
        </p:nvSpPr>
        <p:spPr bwMode="auto">
          <a:xfrm>
            <a:off x="4419600" y="5407025"/>
            <a:ext cx="0" cy="83820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Line 18"/>
          <p:cNvSpPr>
            <a:spLocks noChangeShapeType="1"/>
          </p:cNvSpPr>
          <p:nvPr/>
        </p:nvSpPr>
        <p:spPr bwMode="auto">
          <a:xfrm>
            <a:off x="3200400" y="594042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Line 19"/>
          <p:cNvSpPr>
            <a:spLocks noChangeShapeType="1"/>
          </p:cNvSpPr>
          <p:nvPr/>
        </p:nvSpPr>
        <p:spPr bwMode="auto">
          <a:xfrm>
            <a:off x="3200400" y="66262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Line 20"/>
          <p:cNvSpPr>
            <a:spLocks noChangeShapeType="1"/>
          </p:cNvSpPr>
          <p:nvPr/>
        </p:nvSpPr>
        <p:spPr bwMode="auto">
          <a:xfrm>
            <a:off x="4191000" y="66262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Line 21"/>
          <p:cNvSpPr>
            <a:spLocks noChangeShapeType="1"/>
          </p:cNvSpPr>
          <p:nvPr/>
        </p:nvSpPr>
        <p:spPr bwMode="auto">
          <a:xfrm flipV="1">
            <a:off x="4953000" y="639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Line 22"/>
          <p:cNvSpPr>
            <a:spLocks noChangeShapeType="1"/>
          </p:cNvSpPr>
          <p:nvPr/>
        </p:nvSpPr>
        <p:spPr bwMode="auto">
          <a:xfrm flipV="1">
            <a:off x="5105400" y="63944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Line 23"/>
          <p:cNvSpPr>
            <a:spLocks noChangeShapeType="1"/>
          </p:cNvSpPr>
          <p:nvPr/>
        </p:nvSpPr>
        <p:spPr bwMode="auto">
          <a:xfrm>
            <a:off x="5105400" y="66262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8" name="Line 24"/>
          <p:cNvSpPr>
            <a:spLocks noChangeShapeType="1"/>
          </p:cNvSpPr>
          <p:nvPr/>
        </p:nvSpPr>
        <p:spPr bwMode="auto">
          <a:xfrm flipV="1">
            <a:off x="5562600" y="578802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Line 25"/>
          <p:cNvSpPr>
            <a:spLocks noChangeShapeType="1"/>
          </p:cNvSpPr>
          <p:nvPr/>
        </p:nvSpPr>
        <p:spPr bwMode="auto">
          <a:xfrm flipV="1">
            <a:off x="3200400" y="586422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Line 26"/>
          <p:cNvSpPr>
            <a:spLocks noChangeShapeType="1"/>
          </p:cNvSpPr>
          <p:nvPr/>
        </p:nvSpPr>
        <p:spPr bwMode="auto">
          <a:xfrm>
            <a:off x="3657600" y="6629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Line 27"/>
          <p:cNvSpPr>
            <a:spLocks noChangeShapeType="1"/>
          </p:cNvSpPr>
          <p:nvPr/>
        </p:nvSpPr>
        <p:spPr bwMode="auto">
          <a:xfrm flipH="1" flipV="1">
            <a:off x="6019800" y="1752600"/>
            <a:ext cx="152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Line 28"/>
          <p:cNvSpPr>
            <a:spLocks noChangeShapeType="1"/>
          </p:cNvSpPr>
          <p:nvPr/>
        </p:nvSpPr>
        <p:spPr bwMode="auto">
          <a:xfrm flipH="1">
            <a:off x="4191000" y="6858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Line 29"/>
          <p:cNvSpPr>
            <a:spLocks noChangeShapeType="1"/>
          </p:cNvSpPr>
          <p:nvPr/>
        </p:nvSpPr>
        <p:spPr bwMode="auto">
          <a:xfrm flipH="1">
            <a:off x="2819400" y="1752600"/>
            <a:ext cx="457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Text Box 30"/>
          <p:cNvSpPr txBox="1">
            <a:spLocks noChangeArrowheads="1"/>
          </p:cNvSpPr>
          <p:nvPr/>
        </p:nvSpPr>
        <p:spPr bwMode="auto">
          <a:xfrm>
            <a:off x="6248400" y="2514600"/>
            <a:ext cx="20113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latin typeface="Comic Sans MS" pitchFamily="66" charset="0"/>
              </a:rPr>
              <a:t>Current flow</a:t>
            </a:r>
          </a:p>
        </p:txBody>
      </p:sp>
      <p:sp>
        <p:nvSpPr>
          <p:cNvPr id="95255" name="AutoShape 31"/>
          <p:cNvSpPr>
            <a:spLocks noChangeArrowheads="1"/>
          </p:cNvSpPr>
          <p:nvPr/>
        </p:nvSpPr>
        <p:spPr bwMode="auto">
          <a:xfrm rot="-1309235">
            <a:off x="6248400" y="1447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6" name="AutoShape 32"/>
          <p:cNvSpPr>
            <a:spLocks noChangeArrowheads="1"/>
          </p:cNvSpPr>
          <p:nvPr/>
        </p:nvSpPr>
        <p:spPr bwMode="auto">
          <a:xfrm rot="-7062192">
            <a:off x="3201195" y="456406"/>
            <a:ext cx="1071562" cy="485775"/>
          </a:xfrm>
          <a:prstGeom prst="rightArrow">
            <a:avLst>
              <a:gd name="adj1" fmla="val 50000"/>
              <a:gd name="adj2" fmla="val 551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7" name="AutoShape 33"/>
          <p:cNvSpPr>
            <a:spLocks noChangeArrowheads="1"/>
          </p:cNvSpPr>
          <p:nvPr/>
        </p:nvSpPr>
        <p:spPr bwMode="auto">
          <a:xfrm rot="-9803916">
            <a:off x="1981200" y="2133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58" name="Text Box 34"/>
          <p:cNvSpPr txBox="1">
            <a:spLocks noChangeArrowheads="1"/>
          </p:cNvSpPr>
          <p:nvPr/>
        </p:nvSpPr>
        <p:spPr bwMode="auto">
          <a:xfrm>
            <a:off x="136525" y="752475"/>
            <a:ext cx="2413000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latin typeface="Comic Sans MS" pitchFamily="66" charset="0"/>
              </a:rPr>
              <a:t>Outward force</a:t>
            </a:r>
          </a:p>
          <a:p>
            <a:r>
              <a:rPr lang="en-US" altLang="en-US" sz="2800">
                <a:latin typeface="Comic Sans MS" pitchFamily="66" charset="0"/>
              </a:rPr>
              <a:t>due to mutually</a:t>
            </a:r>
          </a:p>
          <a:p>
            <a:r>
              <a:rPr lang="en-US" altLang="en-US" sz="2800">
                <a:latin typeface="Comic Sans MS" pitchFamily="66" charset="0"/>
              </a:rPr>
              <a:t>repelling </a:t>
            </a:r>
          </a:p>
          <a:p>
            <a:r>
              <a:rPr lang="en-US" altLang="en-US" sz="2800">
                <a:latin typeface="Comic Sans MS" pitchFamily="66" charset="0"/>
              </a:rPr>
              <a:t>currents</a:t>
            </a:r>
          </a:p>
          <a:p>
            <a:endParaRPr lang="en-US" altLang="en-US" sz="2800">
              <a:latin typeface="Comic Sans MS" pitchFamily="66" charset="0"/>
            </a:endParaRPr>
          </a:p>
          <a:p>
            <a:r>
              <a:rPr lang="en-US" altLang="en-US" sz="2800">
                <a:latin typeface="Comic Sans MS" pitchFamily="66" charset="0"/>
              </a:rPr>
              <a:t>Recall that</a:t>
            </a:r>
          </a:p>
          <a:p>
            <a:r>
              <a:rPr lang="en-US" altLang="en-US" sz="2800">
                <a:latin typeface="Comic Sans MS" pitchFamily="66" charset="0"/>
              </a:rPr>
              <a:t>vacuum fields</a:t>
            </a:r>
          </a:p>
          <a:p>
            <a:r>
              <a:rPr lang="en-US" altLang="en-US" sz="2800">
                <a:latin typeface="Comic Sans MS" pitchFamily="66" charset="0"/>
              </a:rPr>
              <a:t>were lowest</a:t>
            </a:r>
          </a:p>
          <a:p>
            <a:r>
              <a:rPr lang="en-US" altLang="en-US" sz="2800">
                <a:latin typeface="Comic Sans MS" pitchFamily="66" charset="0"/>
              </a:rPr>
              <a:t>energy state</a:t>
            </a:r>
          </a:p>
          <a:p>
            <a:endParaRPr lang="en-US" altLang="en-US" sz="2800">
              <a:latin typeface="Comic Sans MS" pitchFamily="66" charset="0"/>
            </a:endParaRPr>
          </a:p>
          <a:p>
            <a:endParaRPr lang="en-US" altLang="en-US" sz="2800">
              <a:latin typeface="Comic Sans MS" pitchFamily="66" charset="0"/>
            </a:endParaRPr>
          </a:p>
        </p:txBody>
      </p:sp>
      <p:sp>
        <p:nvSpPr>
          <p:cNvPr id="95259" name="Line 35"/>
          <p:cNvSpPr>
            <a:spLocks noChangeShapeType="1"/>
          </p:cNvSpPr>
          <p:nvPr/>
        </p:nvSpPr>
        <p:spPr bwMode="auto">
          <a:xfrm>
            <a:off x="3505200" y="64770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60" name="Group 36"/>
          <p:cNvGrpSpPr>
            <a:grpSpLocks/>
          </p:cNvGrpSpPr>
          <p:nvPr/>
        </p:nvGrpSpPr>
        <p:grpSpPr bwMode="auto">
          <a:xfrm>
            <a:off x="2895600" y="1066800"/>
            <a:ext cx="3001963" cy="2667000"/>
            <a:chOff x="1824" y="672"/>
            <a:chExt cx="1891" cy="1680"/>
          </a:xfrm>
        </p:grpSpPr>
        <p:sp>
          <p:nvSpPr>
            <p:cNvPr id="95262" name="Freeform 37"/>
            <p:cNvSpPr>
              <a:spLocks/>
            </p:cNvSpPr>
            <p:nvPr/>
          </p:nvSpPr>
          <p:spPr bwMode="auto">
            <a:xfrm>
              <a:off x="1824" y="912"/>
              <a:ext cx="812" cy="1418"/>
            </a:xfrm>
            <a:custGeom>
              <a:avLst/>
              <a:gdLst>
                <a:gd name="T0" fmla="*/ 0 w 812"/>
                <a:gd name="T1" fmla="*/ 1382 h 1418"/>
                <a:gd name="T2" fmla="*/ 109 w 812"/>
                <a:gd name="T3" fmla="*/ 1073 h 1418"/>
                <a:gd name="T4" fmla="*/ 137 w 812"/>
                <a:gd name="T5" fmla="*/ 1009 h 1418"/>
                <a:gd name="T6" fmla="*/ 173 w 812"/>
                <a:gd name="T7" fmla="*/ 937 h 1418"/>
                <a:gd name="T8" fmla="*/ 209 w 812"/>
                <a:gd name="T9" fmla="*/ 700 h 1418"/>
                <a:gd name="T10" fmla="*/ 246 w 812"/>
                <a:gd name="T11" fmla="*/ 537 h 1418"/>
                <a:gd name="T12" fmla="*/ 255 w 812"/>
                <a:gd name="T13" fmla="*/ 446 h 1418"/>
                <a:gd name="T14" fmla="*/ 336 w 812"/>
                <a:gd name="T15" fmla="*/ 337 h 1418"/>
                <a:gd name="T16" fmla="*/ 373 w 812"/>
                <a:gd name="T17" fmla="*/ 282 h 1418"/>
                <a:gd name="T18" fmla="*/ 391 w 812"/>
                <a:gd name="T19" fmla="*/ 255 h 1418"/>
                <a:gd name="T20" fmla="*/ 500 w 812"/>
                <a:gd name="T21" fmla="*/ 91 h 1418"/>
                <a:gd name="T22" fmla="*/ 573 w 812"/>
                <a:gd name="T23" fmla="*/ 82 h 1418"/>
                <a:gd name="T24" fmla="*/ 664 w 812"/>
                <a:gd name="T25" fmla="*/ 73 h 1418"/>
                <a:gd name="T26" fmla="*/ 800 w 812"/>
                <a:gd name="T27" fmla="*/ 0 h 1418"/>
                <a:gd name="T28" fmla="*/ 782 w 812"/>
                <a:gd name="T29" fmla="*/ 100 h 1418"/>
                <a:gd name="T30" fmla="*/ 727 w 812"/>
                <a:gd name="T31" fmla="*/ 173 h 1418"/>
                <a:gd name="T32" fmla="*/ 664 w 812"/>
                <a:gd name="T33" fmla="*/ 355 h 1418"/>
                <a:gd name="T34" fmla="*/ 627 w 812"/>
                <a:gd name="T35" fmla="*/ 527 h 1418"/>
                <a:gd name="T36" fmla="*/ 564 w 812"/>
                <a:gd name="T37" fmla="*/ 809 h 1418"/>
                <a:gd name="T38" fmla="*/ 518 w 812"/>
                <a:gd name="T39" fmla="*/ 937 h 1418"/>
                <a:gd name="T40" fmla="*/ 500 w 812"/>
                <a:gd name="T41" fmla="*/ 1064 h 1418"/>
                <a:gd name="T42" fmla="*/ 418 w 812"/>
                <a:gd name="T43" fmla="*/ 1228 h 1418"/>
                <a:gd name="T44" fmla="*/ 336 w 812"/>
                <a:gd name="T45" fmla="*/ 1418 h 1418"/>
                <a:gd name="T46" fmla="*/ 127 w 812"/>
                <a:gd name="T47" fmla="*/ 1409 h 1418"/>
                <a:gd name="T48" fmla="*/ 0 w 812"/>
                <a:gd name="T49" fmla="*/ 1382 h 14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12" h="1418">
                  <a:moveTo>
                    <a:pt x="0" y="1382"/>
                  </a:moveTo>
                  <a:cubicBezTo>
                    <a:pt x="36" y="1273"/>
                    <a:pt x="37" y="1169"/>
                    <a:pt x="109" y="1073"/>
                  </a:cubicBezTo>
                  <a:cubicBezTo>
                    <a:pt x="125" y="1008"/>
                    <a:pt x="107" y="1064"/>
                    <a:pt x="137" y="1009"/>
                  </a:cubicBezTo>
                  <a:cubicBezTo>
                    <a:pt x="150" y="985"/>
                    <a:pt x="173" y="937"/>
                    <a:pt x="173" y="937"/>
                  </a:cubicBezTo>
                  <a:cubicBezTo>
                    <a:pt x="180" y="851"/>
                    <a:pt x="191" y="783"/>
                    <a:pt x="209" y="700"/>
                  </a:cubicBezTo>
                  <a:cubicBezTo>
                    <a:pt x="221" y="643"/>
                    <a:pt x="218" y="589"/>
                    <a:pt x="246" y="537"/>
                  </a:cubicBezTo>
                  <a:cubicBezTo>
                    <a:pt x="249" y="507"/>
                    <a:pt x="250" y="476"/>
                    <a:pt x="255" y="446"/>
                  </a:cubicBezTo>
                  <a:cubicBezTo>
                    <a:pt x="263" y="396"/>
                    <a:pt x="309" y="375"/>
                    <a:pt x="336" y="337"/>
                  </a:cubicBezTo>
                  <a:cubicBezTo>
                    <a:pt x="349" y="319"/>
                    <a:pt x="361" y="300"/>
                    <a:pt x="373" y="282"/>
                  </a:cubicBezTo>
                  <a:cubicBezTo>
                    <a:pt x="379" y="273"/>
                    <a:pt x="391" y="255"/>
                    <a:pt x="391" y="255"/>
                  </a:cubicBezTo>
                  <a:cubicBezTo>
                    <a:pt x="412" y="190"/>
                    <a:pt x="418" y="106"/>
                    <a:pt x="500" y="91"/>
                  </a:cubicBezTo>
                  <a:cubicBezTo>
                    <a:pt x="524" y="87"/>
                    <a:pt x="549" y="85"/>
                    <a:pt x="573" y="82"/>
                  </a:cubicBezTo>
                  <a:cubicBezTo>
                    <a:pt x="603" y="79"/>
                    <a:pt x="634" y="76"/>
                    <a:pt x="664" y="73"/>
                  </a:cubicBezTo>
                  <a:cubicBezTo>
                    <a:pt x="734" y="55"/>
                    <a:pt x="744" y="37"/>
                    <a:pt x="800" y="0"/>
                  </a:cubicBezTo>
                  <a:cubicBezTo>
                    <a:pt x="812" y="37"/>
                    <a:pt x="804" y="67"/>
                    <a:pt x="782" y="100"/>
                  </a:cubicBezTo>
                  <a:cubicBezTo>
                    <a:pt x="765" y="125"/>
                    <a:pt x="727" y="173"/>
                    <a:pt x="727" y="173"/>
                  </a:cubicBezTo>
                  <a:cubicBezTo>
                    <a:pt x="716" y="240"/>
                    <a:pt x="701" y="297"/>
                    <a:pt x="664" y="355"/>
                  </a:cubicBezTo>
                  <a:cubicBezTo>
                    <a:pt x="653" y="412"/>
                    <a:pt x="645" y="472"/>
                    <a:pt x="627" y="527"/>
                  </a:cubicBezTo>
                  <a:cubicBezTo>
                    <a:pt x="617" y="618"/>
                    <a:pt x="590" y="720"/>
                    <a:pt x="564" y="809"/>
                  </a:cubicBezTo>
                  <a:cubicBezTo>
                    <a:pt x="539" y="896"/>
                    <a:pt x="537" y="860"/>
                    <a:pt x="518" y="937"/>
                  </a:cubicBezTo>
                  <a:cubicBezTo>
                    <a:pt x="501" y="1007"/>
                    <a:pt x="517" y="984"/>
                    <a:pt x="500" y="1064"/>
                  </a:cubicBezTo>
                  <a:cubicBezTo>
                    <a:pt x="487" y="1124"/>
                    <a:pt x="445" y="1174"/>
                    <a:pt x="418" y="1228"/>
                  </a:cubicBezTo>
                  <a:cubicBezTo>
                    <a:pt x="393" y="1279"/>
                    <a:pt x="374" y="1382"/>
                    <a:pt x="336" y="1418"/>
                  </a:cubicBezTo>
                  <a:cubicBezTo>
                    <a:pt x="266" y="1415"/>
                    <a:pt x="196" y="1416"/>
                    <a:pt x="127" y="1409"/>
                  </a:cubicBezTo>
                  <a:cubicBezTo>
                    <a:pt x="83" y="1405"/>
                    <a:pt x="42" y="1361"/>
                    <a:pt x="0" y="1382"/>
                  </a:cubicBezTo>
                  <a:close/>
                </a:path>
              </a:pathLst>
            </a:cu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3" name="Freeform 38"/>
            <p:cNvSpPr>
              <a:spLocks/>
            </p:cNvSpPr>
            <p:nvPr/>
          </p:nvSpPr>
          <p:spPr bwMode="auto">
            <a:xfrm>
              <a:off x="2112" y="672"/>
              <a:ext cx="1330" cy="624"/>
            </a:xfrm>
            <a:custGeom>
              <a:avLst/>
              <a:gdLst>
                <a:gd name="T0" fmla="*/ 75 w 946"/>
                <a:gd name="T1" fmla="*/ 532 h 656"/>
                <a:gd name="T2" fmla="*/ 214 w 946"/>
                <a:gd name="T3" fmla="*/ 525 h 656"/>
                <a:gd name="T4" fmla="*/ 287 w 946"/>
                <a:gd name="T5" fmla="*/ 510 h 656"/>
                <a:gd name="T6" fmla="*/ 780 w 946"/>
                <a:gd name="T7" fmla="*/ 487 h 656"/>
                <a:gd name="T8" fmla="*/ 1636 w 946"/>
                <a:gd name="T9" fmla="*/ 443 h 656"/>
                <a:gd name="T10" fmla="*/ 2771 w 946"/>
                <a:gd name="T11" fmla="*/ 377 h 656"/>
                <a:gd name="T12" fmla="*/ 3696 w 946"/>
                <a:gd name="T13" fmla="*/ 339 h 656"/>
                <a:gd name="T14" fmla="*/ 3272 w 946"/>
                <a:gd name="T15" fmla="*/ 56 h 656"/>
                <a:gd name="T16" fmla="*/ 2879 w 946"/>
                <a:gd name="T17" fmla="*/ 10 h 656"/>
                <a:gd name="T18" fmla="*/ 2771 w 946"/>
                <a:gd name="T19" fmla="*/ 4 h 656"/>
                <a:gd name="T20" fmla="*/ 1672 w 946"/>
                <a:gd name="T21" fmla="*/ 33 h 656"/>
                <a:gd name="T22" fmla="*/ 1423 w 946"/>
                <a:gd name="T23" fmla="*/ 63 h 656"/>
                <a:gd name="T24" fmla="*/ 1212 w 946"/>
                <a:gd name="T25" fmla="*/ 78 h 656"/>
                <a:gd name="T26" fmla="*/ 925 w 946"/>
                <a:gd name="T27" fmla="*/ 123 h 656"/>
                <a:gd name="T28" fmla="*/ 643 w 946"/>
                <a:gd name="T29" fmla="*/ 197 h 656"/>
                <a:gd name="T30" fmla="*/ 430 w 946"/>
                <a:gd name="T31" fmla="*/ 344 h 656"/>
                <a:gd name="T32" fmla="*/ 287 w 946"/>
                <a:gd name="T33" fmla="*/ 382 h 656"/>
                <a:gd name="T34" fmla="*/ 180 w 946"/>
                <a:gd name="T35" fmla="*/ 450 h 656"/>
                <a:gd name="T36" fmla="*/ 75 w 946"/>
                <a:gd name="T37" fmla="*/ 517 h 656"/>
                <a:gd name="T38" fmla="*/ 0 w 946"/>
                <a:gd name="T39" fmla="*/ 532 h 656"/>
                <a:gd name="T40" fmla="*/ 75 w 946"/>
                <a:gd name="T41" fmla="*/ 532 h 6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46" h="656">
                  <a:moveTo>
                    <a:pt x="19" y="650"/>
                  </a:moveTo>
                  <a:cubicBezTo>
                    <a:pt x="31" y="647"/>
                    <a:pt x="44" y="647"/>
                    <a:pt x="55" y="641"/>
                  </a:cubicBezTo>
                  <a:cubicBezTo>
                    <a:pt x="63" y="637"/>
                    <a:pt x="65" y="625"/>
                    <a:pt x="73" y="622"/>
                  </a:cubicBezTo>
                  <a:cubicBezTo>
                    <a:pt x="114" y="608"/>
                    <a:pt x="159" y="607"/>
                    <a:pt x="200" y="595"/>
                  </a:cubicBezTo>
                  <a:cubicBezTo>
                    <a:pt x="273" y="573"/>
                    <a:pt x="344" y="553"/>
                    <a:pt x="419" y="541"/>
                  </a:cubicBezTo>
                  <a:cubicBezTo>
                    <a:pt x="514" y="509"/>
                    <a:pt x="614" y="491"/>
                    <a:pt x="709" y="459"/>
                  </a:cubicBezTo>
                  <a:cubicBezTo>
                    <a:pt x="763" y="408"/>
                    <a:pt x="884" y="417"/>
                    <a:pt x="946" y="413"/>
                  </a:cubicBezTo>
                  <a:cubicBezTo>
                    <a:pt x="939" y="322"/>
                    <a:pt x="927" y="128"/>
                    <a:pt x="837" y="68"/>
                  </a:cubicBezTo>
                  <a:cubicBezTo>
                    <a:pt x="811" y="29"/>
                    <a:pt x="783" y="29"/>
                    <a:pt x="737" y="13"/>
                  </a:cubicBezTo>
                  <a:cubicBezTo>
                    <a:pt x="728" y="10"/>
                    <a:pt x="709" y="4"/>
                    <a:pt x="709" y="4"/>
                  </a:cubicBezTo>
                  <a:cubicBezTo>
                    <a:pt x="627" y="8"/>
                    <a:pt x="511" y="0"/>
                    <a:pt x="428" y="41"/>
                  </a:cubicBezTo>
                  <a:cubicBezTo>
                    <a:pt x="365" y="72"/>
                    <a:pt x="439" y="47"/>
                    <a:pt x="364" y="77"/>
                  </a:cubicBezTo>
                  <a:cubicBezTo>
                    <a:pt x="346" y="84"/>
                    <a:pt x="310" y="95"/>
                    <a:pt x="310" y="95"/>
                  </a:cubicBezTo>
                  <a:cubicBezTo>
                    <a:pt x="284" y="120"/>
                    <a:pt x="270" y="133"/>
                    <a:pt x="237" y="150"/>
                  </a:cubicBezTo>
                  <a:cubicBezTo>
                    <a:pt x="216" y="182"/>
                    <a:pt x="190" y="213"/>
                    <a:pt x="164" y="241"/>
                  </a:cubicBezTo>
                  <a:cubicBezTo>
                    <a:pt x="152" y="303"/>
                    <a:pt x="130" y="362"/>
                    <a:pt x="110" y="422"/>
                  </a:cubicBezTo>
                  <a:cubicBezTo>
                    <a:pt x="104" y="441"/>
                    <a:pt x="81" y="450"/>
                    <a:pt x="73" y="468"/>
                  </a:cubicBezTo>
                  <a:cubicBezTo>
                    <a:pt x="70" y="476"/>
                    <a:pt x="52" y="533"/>
                    <a:pt x="46" y="550"/>
                  </a:cubicBezTo>
                  <a:cubicBezTo>
                    <a:pt x="42" y="561"/>
                    <a:pt x="24" y="627"/>
                    <a:pt x="19" y="632"/>
                  </a:cubicBezTo>
                  <a:cubicBezTo>
                    <a:pt x="13" y="638"/>
                    <a:pt x="0" y="641"/>
                    <a:pt x="0" y="650"/>
                  </a:cubicBezTo>
                  <a:cubicBezTo>
                    <a:pt x="0" y="656"/>
                    <a:pt x="13" y="650"/>
                    <a:pt x="19" y="650"/>
                  </a:cubicBezTo>
                  <a:close/>
                </a:path>
              </a:pathLst>
            </a:cu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4" name="Freeform 39"/>
            <p:cNvSpPr>
              <a:spLocks/>
            </p:cNvSpPr>
            <p:nvPr/>
          </p:nvSpPr>
          <p:spPr bwMode="auto">
            <a:xfrm>
              <a:off x="3120" y="1056"/>
              <a:ext cx="595" cy="1296"/>
            </a:xfrm>
            <a:custGeom>
              <a:avLst/>
              <a:gdLst>
                <a:gd name="T0" fmla="*/ 22 w 595"/>
                <a:gd name="T1" fmla="*/ 55 h 1296"/>
                <a:gd name="T2" fmla="*/ 86 w 595"/>
                <a:gd name="T3" fmla="*/ 164 h 1296"/>
                <a:gd name="T4" fmla="*/ 168 w 595"/>
                <a:gd name="T5" fmla="*/ 445 h 1296"/>
                <a:gd name="T6" fmla="*/ 168 w 595"/>
                <a:gd name="T7" fmla="*/ 1218 h 1296"/>
                <a:gd name="T8" fmla="*/ 313 w 595"/>
                <a:gd name="T9" fmla="*/ 1273 h 1296"/>
                <a:gd name="T10" fmla="*/ 531 w 595"/>
                <a:gd name="T11" fmla="*/ 1227 h 1296"/>
                <a:gd name="T12" fmla="*/ 595 w 595"/>
                <a:gd name="T13" fmla="*/ 1109 h 1296"/>
                <a:gd name="T14" fmla="*/ 559 w 595"/>
                <a:gd name="T15" fmla="*/ 573 h 1296"/>
                <a:gd name="T16" fmla="*/ 504 w 595"/>
                <a:gd name="T17" fmla="*/ 355 h 1296"/>
                <a:gd name="T18" fmla="*/ 431 w 595"/>
                <a:gd name="T19" fmla="*/ 145 h 1296"/>
                <a:gd name="T20" fmla="*/ 250 w 595"/>
                <a:gd name="T21" fmla="*/ 0 h 1296"/>
                <a:gd name="T22" fmla="*/ 68 w 595"/>
                <a:gd name="T23" fmla="*/ 9 h 1296"/>
                <a:gd name="T24" fmla="*/ 22 w 595"/>
                <a:gd name="T25" fmla="*/ 55 h 12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5" h="1296">
                  <a:moveTo>
                    <a:pt x="22" y="55"/>
                  </a:moveTo>
                  <a:cubicBezTo>
                    <a:pt x="81" y="84"/>
                    <a:pt x="65" y="100"/>
                    <a:pt x="86" y="164"/>
                  </a:cubicBezTo>
                  <a:cubicBezTo>
                    <a:pt x="116" y="256"/>
                    <a:pt x="137" y="353"/>
                    <a:pt x="168" y="445"/>
                  </a:cubicBezTo>
                  <a:cubicBezTo>
                    <a:pt x="177" y="667"/>
                    <a:pt x="235" y="1016"/>
                    <a:pt x="168" y="1218"/>
                  </a:cubicBezTo>
                  <a:cubicBezTo>
                    <a:pt x="205" y="1276"/>
                    <a:pt x="243" y="1266"/>
                    <a:pt x="313" y="1273"/>
                  </a:cubicBezTo>
                  <a:cubicBezTo>
                    <a:pt x="438" y="1267"/>
                    <a:pt x="466" y="1296"/>
                    <a:pt x="531" y="1227"/>
                  </a:cubicBezTo>
                  <a:cubicBezTo>
                    <a:pt x="545" y="1186"/>
                    <a:pt x="571" y="1145"/>
                    <a:pt x="595" y="1109"/>
                  </a:cubicBezTo>
                  <a:cubicBezTo>
                    <a:pt x="585" y="679"/>
                    <a:pt x="591" y="832"/>
                    <a:pt x="559" y="573"/>
                  </a:cubicBezTo>
                  <a:cubicBezTo>
                    <a:pt x="550" y="499"/>
                    <a:pt x="546" y="419"/>
                    <a:pt x="504" y="355"/>
                  </a:cubicBezTo>
                  <a:cubicBezTo>
                    <a:pt x="494" y="306"/>
                    <a:pt x="468" y="182"/>
                    <a:pt x="431" y="145"/>
                  </a:cubicBezTo>
                  <a:cubicBezTo>
                    <a:pt x="397" y="42"/>
                    <a:pt x="355" y="21"/>
                    <a:pt x="250" y="0"/>
                  </a:cubicBezTo>
                  <a:cubicBezTo>
                    <a:pt x="189" y="3"/>
                    <a:pt x="128" y="1"/>
                    <a:pt x="68" y="9"/>
                  </a:cubicBezTo>
                  <a:cubicBezTo>
                    <a:pt x="46" y="12"/>
                    <a:pt x="0" y="55"/>
                    <a:pt x="22" y="55"/>
                  </a:cubicBezTo>
                  <a:close/>
                </a:path>
              </a:pathLst>
            </a:cu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5" name="Freeform 40"/>
            <p:cNvSpPr>
              <a:spLocks/>
            </p:cNvSpPr>
            <p:nvPr/>
          </p:nvSpPr>
          <p:spPr bwMode="auto">
            <a:xfrm>
              <a:off x="2976" y="672"/>
              <a:ext cx="644" cy="700"/>
            </a:xfrm>
            <a:custGeom>
              <a:avLst/>
              <a:gdLst>
                <a:gd name="T0" fmla="*/ 190 w 666"/>
                <a:gd name="T1" fmla="*/ 0 h 699"/>
                <a:gd name="T2" fmla="*/ 254 w 666"/>
                <a:gd name="T3" fmla="*/ 18 h 699"/>
                <a:gd name="T4" fmla="*/ 303 w 666"/>
                <a:gd name="T5" fmla="*/ 54 h 699"/>
                <a:gd name="T6" fmla="*/ 326 w 666"/>
                <a:gd name="T7" fmla="*/ 73 h 699"/>
                <a:gd name="T8" fmla="*/ 357 w 666"/>
                <a:gd name="T9" fmla="*/ 82 h 699"/>
                <a:gd name="T10" fmla="*/ 373 w 666"/>
                <a:gd name="T11" fmla="*/ 109 h 699"/>
                <a:gd name="T12" fmla="*/ 453 w 666"/>
                <a:gd name="T13" fmla="*/ 263 h 699"/>
                <a:gd name="T14" fmla="*/ 469 w 666"/>
                <a:gd name="T15" fmla="*/ 282 h 699"/>
                <a:gd name="T16" fmla="*/ 501 w 666"/>
                <a:gd name="T17" fmla="*/ 336 h 699"/>
                <a:gd name="T18" fmla="*/ 516 w 666"/>
                <a:gd name="T19" fmla="*/ 395 h 699"/>
                <a:gd name="T20" fmla="*/ 533 w 666"/>
                <a:gd name="T21" fmla="*/ 422 h 699"/>
                <a:gd name="T22" fmla="*/ 565 w 666"/>
                <a:gd name="T23" fmla="*/ 558 h 699"/>
                <a:gd name="T24" fmla="*/ 548 w 666"/>
                <a:gd name="T25" fmla="*/ 686 h 699"/>
                <a:gd name="T26" fmla="*/ 278 w 666"/>
                <a:gd name="T27" fmla="*/ 667 h 699"/>
                <a:gd name="T28" fmla="*/ 231 w 666"/>
                <a:gd name="T29" fmla="*/ 604 h 699"/>
                <a:gd name="T30" fmla="*/ 151 w 666"/>
                <a:gd name="T31" fmla="*/ 367 h 699"/>
                <a:gd name="T32" fmla="*/ 96 w 666"/>
                <a:gd name="T33" fmla="*/ 173 h 699"/>
                <a:gd name="T34" fmla="*/ 79 w 666"/>
                <a:gd name="T35" fmla="*/ 154 h 699"/>
                <a:gd name="T36" fmla="*/ 47 w 666"/>
                <a:gd name="T37" fmla="*/ 100 h 699"/>
                <a:gd name="T38" fmla="*/ 33 w 666"/>
                <a:gd name="T39" fmla="*/ 73 h 699"/>
                <a:gd name="T40" fmla="*/ 24 w 666"/>
                <a:gd name="T41" fmla="*/ 45 h 699"/>
                <a:gd name="T42" fmla="*/ 9 w 666"/>
                <a:gd name="T43" fmla="*/ 27 h 699"/>
                <a:gd name="T44" fmla="*/ 286 w 666"/>
                <a:gd name="T45" fmla="*/ 36 h 699"/>
                <a:gd name="T46" fmla="*/ 310 w 666"/>
                <a:gd name="T47" fmla="*/ 54 h 6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66" h="699">
                  <a:moveTo>
                    <a:pt x="218" y="0"/>
                  </a:moveTo>
                  <a:cubicBezTo>
                    <a:pt x="225" y="1"/>
                    <a:pt x="279" y="10"/>
                    <a:pt x="291" y="18"/>
                  </a:cubicBezTo>
                  <a:cubicBezTo>
                    <a:pt x="358" y="62"/>
                    <a:pt x="281" y="33"/>
                    <a:pt x="346" y="54"/>
                  </a:cubicBezTo>
                  <a:cubicBezTo>
                    <a:pt x="355" y="60"/>
                    <a:pt x="363" y="69"/>
                    <a:pt x="373" y="73"/>
                  </a:cubicBezTo>
                  <a:cubicBezTo>
                    <a:pt x="384" y="78"/>
                    <a:pt x="399" y="75"/>
                    <a:pt x="409" y="82"/>
                  </a:cubicBezTo>
                  <a:cubicBezTo>
                    <a:pt x="418" y="88"/>
                    <a:pt x="420" y="101"/>
                    <a:pt x="427" y="109"/>
                  </a:cubicBezTo>
                  <a:cubicBezTo>
                    <a:pt x="470" y="161"/>
                    <a:pt x="497" y="200"/>
                    <a:pt x="518" y="263"/>
                  </a:cubicBezTo>
                  <a:cubicBezTo>
                    <a:pt x="521" y="271"/>
                    <a:pt x="532" y="275"/>
                    <a:pt x="537" y="282"/>
                  </a:cubicBezTo>
                  <a:cubicBezTo>
                    <a:pt x="550" y="299"/>
                    <a:pt x="566" y="315"/>
                    <a:pt x="573" y="336"/>
                  </a:cubicBezTo>
                  <a:cubicBezTo>
                    <a:pt x="579" y="354"/>
                    <a:pt x="580" y="375"/>
                    <a:pt x="591" y="391"/>
                  </a:cubicBezTo>
                  <a:cubicBezTo>
                    <a:pt x="597" y="400"/>
                    <a:pt x="605" y="408"/>
                    <a:pt x="609" y="418"/>
                  </a:cubicBezTo>
                  <a:cubicBezTo>
                    <a:pt x="628" y="462"/>
                    <a:pt x="631" y="509"/>
                    <a:pt x="646" y="554"/>
                  </a:cubicBezTo>
                  <a:cubicBezTo>
                    <a:pt x="640" y="597"/>
                    <a:pt x="666" y="663"/>
                    <a:pt x="627" y="682"/>
                  </a:cubicBezTo>
                  <a:cubicBezTo>
                    <a:pt x="592" y="699"/>
                    <a:pt x="395" y="672"/>
                    <a:pt x="318" y="663"/>
                  </a:cubicBezTo>
                  <a:cubicBezTo>
                    <a:pt x="282" y="651"/>
                    <a:pt x="276" y="635"/>
                    <a:pt x="264" y="600"/>
                  </a:cubicBezTo>
                  <a:cubicBezTo>
                    <a:pt x="252" y="529"/>
                    <a:pt x="225" y="418"/>
                    <a:pt x="173" y="363"/>
                  </a:cubicBezTo>
                  <a:cubicBezTo>
                    <a:pt x="161" y="301"/>
                    <a:pt x="149" y="224"/>
                    <a:pt x="109" y="173"/>
                  </a:cubicBezTo>
                  <a:cubicBezTo>
                    <a:pt x="104" y="166"/>
                    <a:pt x="96" y="161"/>
                    <a:pt x="91" y="154"/>
                  </a:cubicBezTo>
                  <a:cubicBezTo>
                    <a:pt x="78" y="137"/>
                    <a:pt x="67" y="118"/>
                    <a:pt x="55" y="100"/>
                  </a:cubicBezTo>
                  <a:cubicBezTo>
                    <a:pt x="49" y="91"/>
                    <a:pt x="37" y="73"/>
                    <a:pt x="37" y="73"/>
                  </a:cubicBezTo>
                  <a:cubicBezTo>
                    <a:pt x="34" y="64"/>
                    <a:pt x="33" y="53"/>
                    <a:pt x="28" y="45"/>
                  </a:cubicBezTo>
                  <a:cubicBezTo>
                    <a:pt x="23" y="38"/>
                    <a:pt x="0" y="27"/>
                    <a:pt x="9" y="27"/>
                  </a:cubicBezTo>
                  <a:cubicBezTo>
                    <a:pt x="115" y="24"/>
                    <a:pt x="221" y="33"/>
                    <a:pt x="327" y="36"/>
                  </a:cubicBezTo>
                  <a:cubicBezTo>
                    <a:pt x="348" y="56"/>
                    <a:pt x="337" y="54"/>
                    <a:pt x="355" y="54"/>
                  </a:cubicBezTo>
                </a:path>
              </a:pathLst>
            </a:cu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61" name="Text Box 41"/>
          <p:cNvSpPr txBox="1">
            <a:spLocks noChangeArrowheads="1"/>
          </p:cNvSpPr>
          <p:nvPr/>
        </p:nvSpPr>
        <p:spPr bwMode="auto">
          <a:xfrm>
            <a:off x="6613525" y="346075"/>
            <a:ext cx="170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>
                <a:latin typeface="Comic Sans MS" pitchFamily="66" charset="0"/>
              </a:rPr>
              <a:t>….bulge 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arkII rendered with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246688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efer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57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429000" y="6019800"/>
            <a:ext cx="97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>
                <a:latin typeface="Symbol" pitchFamily="18" charset="2"/>
              </a:rPr>
              <a:t>20 </a:t>
            </a:r>
            <a:r>
              <a:rPr lang="en-US" altLang="en-US" sz="2400"/>
              <a:t>cm</a:t>
            </a:r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4343400" y="6248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 flipH="1">
            <a:off x="2133600" y="6248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Reality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525963"/>
          </a:xfrm>
        </p:spPr>
        <p:txBody>
          <a:bodyPr/>
          <a:lstStyle/>
          <a:p>
            <a:r>
              <a:rPr lang="en-US" altLang="en-US" sz="2800" dirty="0" smtClean="0"/>
              <a:t>Often there are open field lines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Often there is no equilibrium, i.e., not true to assume   grad P = </a:t>
            </a:r>
            <a:r>
              <a:rPr lang="en-US" altLang="en-US" sz="2800" b="1" dirty="0" smtClean="0"/>
              <a:t>J</a:t>
            </a:r>
            <a:r>
              <a:rPr lang="en-US" altLang="en-US" sz="2800" dirty="0" smtClean="0"/>
              <a:t> x </a:t>
            </a:r>
            <a:r>
              <a:rPr lang="en-US" altLang="en-US" sz="2800" b="1" dirty="0" smtClean="0"/>
              <a:t>B</a:t>
            </a:r>
          </a:p>
          <a:p>
            <a:endParaRPr lang="en-US" altLang="en-US" sz="2800" b="1" dirty="0" smtClean="0"/>
          </a:p>
          <a:p>
            <a:r>
              <a:rPr lang="en-US" altLang="en-US" sz="2800" dirty="0" smtClean="0"/>
              <a:t>Get approximate force balance in some directions, big force imbalance in other directions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Result is near equilibrium in some direction (e.g., radial), acceleration in another direction (e.g., axial) </a:t>
            </a:r>
          </a:p>
          <a:p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Evolutio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57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Evolutio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57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volutio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757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mtClean="0"/>
              <a:t> </a:t>
            </a:r>
            <a:r>
              <a:rPr lang="en-US" altLang="en-US" u="sng" smtClean="0"/>
              <a:t>Gobbling and collimation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Claim: ingestion of plasma with frozen-in flux with subsequent pile-up leads to collimation</a:t>
            </a:r>
          </a:p>
          <a:p>
            <a:pPr lvl="1" eaLnBrk="1" hangingPunct="1">
              <a:buFontTx/>
              <a:buNone/>
            </a:pPr>
            <a:r>
              <a:rPr lang="en-US" altLang="en-US" smtClean="0"/>
              <a:t>  </a:t>
            </a:r>
          </a:p>
          <a:p>
            <a:pPr eaLnBrk="1" hangingPunct="1"/>
            <a:r>
              <a:rPr lang="en-US" altLang="en-US" smtClean="0"/>
              <a:t>Fat flux tube ingests plasma and gets thin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chemeClr val="tx2"/>
                </a:solidFill>
              </a:rPr>
              <a:t/>
            </a:r>
            <a:br>
              <a:rPr lang="en-US" altLang="en-US" sz="4000">
                <a:solidFill>
                  <a:schemeClr val="tx2"/>
                </a:solidFill>
              </a:rPr>
            </a:b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/>
          </a:p>
        </p:txBody>
      </p:sp>
      <p:sp>
        <p:nvSpPr>
          <p:cNvPr id="114693" name="Line 5"/>
          <p:cNvSpPr>
            <a:spLocks noChangeShapeType="1"/>
          </p:cNvSpPr>
          <p:nvPr/>
        </p:nvSpPr>
        <p:spPr bwMode="auto">
          <a:xfrm>
            <a:off x="3505200" y="2971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 flipV="1">
            <a:off x="4953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 flipV="1">
            <a:off x="5181600" y="2667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V="1">
            <a:off x="1143000" y="16764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0" y="1981200"/>
            <a:ext cx="1217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/>
              <a:t>current </a:t>
            </a:r>
          </a:p>
          <a:p>
            <a:pPr eaLnBrk="1" hangingPunct="1"/>
            <a:r>
              <a:rPr lang="en-US" altLang="en-US" sz="2400"/>
              <a:t>   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2362200" y="101600"/>
            <a:ext cx="4418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/>
              <a:t>JxB force gives axial thrust</a:t>
            </a:r>
          </a:p>
        </p:txBody>
      </p:sp>
      <p:sp>
        <p:nvSpPr>
          <p:cNvPr id="114699" name="Text Box 11"/>
          <p:cNvSpPr txBox="1">
            <a:spLocks noChangeArrowheads="1"/>
          </p:cNvSpPr>
          <p:nvPr/>
        </p:nvSpPr>
        <p:spPr bwMode="auto">
          <a:xfrm>
            <a:off x="3200400" y="1143000"/>
            <a:ext cx="1123950" cy="366713"/>
          </a:xfrm>
          <a:prstGeom prst="rect">
            <a:avLst/>
          </a:prstGeom>
          <a:solidFill>
            <a:srgbClr val="F42B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axial flow</a:t>
            </a:r>
          </a:p>
        </p:txBody>
      </p:sp>
      <p:sp>
        <p:nvSpPr>
          <p:cNvPr id="114700" name="Oval 12"/>
          <p:cNvSpPr>
            <a:spLocks noChangeArrowheads="1"/>
          </p:cNvSpPr>
          <p:nvPr/>
        </p:nvSpPr>
        <p:spPr bwMode="auto">
          <a:xfrm>
            <a:off x="2133600" y="762000"/>
            <a:ext cx="5562600" cy="1066800"/>
          </a:xfrm>
          <a:prstGeom prst="ellipse">
            <a:avLst/>
          </a:prstGeom>
          <a:solidFill>
            <a:srgbClr val="F42B1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1981200" y="990600"/>
            <a:ext cx="1524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702" name="Line 14"/>
          <p:cNvSpPr>
            <a:spLocks noChangeShapeType="1"/>
          </p:cNvSpPr>
          <p:nvPr/>
        </p:nvSpPr>
        <p:spPr bwMode="auto">
          <a:xfrm flipH="1">
            <a:off x="1295400" y="129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3" name="Line 15"/>
          <p:cNvSpPr>
            <a:spLocks noChangeShapeType="1"/>
          </p:cNvSpPr>
          <p:nvPr/>
        </p:nvSpPr>
        <p:spPr bwMode="auto">
          <a:xfrm>
            <a:off x="1295400" y="1295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4" name="Line 16"/>
          <p:cNvSpPr>
            <a:spLocks noChangeShapeType="1"/>
          </p:cNvSpPr>
          <p:nvPr/>
        </p:nvSpPr>
        <p:spPr bwMode="auto">
          <a:xfrm flipV="1">
            <a:off x="2057400" y="15240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5" name="Line 17"/>
          <p:cNvSpPr>
            <a:spLocks noChangeShapeType="1"/>
          </p:cNvSpPr>
          <p:nvPr/>
        </p:nvSpPr>
        <p:spPr bwMode="auto">
          <a:xfrm flipV="1">
            <a:off x="2819400" y="1676400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flipV="1">
            <a:off x="2438400" y="16002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2133600" y="4572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8" name="Line 20"/>
          <p:cNvSpPr>
            <a:spLocks noChangeShapeType="1"/>
          </p:cNvSpPr>
          <p:nvPr/>
        </p:nvSpPr>
        <p:spPr bwMode="auto">
          <a:xfrm>
            <a:off x="2895600" y="609600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9" name="Line 21"/>
          <p:cNvSpPr>
            <a:spLocks noChangeShapeType="1"/>
          </p:cNvSpPr>
          <p:nvPr/>
        </p:nvSpPr>
        <p:spPr bwMode="auto">
          <a:xfrm>
            <a:off x="2514600" y="6096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3733800" y="1295400"/>
            <a:ext cx="60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1" name="Rectangle 23"/>
          <p:cNvSpPr>
            <a:spLocks noChangeArrowheads="1"/>
          </p:cNvSpPr>
          <p:nvPr/>
        </p:nvSpPr>
        <p:spPr bwMode="auto">
          <a:xfrm>
            <a:off x="7467600" y="914400"/>
            <a:ext cx="1524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712" name="Line 24"/>
          <p:cNvSpPr>
            <a:spLocks noChangeShapeType="1"/>
          </p:cNvSpPr>
          <p:nvPr/>
        </p:nvSpPr>
        <p:spPr bwMode="auto">
          <a:xfrm rot="10800000" flipV="1">
            <a:off x="7239000" y="4572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3" name="Line 25"/>
          <p:cNvSpPr>
            <a:spLocks noChangeShapeType="1"/>
          </p:cNvSpPr>
          <p:nvPr/>
        </p:nvSpPr>
        <p:spPr bwMode="auto">
          <a:xfrm rot="10800000" flipV="1">
            <a:off x="6629400" y="608013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4" name="Line 26"/>
          <p:cNvSpPr>
            <a:spLocks noChangeShapeType="1"/>
          </p:cNvSpPr>
          <p:nvPr/>
        </p:nvSpPr>
        <p:spPr bwMode="auto">
          <a:xfrm rot="10800000" flipV="1">
            <a:off x="6934200" y="6096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5" name="Line 27"/>
          <p:cNvSpPr>
            <a:spLocks noChangeShapeType="1"/>
          </p:cNvSpPr>
          <p:nvPr/>
        </p:nvSpPr>
        <p:spPr bwMode="auto">
          <a:xfrm rot="10800000">
            <a:off x="7315200" y="15240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6" name="Line 28"/>
          <p:cNvSpPr>
            <a:spLocks noChangeShapeType="1"/>
          </p:cNvSpPr>
          <p:nvPr/>
        </p:nvSpPr>
        <p:spPr bwMode="auto">
          <a:xfrm rot="10800000">
            <a:off x="6705600" y="1676400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7" name="Line 29"/>
          <p:cNvSpPr>
            <a:spLocks noChangeShapeType="1"/>
          </p:cNvSpPr>
          <p:nvPr/>
        </p:nvSpPr>
        <p:spPr bwMode="auto">
          <a:xfrm rot="10800000">
            <a:off x="7010400" y="16002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8" name="Line 30"/>
          <p:cNvSpPr>
            <a:spLocks noChangeShapeType="1"/>
          </p:cNvSpPr>
          <p:nvPr/>
        </p:nvSpPr>
        <p:spPr bwMode="auto">
          <a:xfrm flipH="1">
            <a:off x="5029200" y="1295400"/>
            <a:ext cx="60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19" name="Text Box 31"/>
          <p:cNvSpPr txBox="1">
            <a:spLocks noChangeArrowheads="1"/>
          </p:cNvSpPr>
          <p:nvPr/>
        </p:nvSpPr>
        <p:spPr bwMode="auto">
          <a:xfrm>
            <a:off x="5791200" y="1066800"/>
            <a:ext cx="1123950" cy="366713"/>
          </a:xfrm>
          <a:prstGeom prst="rect">
            <a:avLst/>
          </a:prstGeom>
          <a:solidFill>
            <a:srgbClr val="F42B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axial flow</a:t>
            </a:r>
          </a:p>
        </p:txBody>
      </p:sp>
      <p:sp>
        <p:nvSpPr>
          <p:cNvPr id="114720" name="Line 32"/>
          <p:cNvSpPr>
            <a:spLocks noChangeShapeType="1"/>
          </p:cNvSpPr>
          <p:nvPr/>
        </p:nvSpPr>
        <p:spPr bwMode="auto">
          <a:xfrm>
            <a:off x="1295400" y="29718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1" name="Line 33"/>
          <p:cNvSpPr>
            <a:spLocks noChangeShapeType="1"/>
          </p:cNvSpPr>
          <p:nvPr/>
        </p:nvSpPr>
        <p:spPr bwMode="auto">
          <a:xfrm>
            <a:off x="5181600" y="2971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2" name="Line 34"/>
          <p:cNvSpPr>
            <a:spLocks noChangeShapeType="1"/>
          </p:cNvSpPr>
          <p:nvPr/>
        </p:nvSpPr>
        <p:spPr bwMode="auto">
          <a:xfrm>
            <a:off x="8001000" y="2971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3" name="Line 35"/>
          <p:cNvSpPr>
            <a:spLocks noChangeShapeType="1"/>
          </p:cNvSpPr>
          <p:nvPr/>
        </p:nvSpPr>
        <p:spPr bwMode="auto">
          <a:xfrm flipV="1">
            <a:off x="8229600" y="1295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4" name="Line 36"/>
          <p:cNvSpPr>
            <a:spLocks noChangeShapeType="1"/>
          </p:cNvSpPr>
          <p:nvPr/>
        </p:nvSpPr>
        <p:spPr bwMode="auto">
          <a:xfrm flipH="1">
            <a:off x="7543800" y="129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25" name="Rectangle 3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4726" name="Rectangle 3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AutoShape 2"/>
          <p:cNvSpPr>
            <a:spLocks noChangeArrowheads="1"/>
          </p:cNvSpPr>
          <p:nvPr/>
        </p:nvSpPr>
        <p:spPr bwMode="auto">
          <a:xfrm rot="16200000" flipH="1">
            <a:off x="7770019" y="3355181"/>
            <a:ext cx="228600" cy="3576638"/>
          </a:xfrm>
          <a:prstGeom prst="can">
            <a:avLst>
              <a:gd name="adj" fmla="val 6881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5619" name="AutoShape 3"/>
          <p:cNvSpPr>
            <a:spLocks noChangeArrowheads="1"/>
          </p:cNvSpPr>
          <p:nvPr/>
        </p:nvSpPr>
        <p:spPr bwMode="auto">
          <a:xfrm rot="5400000">
            <a:off x="1216819" y="3355181"/>
            <a:ext cx="228600" cy="3576638"/>
          </a:xfrm>
          <a:prstGeom prst="can">
            <a:avLst>
              <a:gd name="adj" fmla="val 1245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5716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62457">
            <a:off x="0" y="3276600"/>
            <a:ext cx="2895600" cy="3063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7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chemeClr val="tx2"/>
                </a:solidFill>
              </a:rPr>
              <a:t/>
            </a:r>
            <a:br>
              <a:rPr lang="en-US" altLang="en-US" sz="4000">
                <a:solidFill>
                  <a:schemeClr val="tx2"/>
                </a:solidFill>
              </a:rPr>
            </a:b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115718" name="Rectangle 7"/>
          <p:cNvSpPr>
            <a:spLocks noChangeArrowheads="1"/>
          </p:cNvSpPr>
          <p:nvPr/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/>
          </a:p>
        </p:txBody>
      </p:sp>
      <p:sp>
        <p:nvSpPr>
          <p:cNvPr id="115719" name="Line 8"/>
          <p:cNvSpPr>
            <a:spLocks noChangeShapeType="1"/>
          </p:cNvSpPr>
          <p:nvPr/>
        </p:nvSpPr>
        <p:spPr bwMode="auto">
          <a:xfrm>
            <a:off x="3505200" y="2971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0" name="Line 9"/>
          <p:cNvSpPr>
            <a:spLocks noChangeShapeType="1"/>
          </p:cNvSpPr>
          <p:nvPr/>
        </p:nvSpPr>
        <p:spPr bwMode="auto">
          <a:xfrm flipV="1">
            <a:off x="4953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Line 10"/>
          <p:cNvSpPr>
            <a:spLocks noChangeShapeType="1"/>
          </p:cNvSpPr>
          <p:nvPr/>
        </p:nvSpPr>
        <p:spPr bwMode="auto">
          <a:xfrm flipV="1">
            <a:off x="5181600" y="2667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2" name="Line 11"/>
          <p:cNvSpPr>
            <a:spLocks noChangeShapeType="1"/>
          </p:cNvSpPr>
          <p:nvPr/>
        </p:nvSpPr>
        <p:spPr bwMode="auto">
          <a:xfrm flipV="1">
            <a:off x="1143000" y="16764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Text Box 12"/>
          <p:cNvSpPr txBox="1">
            <a:spLocks noChangeArrowheads="1"/>
          </p:cNvSpPr>
          <p:nvPr/>
        </p:nvSpPr>
        <p:spPr bwMode="auto">
          <a:xfrm>
            <a:off x="0" y="1981200"/>
            <a:ext cx="1217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/>
              <a:t>current </a:t>
            </a:r>
          </a:p>
          <a:p>
            <a:pPr eaLnBrk="1" hangingPunct="1"/>
            <a:r>
              <a:rPr lang="en-US" altLang="en-US" sz="2400"/>
              <a:t>   </a:t>
            </a:r>
          </a:p>
        </p:txBody>
      </p:sp>
      <p:sp>
        <p:nvSpPr>
          <p:cNvPr id="115724" name="Text Box 13"/>
          <p:cNvSpPr txBox="1">
            <a:spLocks noChangeArrowheads="1"/>
          </p:cNvSpPr>
          <p:nvPr/>
        </p:nvSpPr>
        <p:spPr bwMode="auto">
          <a:xfrm>
            <a:off x="2362200" y="101600"/>
            <a:ext cx="4418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/>
              <a:t>JxB force gives axial thrust</a:t>
            </a:r>
          </a:p>
        </p:txBody>
      </p:sp>
      <p:sp>
        <p:nvSpPr>
          <p:cNvPr id="115725" name="Text Box 14"/>
          <p:cNvSpPr txBox="1">
            <a:spLocks noChangeArrowheads="1"/>
          </p:cNvSpPr>
          <p:nvPr/>
        </p:nvSpPr>
        <p:spPr bwMode="auto">
          <a:xfrm>
            <a:off x="3200400" y="1143000"/>
            <a:ext cx="1123950" cy="366713"/>
          </a:xfrm>
          <a:prstGeom prst="rect">
            <a:avLst/>
          </a:prstGeom>
          <a:solidFill>
            <a:srgbClr val="F42B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axial flow</a:t>
            </a:r>
          </a:p>
        </p:txBody>
      </p:sp>
      <p:sp>
        <p:nvSpPr>
          <p:cNvPr id="115726" name="Oval 15"/>
          <p:cNvSpPr>
            <a:spLocks noChangeArrowheads="1"/>
          </p:cNvSpPr>
          <p:nvPr/>
        </p:nvSpPr>
        <p:spPr bwMode="auto">
          <a:xfrm>
            <a:off x="2133600" y="762000"/>
            <a:ext cx="5562600" cy="1066800"/>
          </a:xfrm>
          <a:prstGeom prst="ellipse">
            <a:avLst/>
          </a:prstGeom>
          <a:solidFill>
            <a:srgbClr val="F42B1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727" name="Rectangle 16"/>
          <p:cNvSpPr>
            <a:spLocks noChangeArrowheads="1"/>
          </p:cNvSpPr>
          <p:nvPr/>
        </p:nvSpPr>
        <p:spPr bwMode="auto">
          <a:xfrm>
            <a:off x="1981200" y="990600"/>
            <a:ext cx="1524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728" name="Line 17"/>
          <p:cNvSpPr>
            <a:spLocks noChangeShapeType="1"/>
          </p:cNvSpPr>
          <p:nvPr/>
        </p:nvSpPr>
        <p:spPr bwMode="auto">
          <a:xfrm flipH="1">
            <a:off x="1295400" y="129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9" name="Line 18"/>
          <p:cNvSpPr>
            <a:spLocks noChangeShapeType="1"/>
          </p:cNvSpPr>
          <p:nvPr/>
        </p:nvSpPr>
        <p:spPr bwMode="auto">
          <a:xfrm>
            <a:off x="1295400" y="1295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0" name="Line 19"/>
          <p:cNvSpPr>
            <a:spLocks noChangeShapeType="1"/>
          </p:cNvSpPr>
          <p:nvPr/>
        </p:nvSpPr>
        <p:spPr bwMode="auto">
          <a:xfrm flipV="1">
            <a:off x="2057400" y="15240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1" name="Line 20"/>
          <p:cNvSpPr>
            <a:spLocks noChangeShapeType="1"/>
          </p:cNvSpPr>
          <p:nvPr/>
        </p:nvSpPr>
        <p:spPr bwMode="auto">
          <a:xfrm flipV="1">
            <a:off x="2819400" y="1676400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2" name="Line 21"/>
          <p:cNvSpPr>
            <a:spLocks noChangeShapeType="1"/>
          </p:cNvSpPr>
          <p:nvPr/>
        </p:nvSpPr>
        <p:spPr bwMode="auto">
          <a:xfrm flipV="1">
            <a:off x="2438400" y="16002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3" name="Line 22"/>
          <p:cNvSpPr>
            <a:spLocks noChangeShapeType="1"/>
          </p:cNvSpPr>
          <p:nvPr/>
        </p:nvSpPr>
        <p:spPr bwMode="auto">
          <a:xfrm>
            <a:off x="2133600" y="4572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4" name="Line 23"/>
          <p:cNvSpPr>
            <a:spLocks noChangeShapeType="1"/>
          </p:cNvSpPr>
          <p:nvPr/>
        </p:nvSpPr>
        <p:spPr bwMode="auto">
          <a:xfrm>
            <a:off x="2895600" y="609600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5" name="Line 24"/>
          <p:cNvSpPr>
            <a:spLocks noChangeShapeType="1"/>
          </p:cNvSpPr>
          <p:nvPr/>
        </p:nvSpPr>
        <p:spPr bwMode="auto">
          <a:xfrm>
            <a:off x="2514600" y="6096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6" name="Line 25"/>
          <p:cNvSpPr>
            <a:spLocks noChangeShapeType="1"/>
          </p:cNvSpPr>
          <p:nvPr/>
        </p:nvSpPr>
        <p:spPr bwMode="auto">
          <a:xfrm>
            <a:off x="3733800" y="1295400"/>
            <a:ext cx="60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7" name="Rectangle 26"/>
          <p:cNvSpPr>
            <a:spLocks noChangeArrowheads="1"/>
          </p:cNvSpPr>
          <p:nvPr/>
        </p:nvSpPr>
        <p:spPr bwMode="auto">
          <a:xfrm>
            <a:off x="7543800" y="914400"/>
            <a:ext cx="1524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738" name="Line 27"/>
          <p:cNvSpPr>
            <a:spLocks noChangeShapeType="1"/>
          </p:cNvSpPr>
          <p:nvPr/>
        </p:nvSpPr>
        <p:spPr bwMode="auto">
          <a:xfrm rot="10800000" flipV="1">
            <a:off x="7239000" y="4572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9" name="Line 28"/>
          <p:cNvSpPr>
            <a:spLocks noChangeShapeType="1"/>
          </p:cNvSpPr>
          <p:nvPr/>
        </p:nvSpPr>
        <p:spPr bwMode="auto">
          <a:xfrm rot="10800000" flipV="1">
            <a:off x="6629400" y="608013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0" name="Line 29"/>
          <p:cNvSpPr>
            <a:spLocks noChangeShapeType="1"/>
          </p:cNvSpPr>
          <p:nvPr/>
        </p:nvSpPr>
        <p:spPr bwMode="auto">
          <a:xfrm rot="10800000" flipV="1">
            <a:off x="6934200" y="6096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1" name="Line 30"/>
          <p:cNvSpPr>
            <a:spLocks noChangeShapeType="1"/>
          </p:cNvSpPr>
          <p:nvPr/>
        </p:nvSpPr>
        <p:spPr bwMode="auto">
          <a:xfrm rot="10800000">
            <a:off x="7315200" y="15240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2" name="Line 31"/>
          <p:cNvSpPr>
            <a:spLocks noChangeShapeType="1"/>
          </p:cNvSpPr>
          <p:nvPr/>
        </p:nvSpPr>
        <p:spPr bwMode="auto">
          <a:xfrm rot="10800000">
            <a:off x="6705600" y="1676400"/>
            <a:ext cx="76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3" name="Line 32"/>
          <p:cNvSpPr>
            <a:spLocks noChangeShapeType="1"/>
          </p:cNvSpPr>
          <p:nvPr/>
        </p:nvSpPr>
        <p:spPr bwMode="auto">
          <a:xfrm rot="10800000">
            <a:off x="7010400" y="1600200"/>
            <a:ext cx="152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4" name="Line 33"/>
          <p:cNvSpPr>
            <a:spLocks noChangeShapeType="1"/>
          </p:cNvSpPr>
          <p:nvPr/>
        </p:nvSpPr>
        <p:spPr bwMode="auto">
          <a:xfrm flipH="1">
            <a:off x="5029200" y="1295400"/>
            <a:ext cx="60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5" name="Text Box 34"/>
          <p:cNvSpPr txBox="1">
            <a:spLocks noChangeArrowheads="1"/>
          </p:cNvSpPr>
          <p:nvPr/>
        </p:nvSpPr>
        <p:spPr bwMode="auto">
          <a:xfrm>
            <a:off x="5791200" y="1066800"/>
            <a:ext cx="1123950" cy="366713"/>
          </a:xfrm>
          <a:prstGeom prst="rect">
            <a:avLst/>
          </a:prstGeom>
          <a:solidFill>
            <a:srgbClr val="F42B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axial flow</a:t>
            </a:r>
          </a:p>
        </p:txBody>
      </p:sp>
      <p:sp>
        <p:nvSpPr>
          <p:cNvPr id="115746" name="Line 35"/>
          <p:cNvSpPr>
            <a:spLocks noChangeShapeType="1"/>
          </p:cNvSpPr>
          <p:nvPr/>
        </p:nvSpPr>
        <p:spPr bwMode="auto">
          <a:xfrm>
            <a:off x="1295400" y="29718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7" name="Line 36"/>
          <p:cNvSpPr>
            <a:spLocks noChangeShapeType="1"/>
          </p:cNvSpPr>
          <p:nvPr/>
        </p:nvSpPr>
        <p:spPr bwMode="auto">
          <a:xfrm>
            <a:off x="5181600" y="29718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8" name="Line 37"/>
          <p:cNvSpPr>
            <a:spLocks noChangeShapeType="1"/>
          </p:cNvSpPr>
          <p:nvPr/>
        </p:nvSpPr>
        <p:spPr bwMode="auto">
          <a:xfrm>
            <a:off x="8001000" y="2971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9" name="Line 38"/>
          <p:cNvSpPr>
            <a:spLocks noChangeShapeType="1"/>
          </p:cNvSpPr>
          <p:nvPr/>
        </p:nvSpPr>
        <p:spPr bwMode="auto">
          <a:xfrm flipV="1">
            <a:off x="8077200" y="1295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0" name="Line 39"/>
          <p:cNvSpPr>
            <a:spLocks noChangeShapeType="1"/>
          </p:cNvSpPr>
          <p:nvPr/>
        </p:nvSpPr>
        <p:spPr bwMode="auto">
          <a:xfrm flipH="1">
            <a:off x="7543800" y="1295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5751" name="Picture 4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37543">
            <a:off x="6248400" y="3352800"/>
            <a:ext cx="2895600" cy="3063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6" dur="2000" fill="hold"/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44444E-6 L 1.11022E-16 4.44444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495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8" grpId="0" animBg="1"/>
      <p:bldP spid="49561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bble.mpg">
            <a:hlinkClick r:id="" action="ppaction://media"/>
          </p:cNvPr>
          <p:cNvPicPr>
            <a:picLocks noGrp="1" noRot="1" noChangeAspect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447800"/>
            <a:ext cx="8047037" cy="3505200"/>
          </a:xfrm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09600" y="5334000"/>
            <a:ext cx="7772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FreeSans"/>
                <a:ea typeface="FreeSans"/>
                <a:cs typeface="FreeSans"/>
              </a:rPr>
              <a:t>Both the hoop f</a:t>
            </a:r>
            <a:r>
              <a:rPr lang="en-US" altLang="en-US" sz="2000" b="1">
                <a:latin typeface="FreeSans"/>
                <a:ea typeface="FreeSans"/>
                <a:cs typeface="FreeSans"/>
              </a:rPr>
              <a:t>orc</a:t>
            </a:r>
            <a:r>
              <a:rPr lang="en-US" altLang="en-US" b="1">
                <a:latin typeface="FreeSans"/>
                <a:ea typeface="FreeSans"/>
                <a:cs typeface="FreeSans"/>
              </a:rPr>
              <a:t>e expansion rate and the gobble model flow</a:t>
            </a:r>
            <a:br>
              <a:rPr lang="en-US" altLang="en-US" b="1">
                <a:latin typeface="FreeSans"/>
                <a:ea typeface="FreeSans"/>
                <a:cs typeface="FreeSans"/>
              </a:rPr>
            </a:br>
            <a:r>
              <a:rPr lang="en-US" altLang="en-US" b="1">
                <a:latin typeface="FreeSans"/>
                <a:ea typeface="FreeSans"/>
                <a:cs typeface="FreeSans"/>
              </a:rPr>
              <a:t>rate are proportional to I (and hence B</a:t>
            </a:r>
            <a:r>
              <a:rPr lang="en-US" altLang="en-US" b="1" baseline="-25000">
                <a:latin typeface="FreeSans"/>
                <a:ea typeface="FreeSans"/>
                <a:cs typeface="FreeSans"/>
              </a:rPr>
              <a:t>azimuthal</a:t>
            </a:r>
            <a:r>
              <a:rPr lang="en-US" altLang="en-US" b="1">
                <a:latin typeface="FreeSans"/>
                <a:ea typeface="FreeSans"/>
                <a:cs typeface="FreeSans"/>
              </a:rPr>
              <a:t>).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FreeSans"/>
                <a:ea typeface="FreeSans"/>
                <a:cs typeface="FreeSans"/>
              </a:rPr>
              <a:t>Thus, flux tube is not diluted when it expands due to hoop force.</a:t>
            </a:r>
          </a:p>
        </p:txBody>
      </p:sp>
    </p:spTree>
    <p:extLst>
      <p:ext uri="{BB962C8B-B14F-4D97-AF65-F5344CB8AC3E}">
        <p14:creationId xmlns:p14="http://schemas.microsoft.com/office/powerpoint/2010/main" val="4568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Experimental validation of bidirectional flows</a:t>
            </a:r>
            <a:br>
              <a:rPr lang="en-US" altLang="en-US" dirty="0" smtClean="0"/>
            </a:b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Line 2"/>
          <p:cNvSpPr>
            <a:spLocks noChangeShapeType="1"/>
          </p:cNvSpPr>
          <p:nvPr/>
        </p:nvSpPr>
        <p:spPr bwMode="auto">
          <a:xfrm rot="120000">
            <a:off x="228600" y="2971800"/>
            <a:ext cx="990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5" name="Line 3"/>
          <p:cNvSpPr>
            <a:spLocks noChangeShapeType="1"/>
          </p:cNvSpPr>
          <p:nvPr/>
        </p:nvSpPr>
        <p:spPr bwMode="auto">
          <a:xfrm rot="120000">
            <a:off x="228600" y="4343400"/>
            <a:ext cx="990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1076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9" t="10493" r="12038" b="8025"/>
          <a:stretch>
            <a:fillRect/>
          </a:stretch>
        </p:blipFill>
        <p:spPr>
          <a:xfrm>
            <a:off x="1219200" y="838200"/>
            <a:ext cx="4106863" cy="6019800"/>
          </a:xfrm>
          <a:noFill/>
        </p:spPr>
      </p:pic>
      <p:sp>
        <p:nvSpPr>
          <p:cNvPr id="131077" name="WordArt 5"/>
          <p:cNvSpPr>
            <a:spLocks noChangeArrowheads="1" noChangeShapeType="1" noTextEdit="1"/>
          </p:cNvSpPr>
          <p:nvPr/>
        </p:nvSpPr>
        <p:spPr bwMode="auto">
          <a:xfrm>
            <a:off x="3124200" y="1593850"/>
            <a:ext cx="1295400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(cathode)</a:t>
            </a:r>
          </a:p>
        </p:txBody>
      </p:sp>
      <p:sp>
        <p:nvSpPr>
          <p:cNvPr id="131078" name="WordArt 6"/>
          <p:cNvSpPr>
            <a:spLocks noChangeArrowheads="1" noChangeShapeType="1" noTextEdit="1"/>
          </p:cNvSpPr>
          <p:nvPr/>
        </p:nvSpPr>
        <p:spPr bwMode="auto">
          <a:xfrm>
            <a:off x="2514600" y="5632450"/>
            <a:ext cx="2590800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   +   </a:t>
            </a:r>
          </a:p>
        </p:txBody>
      </p:sp>
      <p:sp>
        <p:nvSpPr>
          <p:cNvPr id="131079" name="WordArt 7"/>
          <p:cNvSpPr>
            <a:spLocks noChangeArrowheads="1" noChangeShapeType="1" noTextEdit="1"/>
          </p:cNvSpPr>
          <p:nvPr/>
        </p:nvSpPr>
        <p:spPr bwMode="auto">
          <a:xfrm>
            <a:off x="3429000" y="1289050"/>
            <a:ext cx="609600" cy="228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-</a:t>
            </a:r>
          </a:p>
        </p:txBody>
      </p:sp>
      <p:sp>
        <p:nvSpPr>
          <p:cNvPr id="131080" name="WordArt 8"/>
          <p:cNvSpPr>
            <a:spLocks noChangeArrowheads="1" noChangeShapeType="1" noTextEdit="1"/>
          </p:cNvSpPr>
          <p:nvPr/>
        </p:nvSpPr>
        <p:spPr bwMode="auto">
          <a:xfrm>
            <a:off x="3124200" y="5403850"/>
            <a:ext cx="1219200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 (anode)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0" y="3886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FF00"/>
                </a:solidFill>
                <a:cs typeface="Arial" pitchFamily="34" charset="0"/>
              </a:rPr>
              <a:t>nitrogen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0" y="2438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Arial" pitchFamily="34" charset="0"/>
              </a:rPr>
              <a:t>hydrogen</a:t>
            </a: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4800600" y="4495800"/>
            <a:ext cx="1828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66FF"/>
                </a:solidFill>
                <a:cs typeface="Arial" pitchFamily="34" charset="0"/>
              </a:rPr>
              <a:t>arched magnetic field</a:t>
            </a: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4572000" y="6332538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cs typeface="Arial" pitchFamily="34" charset="0"/>
              </a:rPr>
              <a:t>vacuum side</a:t>
            </a:r>
          </a:p>
        </p:txBody>
      </p: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609600" y="62484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cs typeface="Arial" pitchFamily="34" charset="0"/>
              </a:rPr>
              <a:t>atmosphere side</a:t>
            </a:r>
          </a:p>
        </p:txBody>
      </p:sp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1143000" y="17145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Arial" pitchFamily="34" charset="0"/>
              </a:rPr>
              <a:t>magnetic field coils</a:t>
            </a: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715000" y="1371600"/>
            <a:ext cx="34290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cs typeface="Arial" pitchFamily="34" charset="0"/>
              </a:rPr>
              <a:t>1) Coil-generated potential magnetic field, up to 0.3 T</a:t>
            </a:r>
          </a:p>
          <a:p>
            <a:pPr eaLnBrk="1" hangingPunct="1"/>
            <a:endParaRPr lang="en-US" altLang="en-US" sz="2000">
              <a:cs typeface="Arial" pitchFamily="34" charset="0"/>
            </a:endParaRPr>
          </a:p>
          <a:p>
            <a:pPr eaLnBrk="1" hangingPunct="1"/>
            <a:r>
              <a:rPr lang="en-US" altLang="en-US" sz="2000">
                <a:cs typeface="Arial" pitchFamily="34" charset="0"/>
              </a:rPr>
              <a:t>2) Fast gas valves inject     H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, N</a:t>
            </a:r>
            <a:r>
              <a:rPr lang="en-US" altLang="en-US" sz="2000" baseline="-25000">
                <a:cs typeface="Arial" pitchFamily="34" charset="0"/>
              </a:rPr>
              <a:t>2</a:t>
            </a:r>
            <a:r>
              <a:rPr lang="en-US" altLang="en-US" sz="2000">
                <a:cs typeface="Arial" pitchFamily="34" charset="0"/>
              </a:rPr>
              <a:t> at  footpoints</a:t>
            </a:r>
          </a:p>
          <a:p>
            <a:pPr eaLnBrk="1" hangingPunct="1"/>
            <a:endParaRPr lang="en-US" altLang="en-US" sz="2000">
              <a:cs typeface="Arial" pitchFamily="34" charset="0"/>
            </a:endParaRPr>
          </a:p>
          <a:p>
            <a:pPr eaLnBrk="1" hangingPunct="1"/>
            <a:r>
              <a:rPr lang="en-US" altLang="en-US" sz="2000">
                <a:cs typeface="Arial" pitchFamily="34" charset="0"/>
              </a:rPr>
              <a:t>3) 3-6 kV, applied to the electrodes, ionizes the gas and drives a 40-80 kA current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cs typeface="Arial" pitchFamily="34" charset="0"/>
            </a:endParaRPr>
          </a:p>
        </p:txBody>
      </p:sp>
      <p:sp>
        <p:nvSpPr>
          <p:cNvPr id="131088" name="Line 16"/>
          <p:cNvSpPr>
            <a:spLocks noChangeShapeType="1"/>
          </p:cNvSpPr>
          <p:nvPr/>
        </p:nvSpPr>
        <p:spPr bwMode="auto">
          <a:xfrm rot="120000">
            <a:off x="3505200" y="3124200"/>
            <a:ext cx="990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9" name="Line 17"/>
          <p:cNvSpPr>
            <a:spLocks noChangeShapeType="1"/>
          </p:cNvSpPr>
          <p:nvPr/>
        </p:nvSpPr>
        <p:spPr bwMode="auto">
          <a:xfrm rot="120000">
            <a:off x="3505200" y="4800600"/>
            <a:ext cx="990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800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600" b="1">
              <a:cs typeface="Arial" pitchFamily="34" charset="0"/>
            </a:endParaRPr>
          </a:p>
        </p:txBody>
      </p:sp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381000" y="3649663"/>
          <a:ext cx="2362200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8" name="Image" r:id="rId4" imgW="3850335" imgH="3113307" progId="Photoshop.Image.5">
                  <p:embed/>
                </p:oleObj>
              </mc:Choice>
              <mc:Fallback>
                <p:oleObj name="Image" r:id="rId4" imgW="3850335" imgH="3113307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0272"/>
                      <a:stretch>
                        <a:fillRect/>
                      </a:stretch>
                    </p:blipFill>
                    <p:spPr bwMode="auto">
                      <a:xfrm>
                        <a:off x="381000" y="3649663"/>
                        <a:ext cx="2362200" cy="274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2819400" y="3649663"/>
          <a:ext cx="2590800" cy="275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9" name="Image" r:id="rId6" imgW="3799506" imgH="3316625" progId="Photoshop.Image.5">
                  <p:embed/>
                </p:oleObj>
              </mc:Choice>
              <mc:Fallback>
                <p:oleObj name="Image" r:id="rId6" imgW="3799506" imgH="3316625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249" r="22081"/>
                      <a:stretch>
                        <a:fillRect/>
                      </a:stretch>
                    </p:blipFill>
                    <p:spPr bwMode="auto">
                      <a:xfrm>
                        <a:off x="2819400" y="3649663"/>
                        <a:ext cx="2590800" cy="275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5486400" y="3649663"/>
          <a:ext cx="335280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10" name="Image" r:id="rId8" imgW="3799506" imgH="3100600" progId="Photoshop.Image.5">
                  <p:embed/>
                </p:oleObj>
              </mc:Choice>
              <mc:Fallback>
                <p:oleObj name="Image" r:id="rId8" imgW="3799506" imgH="3100600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649663"/>
                        <a:ext cx="3352800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4710113" y="59817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3 </a:t>
            </a:r>
            <a:r>
              <a:rPr lang="en-US" altLang="en-US" b="1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s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2057400" y="601186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1 </a:t>
            </a:r>
            <a:r>
              <a:rPr lang="en-US" altLang="en-US" b="1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s</a:t>
            </a: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848600" y="6011863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4.5 </a:t>
            </a:r>
            <a:r>
              <a:rPr lang="en-US" altLang="en-US" b="1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en-US" b="1">
                <a:solidFill>
                  <a:schemeClr val="bg1"/>
                </a:solidFill>
                <a:cs typeface="Arial" pitchFamily="34" charset="0"/>
              </a:rPr>
              <a:t>s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04800" y="6369050"/>
            <a:ext cx="8474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00">
                <a:cs typeface="Arial" pitchFamily="34" charset="0"/>
              </a:rPr>
              <a:t>.</a:t>
            </a:r>
          </a:p>
          <a:p>
            <a:pPr eaLnBrk="1" hangingPunct="1"/>
            <a:endParaRPr lang="en-US" altLang="en-US" sz="1300">
              <a:cs typeface="Arial" pitchFamily="34" charset="0"/>
            </a:endParaRPr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304800" y="0"/>
            <a:ext cx="853440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cs typeface="Arial" pitchFamily="34" charset="0"/>
              </a:rPr>
              <a:t>Get jets from both cathode and anode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cs typeface="Arial" pitchFamily="34" charset="0"/>
              </a:rPr>
              <a:t>Hydrogen jet (red) coming from top collides with nitrogen jet (green) coming from bottom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2000" b="1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cs typeface="Arial" pitchFamily="34" charset="0"/>
              </a:rPr>
              <a:t>Jets follow arched expanding magnetic field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2000" b="1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cs typeface="Arial" pitchFamily="34" charset="0"/>
              </a:rPr>
              <a:t>Jets are collimated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>
              <a:cs typeface="Arial" pitchFamily="34" charset="0"/>
            </a:endParaRP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-92075" y="26717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altLang="en-US" sz="2400" b="1">
              <a:latin typeface="SymbolProp BT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</TotalTime>
  <Words>1788</Words>
  <Application>Microsoft Office PowerPoint</Application>
  <PresentationFormat>On-screen Show (4:3)</PresentationFormat>
  <Paragraphs>554</Paragraphs>
  <Slides>105</Slides>
  <Notes>45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105</vt:i4>
      </vt:variant>
    </vt:vector>
  </HeadingPairs>
  <TitlesOfParts>
    <vt:vector size="120" baseType="lpstr">
      <vt:lpstr>Arial</vt:lpstr>
      <vt:lpstr>Symbol</vt:lpstr>
      <vt:lpstr>Times</vt:lpstr>
      <vt:lpstr>Wingdings</vt:lpstr>
      <vt:lpstr>SymbolMono BT</vt:lpstr>
      <vt:lpstr>SymbolProp BT</vt:lpstr>
      <vt:lpstr>Comic Sans MS</vt:lpstr>
      <vt:lpstr>맑은 고딕</vt:lpstr>
      <vt:lpstr>Arial Black</vt:lpstr>
      <vt:lpstr>FreeSans</vt:lpstr>
      <vt:lpstr>Times New Roman</vt:lpstr>
      <vt:lpstr>Andy</vt:lpstr>
      <vt:lpstr>Default Design</vt:lpstr>
      <vt:lpstr>Image File</vt:lpstr>
      <vt:lpstr>Image</vt:lpstr>
      <vt:lpstr> Experimental Exploration of Dynamic, Astrophysically-Relevant MHD Plasmas    </vt:lpstr>
      <vt:lpstr>Grad Students, Postdocs, Visitors (past and present) </vt:lpstr>
      <vt:lpstr>Outline</vt:lpstr>
      <vt:lpstr>Classic method:</vt:lpstr>
      <vt:lpstr>Standard MHD Equilibrium  </vt:lpstr>
      <vt:lpstr>Perturbations about MHD equilibrium</vt:lpstr>
      <vt:lpstr>PowerPoint Presentation</vt:lpstr>
      <vt:lpstr>PowerPoint Presentation</vt:lpstr>
      <vt:lpstr>Reality</vt:lpstr>
      <vt:lpstr>Jets</vt:lpstr>
      <vt:lpstr>Jets, cont’d</vt:lpstr>
      <vt:lpstr>Jets, cont’d</vt:lpstr>
      <vt:lpstr>PowerPoint Presentation</vt:lpstr>
      <vt:lpstr>PowerPoint Presentation</vt:lpstr>
      <vt:lpstr>PowerPoint Presentation</vt:lpstr>
      <vt:lpstr>Basic jet configuration</vt:lpstr>
      <vt:lpstr>PowerPoint Presentation</vt:lpstr>
      <vt:lpstr>Setup</vt:lpstr>
      <vt:lpstr>Typical experimental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 View</vt:lpstr>
      <vt:lpstr>Installation</vt:lpstr>
      <vt:lpstr>PowerPoint Presentation</vt:lpstr>
      <vt:lpstr>Sequence</vt:lpstr>
      <vt:lpstr>  Puff in neutral gas</vt:lpstr>
      <vt:lpstr>Apply high voltage across  gap between disk and annulus</vt:lpstr>
      <vt:lpstr>Breakdown, “spider leg formation”</vt:lpstr>
      <vt:lpstr>PowerPoint Presentation</vt:lpstr>
      <vt:lpstr>MHD physics</vt:lpstr>
      <vt:lpstr>Spider legs get bigger</vt:lpstr>
      <vt:lpstr>PowerPoint Presentation</vt:lpstr>
      <vt:lpstr>PowerPoint Presentation</vt:lpstr>
      <vt:lpstr>MHD physics</vt:lpstr>
      <vt:lpstr>Spider legs merge  to form central column</vt:lpstr>
      <vt:lpstr>PowerPoint Presentation</vt:lpstr>
      <vt:lpstr>Central column lengthens</vt:lpstr>
      <vt:lpstr>PowerPoint Presentation</vt:lpstr>
      <vt:lpstr>PowerPoint Presentation</vt:lpstr>
      <vt:lpstr>Doppler Shift Measurement  Velocities ~ 15-60 km/s  observed</vt:lpstr>
      <vt:lpstr>Doppler Shift Measurement  Velocities ~ 15-60 km/s  observed</vt:lpstr>
      <vt:lpstr>Example of Doppler shift data</vt:lpstr>
      <vt:lpstr>Acceleration and collimation in astrophysical jet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Jet flow velocity model  </vt:lpstr>
      <vt:lpstr>Jet flow velocity measurement </vt:lpstr>
      <vt:lpstr>Jet velocity measurements show </vt:lpstr>
      <vt:lpstr>H plasma flow velocity vs gun current</vt:lpstr>
      <vt:lpstr>Kink Instability of Central Column</vt:lpstr>
      <vt:lpstr>PowerPoint Presentation</vt:lpstr>
      <vt:lpstr>PowerPoint Presentation</vt:lpstr>
      <vt:lpstr>PowerPoint Presentation</vt:lpstr>
      <vt:lpstr>Instability of an instability (Moser and Bellan, Nature  2012)</vt:lpstr>
      <vt:lpstr>PowerPoint Presentation</vt:lpstr>
      <vt:lpstr>PowerPoint Presentation</vt:lpstr>
      <vt:lpstr>PowerPoint Presentation</vt:lpstr>
      <vt:lpstr>Bi-directional jets and their relation to solar corona loops (Stenson and Bellan, PRL 2012)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Gobbling and collimation</vt:lpstr>
      <vt:lpstr>PowerPoint Presentation</vt:lpstr>
      <vt:lpstr>PowerPoint Presentation</vt:lpstr>
      <vt:lpstr>PowerPoint Presentation</vt:lpstr>
      <vt:lpstr>Experimental validation of bidirectional flows </vt:lpstr>
      <vt:lpstr>PowerPoint Presentation</vt:lpstr>
      <vt:lpstr>PowerPoint Presentation</vt:lpstr>
      <vt:lpstr>PowerPoint Presentation</vt:lpstr>
      <vt:lpstr>Water-Ice Dusty Plasma</vt:lpstr>
      <vt:lpstr>Setup</vt:lpstr>
      <vt:lpstr>Direct imaging</vt:lpstr>
      <vt:lpstr>Direct imaging</vt:lpstr>
      <vt:lpstr>For publications, Google: Bellan + plasma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IN SPHEROMAK FORMATION</dc:title>
  <dc:creator>Paul</dc:creator>
  <cp:lastModifiedBy>Julia Falkovitch-Khain</cp:lastModifiedBy>
  <cp:revision>344</cp:revision>
  <cp:lastPrinted>2014-05-19T14:40:10Z</cp:lastPrinted>
  <dcterms:created xsi:type="dcterms:W3CDTF">2003-05-20T00:43:49Z</dcterms:created>
  <dcterms:modified xsi:type="dcterms:W3CDTF">2014-09-19T13:59:00Z</dcterms:modified>
</cp:coreProperties>
</file>