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2" r:id="rId1"/>
    <p:sldMasterId id="2147483743" r:id="rId2"/>
    <p:sldMasterId id="2147483745" r:id="rId3"/>
  </p:sldMasterIdLst>
  <p:notesMasterIdLst>
    <p:notesMasterId r:id="rId49"/>
  </p:notesMasterIdLst>
  <p:sldIdLst>
    <p:sldId id="1397" r:id="rId4"/>
    <p:sldId id="1223" r:id="rId5"/>
    <p:sldId id="1665" r:id="rId6"/>
    <p:sldId id="1355" r:id="rId7"/>
    <p:sldId id="957" r:id="rId8"/>
    <p:sldId id="1684" r:id="rId9"/>
    <p:sldId id="1270" r:id="rId10"/>
    <p:sldId id="312" r:id="rId11"/>
    <p:sldId id="1670" r:id="rId12"/>
    <p:sldId id="1671" r:id="rId13"/>
    <p:sldId id="1410" r:id="rId14"/>
    <p:sldId id="351" r:id="rId15"/>
    <p:sldId id="1413" r:id="rId16"/>
    <p:sldId id="1414" r:id="rId17"/>
    <p:sldId id="1415" r:id="rId18"/>
    <p:sldId id="1417" r:id="rId19"/>
    <p:sldId id="1419" r:id="rId20"/>
    <p:sldId id="1421" r:id="rId21"/>
    <p:sldId id="1673" r:id="rId22"/>
    <p:sldId id="1675" r:id="rId23"/>
    <p:sldId id="1676" r:id="rId24"/>
    <p:sldId id="1228" r:id="rId25"/>
    <p:sldId id="1666" r:id="rId26"/>
    <p:sldId id="722" r:id="rId27"/>
    <p:sldId id="1667" r:id="rId28"/>
    <p:sldId id="1685" r:id="rId29"/>
    <p:sldId id="1668" r:id="rId30"/>
    <p:sldId id="1678" r:id="rId31"/>
    <p:sldId id="1677" r:id="rId32"/>
    <p:sldId id="1679" r:id="rId33"/>
    <p:sldId id="1674" r:id="rId34"/>
    <p:sldId id="1382" r:id="rId35"/>
    <p:sldId id="1385" r:id="rId36"/>
    <p:sldId id="1365" r:id="rId37"/>
    <p:sldId id="1401" r:id="rId38"/>
    <p:sldId id="1368" r:id="rId39"/>
    <p:sldId id="1369" r:id="rId40"/>
    <p:sldId id="1409" r:id="rId41"/>
    <p:sldId id="1374" r:id="rId42"/>
    <p:sldId id="1378" r:id="rId43"/>
    <p:sldId id="696" r:id="rId44"/>
    <p:sldId id="1681" r:id="rId45"/>
    <p:sldId id="329" r:id="rId46"/>
    <p:sldId id="1683" r:id="rId47"/>
    <p:sldId id="1396" r:id="rId48"/>
  </p:sldIdLst>
  <p:sldSz cx="9144000" cy="5143500" type="screen16x9"/>
  <p:notesSz cx="6858000" cy="9144000"/>
  <p:embeddedFontLst>
    <p:embeddedFont>
      <p:font typeface="Calibri" panose="020F0502020204030204" pitchFamily="34" charset="0"/>
      <p:regular r:id="rId50"/>
      <p:bold r:id="rId51"/>
      <p:italic r:id="rId52"/>
      <p:boldItalic r:id="rId53"/>
    </p:embeddedFont>
    <p:embeddedFont>
      <p:font typeface="Lato" panose="020F0502020204030203"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01D"/>
    <a:srgbClr val="5F5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0C0E0D-AB83-401D-9804-2325F8F08473}">
  <a:tblStyle styleId="{670C0E0D-AB83-401D-9804-2325F8F0847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98B1142-1D9D-4E0B-A3F5-8BE13D171685}"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6E7"/>
          </a:solidFill>
        </a:fill>
      </a:tcStyle>
    </a:wholeTbl>
    <a:band1H>
      <a:tcTxStyle/>
      <a:tcStyle>
        <a:tcBdr/>
        <a:fill>
          <a:solidFill>
            <a:srgbClr val="E0CACB"/>
          </a:solidFill>
        </a:fill>
      </a:tcStyle>
    </a:band1H>
    <a:band2H>
      <a:tcTxStyle/>
      <a:tcStyle>
        <a:tcBdr/>
      </a:tcStyle>
    </a:band2H>
    <a:band1V>
      <a:tcTxStyle/>
      <a:tcStyle>
        <a:tcBdr/>
        <a:fill>
          <a:solidFill>
            <a:srgbClr val="E0CAC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0"/>
    <p:restoredTop sz="83514"/>
  </p:normalViewPr>
  <p:slideViewPr>
    <p:cSldViewPr snapToGrid="0" snapToObjects="1">
      <p:cViewPr>
        <p:scale>
          <a:sx n="137" d="100"/>
          <a:sy n="137" d="100"/>
        </p:scale>
        <p:origin x="110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strochem.org/sci/Sugars.php"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www.astrochem.org/sci/Nucleobases.php" TargetMode="External"/><Relationship Id="rId4" Type="http://schemas.openxmlformats.org/officeDocument/2006/relationships/hyperlink" Target="http://www.astrochem.org/sci/Cosmic_Complexity_PAHs.php"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ikiwand.com/en/Catalysis"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wikiwand.com/en/NASA" TargetMode="External"/><Relationship Id="rId5" Type="http://schemas.openxmlformats.org/officeDocument/2006/relationships/hyperlink" Target="https://www.wikiwand.com/en/Xanthine" TargetMode="External"/><Relationship Id="rId4" Type="http://schemas.openxmlformats.org/officeDocument/2006/relationships/hyperlink" Target="https://www.wikiwand.com/en/Natural_abundance"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wikiwand.com/en/RNA_world" TargetMode="External"/><Relationship Id="rId13" Type="http://schemas.openxmlformats.org/officeDocument/2006/relationships/hyperlink" Target="https://www.liebertpub.com/doi/full/10.1089/ast.2019.2203#B32" TargetMode="External"/><Relationship Id="rId18" Type="http://schemas.openxmlformats.org/officeDocument/2006/relationships/hyperlink" Target="https://www.liebertpub.com/doi/full/10.1089/ast.2019.2203#B239" TargetMode="External"/><Relationship Id="rId3" Type="http://schemas.openxmlformats.org/officeDocument/2006/relationships/hyperlink" Target="https://www.wikiwand.com/en/Sugar" TargetMode="External"/><Relationship Id="rId7" Type="http://schemas.openxmlformats.org/officeDocument/2006/relationships/hyperlink" Target="https://www.wikiwand.com/en/Life" TargetMode="External"/><Relationship Id="rId12" Type="http://schemas.openxmlformats.org/officeDocument/2006/relationships/hyperlink" Target="https://www.liebertpub.com/doi/full/10.1089/ast.2019.2203#B92" TargetMode="External"/><Relationship Id="rId17" Type="http://schemas.openxmlformats.org/officeDocument/2006/relationships/hyperlink" Target="https://www.liebertpub.com/doi/full/10.1089/ast.2019.2203#B176" TargetMode="External"/><Relationship Id="rId2" Type="http://schemas.openxmlformats.org/officeDocument/2006/relationships/slide" Target="../slides/slide35.xml"/><Relationship Id="rId16" Type="http://schemas.openxmlformats.org/officeDocument/2006/relationships/hyperlink" Target="https://www.liebertpub.com/doi/full/10.1089/ast.2019.2203#B196" TargetMode="External"/><Relationship Id="rId1" Type="http://schemas.openxmlformats.org/officeDocument/2006/relationships/notesMaster" Target="../notesMasters/notesMaster1.xml"/><Relationship Id="rId6" Type="http://schemas.openxmlformats.org/officeDocument/2006/relationships/hyperlink" Target="https://www.wikiwand.com/en/Asteroid" TargetMode="External"/><Relationship Id="rId11" Type="http://schemas.openxmlformats.org/officeDocument/2006/relationships/hyperlink" Target="https://www.liebertpub.com/doi/full/10.1089/ast.2019.2203#B85" TargetMode="External"/><Relationship Id="rId5" Type="http://schemas.openxmlformats.org/officeDocument/2006/relationships/hyperlink" Target="https://www.wikiwand.com/en/Meteorite" TargetMode="External"/><Relationship Id="rId15" Type="http://schemas.openxmlformats.org/officeDocument/2006/relationships/hyperlink" Target="https://www.liebertpub.com/doi/full/10.1089/ast.2019.2203#B174" TargetMode="External"/><Relationship Id="rId10" Type="http://schemas.openxmlformats.org/officeDocument/2006/relationships/hyperlink" Target="https://www.liebertpub.com/doi/full/10.1089/ast.2019.2203#B86" TargetMode="External"/><Relationship Id="rId19" Type="http://schemas.openxmlformats.org/officeDocument/2006/relationships/hyperlink" Target="https://www.liebertpub.com/doi/full/10.1089/ast.2019.2203#B261" TargetMode="External"/><Relationship Id="rId4" Type="http://schemas.openxmlformats.org/officeDocument/2006/relationships/hyperlink" Target="https://www.wikiwand.com/en/Ribose" TargetMode="External"/><Relationship Id="rId9" Type="http://schemas.openxmlformats.org/officeDocument/2006/relationships/hyperlink" Target="https://www.liebertpub.com/doi/full/10.1089/ast.2019.2203#B23" TargetMode="External"/><Relationship Id="rId14" Type="http://schemas.openxmlformats.org/officeDocument/2006/relationships/hyperlink" Target="https://www.liebertpub.com/doi/full/10.1089/ast.2019.2203#B211"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direct.com/topics/engineering/graphical-representa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a:cs typeface="Arial"/>
              </a:rPr>
              <a:t>First measurement of strength / </a:t>
            </a:r>
            <a:r>
              <a:rPr lang="en-US" dirty="0" err="1">
                <a:latin typeface="Arial"/>
                <a:cs typeface="Arial"/>
              </a:rPr>
              <a:t>rXRD</a:t>
            </a:r>
            <a:r>
              <a:rPr lang="en-US" dirty="0">
                <a:latin typeface="Arial"/>
                <a:cs typeface="Arial"/>
              </a:rPr>
              <a:t> / transitions and </a:t>
            </a:r>
            <a:r>
              <a:rPr lang="en-US" dirty="0" err="1">
                <a:latin typeface="Arial"/>
                <a:cs typeface="Arial"/>
              </a:rPr>
              <a:t>mechansims</a:t>
            </a:r>
            <a:r>
              <a:rPr lang="en-US" dirty="0">
                <a:latin typeface="Arial"/>
                <a:cs typeface="Arial"/>
              </a:rPr>
              <a:t> and reconcile the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703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5622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101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891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825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Amino acids are important biological molecules that serve as the basic molecular building blocks of proteins </a:t>
            </a:r>
          </a:p>
          <a:p>
            <a:endParaRPr lang="en-US" b="1" dirty="0"/>
          </a:p>
          <a:p>
            <a:r>
              <a:rPr lang="en-US" b="1" dirty="0"/>
              <a:t>All amino acids have a similar basic structure </a:t>
            </a:r>
            <a:r>
              <a:rPr lang="en-US" dirty="0"/>
              <a:t>with different amino acids differing only in the specific structure that lies in the chemical group or side carbon chain labeled “R”. </a:t>
            </a:r>
          </a:p>
          <a:p>
            <a:endParaRPr lang="en-US" dirty="0"/>
          </a:p>
          <a:p>
            <a:r>
              <a:rPr lang="en-US" b="1" dirty="0"/>
              <a:t>life on Earth uses slightly over 20 different amino acids.  - homochirality, all LEFT handed for LIFE</a:t>
            </a:r>
          </a:p>
          <a:p>
            <a:endParaRPr lang="en-US" b="1" dirty="0"/>
          </a:p>
          <a:p>
            <a:r>
              <a:rPr lang="en-US" b="1" dirty="0"/>
              <a:t>over 70 different amino acids have been identified in meteorites. </a:t>
            </a:r>
          </a:p>
          <a:p>
            <a:r>
              <a:rPr lang="en-US" b="1" dirty="0"/>
              <a:t>	--need the catalyst, need to the template</a:t>
            </a:r>
          </a:p>
          <a:p>
            <a:endParaRPr lang="en-US" b="1" dirty="0"/>
          </a:p>
          <a:p>
            <a:r>
              <a:rPr lang="en-US" b="1" dirty="0"/>
              <a:t>Amino acids are known to be present in primitive meteorites </a:t>
            </a:r>
            <a:r>
              <a:rPr lang="en-US" dirty="0"/>
              <a:t>and many of these amino acids show the presence of excess deuterium (heavy hydrogen). Excess deuterium is an indicator of the presence of extraterrestrial materials, clearly demonstrating that extraterrestrial organic amino acids exist, survive planetary accretion, and are delivered to the Earth’s surface. Thus, the abiotic production of amino acids in space, along with </a:t>
            </a:r>
            <a:r>
              <a:rPr lang="en-US" dirty="0">
                <a:hlinkClick r:id="rId3"/>
              </a:rPr>
              <a:t>sugar</a:t>
            </a:r>
            <a:r>
              <a:rPr lang="en-US" dirty="0"/>
              <a:t>s, </a:t>
            </a:r>
            <a:r>
              <a:rPr lang="en-US" dirty="0">
                <a:hlinkClick r:id="rId4"/>
              </a:rPr>
              <a:t>polycyclic aromatic hydrocarbons (PAHs)</a:t>
            </a:r>
            <a:r>
              <a:rPr lang="en-US" dirty="0"/>
              <a:t>, and </a:t>
            </a:r>
            <a:r>
              <a:rPr lang="en-US" dirty="0">
                <a:hlinkClick r:id="rId5"/>
              </a:rPr>
              <a:t>nucleobases</a:t>
            </a:r>
            <a:r>
              <a:rPr lang="en-US" dirty="0"/>
              <a:t>, may play a key role in the seeding of the surfaces of new planets with many of the building blocks needed to start life throughout the universe. It is interesting to note that, while meteorites are known to deliver over 70 varieties of amino acids to the Earth, modern life on the Earth uses only 20 of these. Why living systems use the particular amino acids they do is not currently understood. </a:t>
            </a:r>
          </a:p>
          <a:p>
            <a:endParaRPr lang="en-US" dirty="0"/>
          </a:p>
          <a:p>
            <a:r>
              <a:rPr lang="en-US" dirty="0"/>
              <a:t>-reminder that life is built amino acids/DNA/RNA chain molecules with clear chain structure; </a:t>
            </a:r>
          </a:p>
          <a:p>
            <a:endParaRPr lang="en-US" dirty="0"/>
          </a:p>
          <a:p>
            <a:r>
              <a:rPr lang="en-US" dirty="0"/>
              <a:t>-how this came about? </a:t>
            </a:r>
          </a:p>
          <a:p>
            <a:endParaRPr lang="en-US" dirty="0"/>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32</a:t>
            </a:fld>
            <a:endParaRPr lang="en-US" dirty="0"/>
          </a:p>
        </p:txBody>
      </p:sp>
    </p:spTree>
    <p:extLst>
      <p:ext uri="{BB962C8B-B14F-4D97-AF65-F5344CB8AC3E}">
        <p14:creationId xmlns:p14="http://schemas.microsoft.com/office/powerpoint/2010/main" val="4276733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examine how mineral surfaces can template and promote prebiotic chemical and biomolecular self-assemblies that were likely an essential stage in the origin of life on Earth by presenting case studies from nanoscience and surface science, such as organization of small organic monolayers on mineral surfaces, secondary structure changes of nucleic acids upon mineral surface binding, assembly of peptide amyloids by mineral surfaces, and mineralization of new mineral surfaces by self-assembled chemical systems. Self-assemblies such as folded proteins or DNA double helices </a:t>
            </a:r>
            <a:endParaRPr lang="en-US" dirty="0"/>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33</a:t>
            </a:fld>
            <a:endParaRPr lang="en-US" dirty="0"/>
          </a:p>
        </p:txBody>
      </p:sp>
    </p:spTree>
    <p:extLst>
      <p:ext uri="{BB962C8B-B14F-4D97-AF65-F5344CB8AC3E}">
        <p14:creationId xmlns:p14="http://schemas.microsoft.com/office/powerpoint/2010/main" val="64928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3. not steady state extreme environments – it’s a short lived dynamic process, examples in meteorites – tools at </a:t>
            </a:r>
            <a:r>
              <a:rPr lang="en-US" dirty="0" err="1"/>
              <a:t>slac</a:t>
            </a:r>
            <a:endParaRPr lang="en-US" dirty="0"/>
          </a:p>
          <a:p>
            <a:endParaRPr lang="en-US" dirty="0"/>
          </a:p>
          <a:p>
            <a:r>
              <a:rPr lang="en-US" dirty="0"/>
              <a:t>Observations suggest that the majority of organic compounds introduced on Earth by interstellar dust particles are considered principal agents in the formation of complex molecules, thanks to their peculiar </a:t>
            </a:r>
            <a:r>
              <a:rPr lang="en-US" dirty="0">
                <a:hlinkClick r:id="rId3" tooltip="Catalysis"/>
              </a:rPr>
              <a:t>surface-catalytic</a:t>
            </a:r>
            <a:r>
              <a:rPr lang="en-US" dirty="0"/>
              <a:t> activities.</a:t>
            </a:r>
            <a:r>
              <a:rPr lang="en-US" baseline="30000" dirty="0"/>
              <a:t> </a:t>
            </a:r>
            <a:r>
              <a:rPr lang="en-US" dirty="0"/>
              <a:t>Studies reported in 2008, based on </a:t>
            </a:r>
            <a:r>
              <a:rPr lang="en-US" baseline="30000" dirty="0"/>
              <a:t>12</a:t>
            </a:r>
            <a:r>
              <a:rPr lang="en-US" dirty="0"/>
              <a:t>C/</a:t>
            </a:r>
            <a:r>
              <a:rPr lang="en-US" baseline="30000" dirty="0"/>
              <a:t>13</a:t>
            </a:r>
            <a:r>
              <a:rPr lang="en-US" dirty="0"/>
              <a:t>C </a:t>
            </a:r>
            <a:r>
              <a:rPr lang="en-US" dirty="0">
                <a:hlinkClick r:id="rId4" tooltip="Natural abundance"/>
              </a:rPr>
              <a:t>isotopic ratios</a:t>
            </a:r>
            <a:r>
              <a:rPr lang="en-US" dirty="0"/>
              <a:t> of organic compounds found in the Murchison meteorite, suggested that the RNA component uracil and related molecules, including </a:t>
            </a:r>
            <a:r>
              <a:rPr lang="en-US" dirty="0">
                <a:hlinkClick r:id="rId5" tooltip="Xanthine"/>
              </a:rPr>
              <a:t>xanthine</a:t>
            </a:r>
            <a:r>
              <a:rPr lang="en-US" dirty="0"/>
              <a:t>, were formed </a:t>
            </a:r>
            <a:r>
              <a:rPr lang="en-US" dirty="0" err="1"/>
              <a:t>extraterrestrially</a:t>
            </a:r>
            <a:r>
              <a:rPr lang="en-US" dirty="0"/>
              <a:t>.</a:t>
            </a:r>
            <a:r>
              <a:rPr lang="en-US" baseline="30000" dirty="0"/>
              <a:t> </a:t>
            </a:r>
            <a:r>
              <a:rPr lang="en-US" dirty="0"/>
              <a:t>In 2011, a report based on </a:t>
            </a:r>
            <a:r>
              <a:rPr lang="en-US" dirty="0">
                <a:hlinkClick r:id="rId6"/>
              </a:rPr>
              <a:t>NASA</a:t>
            </a:r>
            <a:r>
              <a:rPr lang="en-US" dirty="0"/>
              <a:t> studies of meteorites found on Earth was published suggesting DNA components (adenine, guanine and related organic molecules) were made in outer space</a:t>
            </a:r>
          </a:p>
          <a:p>
            <a:endParaRPr lang="en-US" dirty="0"/>
          </a:p>
          <a:p>
            <a:r>
              <a:rPr lang="en-US" sz="1800" dirty="0">
                <a:effectLst/>
                <a:latin typeface="Arial" panose="020B0604020202020204" pitchFamily="34" charset="0"/>
                <a:ea typeface="Calibri" panose="020F0502020204030204" pitchFamily="34" charset="0"/>
                <a:cs typeface="Times New Roman" panose="02020603050405020304" pitchFamily="18" charset="0"/>
              </a:rPr>
              <a:t>The earliest origin of life coincides with the end of the late heavy bombardment, indicating that the relatively frequent impact events would be highly relevant for prebiotic chemical evolution.</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17,18</a:t>
            </a:r>
            <a:r>
              <a:rPr lang="en-US" sz="1800" dirty="0">
                <a:effectLst/>
                <a:latin typeface="Arial" panose="020B0604020202020204" pitchFamily="34" charset="0"/>
                <a:ea typeface="Calibri" panose="020F0502020204030204" pitchFamily="34" charset="0"/>
                <a:cs typeface="Times New Roman" panose="02020603050405020304" pitchFamily="18" charset="0"/>
              </a:rPr>
              <a:t> To date, these impact plasmas have been identified as being conducive to the production of complex prebiotic molecules including sugars and nucleobases.</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3,4</a:t>
            </a:r>
            <a:r>
              <a:rPr lang="en-US" sz="1800" dirty="0">
                <a:effectLst/>
                <a:latin typeface="Arial" panose="020B0604020202020204" pitchFamily="34" charset="0"/>
                <a:ea typeface="Calibri" panose="020F0502020204030204" pitchFamily="34" charset="0"/>
                <a:cs typeface="Times New Roman" panose="02020603050405020304" pitchFamily="18" charset="0"/>
              </a:rPr>
              <a:t>.This is directly in line with the NASA Astrobiology Strategy 2015, specifically under aim 1 “Identifying Abiotic Sources of Organic Compounds” </a:t>
            </a:r>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34</a:t>
            </a:fld>
            <a:endParaRPr lang="en-US" dirty="0"/>
          </a:p>
        </p:txBody>
      </p:sp>
    </p:spTree>
    <p:extLst>
      <p:ext uri="{BB962C8B-B14F-4D97-AF65-F5344CB8AC3E}">
        <p14:creationId xmlns:p14="http://schemas.microsoft.com/office/powerpoint/2010/main" val="816256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Amino acids found in meteorites: Amino acids are known to be present in primitive meteorites and many of these amino acids show the presence of excess deuterium (heavy hydrogen). Excess deuterium is an indicator of the presence of extraterrestrial materials, clearly demonstrating that extraterrestrial organic amino acids exist</a:t>
            </a:r>
          </a:p>
          <a:p>
            <a:endParaRPr lang="en-US" dirty="0"/>
          </a:p>
          <a:p>
            <a:r>
              <a:rPr lang="en-US" dirty="0"/>
              <a:t>In 2019, scientists reported detecting, for the first time, </a:t>
            </a:r>
            <a:r>
              <a:rPr lang="en-US" dirty="0">
                <a:hlinkClick r:id="rId3"/>
              </a:rPr>
              <a:t>sugar molecules</a:t>
            </a:r>
            <a:r>
              <a:rPr lang="en-US" dirty="0"/>
              <a:t>, including </a:t>
            </a:r>
            <a:r>
              <a:rPr lang="en-US" dirty="0">
                <a:hlinkClick r:id="rId4" tooltip="Ribose"/>
              </a:rPr>
              <a:t>ribose</a:t>
            </a:r>
            <a:r>
              <a:rPr lang="en-US" dirty="0"/>
              <a:t>, in </a:t>
            </a:r>
            <a:r>
              <a:rPr lang="en-US" dirty="0">
                <a:hlinkClick r:id="rId5" tooltip="Meteorite"/>
              </a:rPr>
              <a:t>meteorites</a:t>
            </a:r>
            <a:r>
              <a:rPr lang="en-US" dirty="0"/>
              <a:t>, suggesting that chemical processes on </a:t>
            </a:r>
            <a:r>
              <a:rPr lang="en-US" dirty="0">
                <a:hlinkClick r:id="rId6"/>
              </a:rPr>
              <a:t>asteroids</a:t>
            </a:r>
            <a:r>
              <a:rPr lang="en-US" dirty="0"/>
              <a:t> can produce some fundamentally essential bio-ingredients important to </a:t>
            </a:r>
            <a:r>
              <a:rPr lang="en-US" dirty="0">
                <a:hlinkClick r:id="rId7" tooltip="Life"/>
              </a:rPr>
              <a:t>life</a:t>
            </a:r>
            <a:r>
              <a:rPr lang="en-US" dirty="0"/>
              <a:t>, and supporting the notion of an </a:t>
            </a:r>
            <a:r>
              <a:rPr lang="en-US" dirty="0">
                <a:hlinkClick r:id="rId8" tooltip="RNA world"/>
              </a:rPr>
              <a:t>RNA world</a:t>
            </a:r>
            <a:r>
              <a:rPr lang="en-US" dirty="0"/>
              <a:t> prior to a DNA-based origin of life on Earth</a:t>
            </a:r>
          </a:p>
          <a:p>
            <a:endParaRPr lang="en-US" dirty="0"/>
          </a:p>
          <a:p>
            <a:r>
              <a:rPr lang="en-US" dirty="0"/>
              <a:t>abiotic amino acid formation chemistry, as preserved by meteorites, is strongly dependent on the </a:t>
            </a:r>
            <a:r>
              <a:rPr lang="en-US" dirty="0" err="1"/>
              <a:t>availabiity</a:t>
            </a:r>
            <a:r>
              <a:rPr lang="en-US" dirty="0"/>
              <a:t> of amino acid precursors, temperature and water activity, and the mineralogical composition of the parent body. </a:t>
            </a:r>
          </a:p>
          <a:p>
            <a:r>
              <a:rPr lang="en-US" dirty="0"/>
              <a:t>✓</a:t>
            </a:r>
          </a:p>
          <a:p>
            <a:r>
              <a:rPr lang="en-US" dirty="0"/>
              <a:t>In addition to the generation of necessary prebiotic chemical precursors, there is growing recognition that minerals may have played a role in both the formation of simple organic molecules such as formaldehyde and, possibly, in the formation of molecules as complex as RNA, through reactions mediated by minerals, in particular clays (</a:t>
            </a:r>
            <a:r>
              <a:rPr lang="en-US" dirty="0" err="1"/>
              <a:t>Brack</a:t>
            </a:r>
            <a:r>
              <a:rPr lang="en-US" dirty="0"/>
              <a:t>, </a:t>
            </a:r>
            <a:r>
              <a:rPr lang="en-US" dirty="0">
                <a:hlinkClick r:id="rId9"/>
              </a:rPr>
              <a:t>2006</a:t>
            </a:r>
            <a:r>
              <a:rPr lang="en-US" dirty="0"/>
              <a:t>). Ferris (</a:t>
            </a:r>
            <a:r>
              <a:rPr lang="en-US" dirty="0">
                <a:hlinkClick r:id="rId10"/>
              </a:rPr>
              <a:t>2006</a:t>
            </a:r>
            <a:r>
              <a:rPr lang="en-US" dirty="0"/>
              <a:t>, </a:t>
            </a:r>
            <a:r>
              <a:rPr lang="en-US" dirty="0">
                <a:hlinkClick r:id="rId11"/>
              </a:rPr>
              <a:t>2005</a:t>
            </a:r>
            <a:r>
              <a:rPr lang="en-US" dirty="0"/>
              <a:t>) showed that the clay mineral montmorillonite is able to catalyze a variety of organic reactions, in particular the formation of RNA, and Fraser </a:t>
            </a:r>
            <a:r>
              <a:rPr lang="en-US" i="1" dirty="0"/>
              <a:t>et al.</a:t>
            </a:r>
            <a:r>
              <a:rPr lang="en-US" dirty="0"/>
              <a:t> (</a:t>
            </a:r>
            <a:r>
              <a:rPr lang="en-US" dirty="0">
                <a:hlinkClick r:id="rId12"/>
              </a:rPr>
              <a:t>2011</a:t>
            </a:r>
            <a:r>
              <a:rPr lang="en-US" dirty="0"/>
              <a:t>) suggested that the interlayer space in clays leads to the formation both of RNA oligomers and the selection of left-handed amino acids. It has also been hypothesized that clays could act as initial templates for the earliest self-replicating molecules (Cairns-Smith, </a:t>
            </a:r>
            <a:r>
              <a:rPr lang="en-US" dirty="0">
                <a:hlinkClick r:id="rId13"/>
              </a:rPr>
              <a:t>1966</a:t>
            </a:r>
            <a:r>
              <a:rPr lang="en-US" dirty="0"/>
              <a:t>; </a:t>
            </a:r>
            <a:r>
              <a:rPr lang="en-US" dirty="0" err="1"/>
              <a:t>Ponnamperuma</a:t>
            </a:r>
            <a:r>
              <a:rPr lang="en-US" dirty="0"/>
              <a:t> </a:t>
            </a:r>
            <a:r>
              <a:rPr lang="en-US" i="1" dirty="0"/>
              <a:t>et al.,</a:t>
            </a:r>
            <a:r>
              <a:rPr lang="en-US" dirty="0">
                <a:hlinkClick r:id="rId14"/>
              </a:rPr>
              <a:t>1982</a:t>
            </a:r>
            <a:r>
              <a:rPr lang="en-US" dirty="0"/>
              <a:t>; </a:t>
            </a:r>
            <a:r>
              <a:rPr lang="en-US" dirty="0" err="1"/>
              <a:t>Brack</a:t>
            </a:r>
            <a:r>
              <a:rPr lang="en-US" dirty="0"/>
              <a:t>, </a:t>
            </a:r>
            <a:r>
              <a:rPr lang="en-US" dirty="0">
                <a:hlinkClick r:id="rId9"/>
              </a:rPr>
              <a:t>2006</a:t>
            </a:r>
            <a:r>
              <a:rPr lang="en-US" dirty="0"/>
              <a:t>). Importantly, clays are ubiquitous products of meteorite impact events on Earth, being generated during the hydrothermal phase (</a:t>
            </a:r>
            <a:r>
              <a:rPr lang="en-US" dirty="0" err="1"/>
              <a:t>Naumov</a:t>
            </a:r>
            <a:r>
              <a:rPr lang="en-US" dirty="0"/>
              <a:t>, </a:t>
            </a:r>
            <a:r>
              <a:rPr lang="en-US" dirty="0">
                <a:hlinkClick r:id="rId15"/>
              </a:rPr>
              <a:t>2005</a:t>
            </a:r>
            <a:r>
              <a:rPr lang="en-US" dirty="0"/>
              <a:t>; </a:t>
            </a:r>
            <a:r>
              <a:rPr lang="en-US" dirty="0" err="1"/>
              <a:t>Osinski</a:t>
            </a:r>
            <a:r>
              <a:rPr lang="en-US" dirty="0"/>
              <a:t> </a:t>
            </a:r>
            <a:r>
              <a:rPr lang="en-US" i="1" dirty="0"/>
              <a:t>et al.,</a:t>
            </a:r>
            <a:r>
              <a:rPr lang="en-US" dirty="0">
                <a:hlinkClick r:id="rId16"/>
              </a:rPr>
              <a:t>2013</a:t>
            </a:r>
            <a:r>
              <a:rPr lang="en-US" dirty="0"/>
              <a:t>) (see Section 2.2), an origin that has also been proposed to account for at least some of the clay detections on Mars (</a:t>
            </a:r>
            <a:r>
              <a:rPr lang="en-US" i="1" dirty="0"/>
              <a:t>e.g.,</a:t>
            </a:r>
            <a:r>
              <a:rPr lang="en-US" dirty="0"/>
              <a:t> Newsom, </a:t>
            </a:r>
            <a:r>
              <a:rPr lang="en-US" dirty="0">
                <a:hlinkClick r:id="rId17"/>
              </a:rPr>
              <a:t>1980</a:t>
            </a:r>
            <a:r>
              <a:rPr lang="en-US" dirty="0"/>
              <a:t>; </a:t>
            </a:r>
            <a:r>
              <a:rPr lang="en-US" dirty="0" err="1"/>
              <a:t>Schwenzer</a:t>
            </a:r>
            <a:r>
              <a:rPr lang="en-US" dirty="0"/>
              <a:t> and </a:t>
            </a:r>
            <a:r>
              <a:rPr lang="en-US" dirty="0" err="1"/>
              <a:t>Kring</a:t>
            </a:r>
            <a:r>
              <a:rPr lang="en-US" dirty="0"/>
              <a:t>, </a:t>
            </a:r>
            <a:r>
              <a:rPr lang="en-US" dirty="0">
                <a:hlinkClick r:id="rId18"/>
              </a:rPr>
              <a:t>2009</a:t>
            </a:r>
            <a:r>
              <a:rPr lang="en-US" dirty="0"/>
              <a:t>; </a:t>
            </a:r>
            <a:r>
              <a:rPr lang="en-US" dirty="0" err="1"/>
              <a:t>Tornabene</a:t>
            </a:r>
            <a:r>
              <a:rPr lang="en-US" dirty="0"/>
              <a:t> </a:t>
            </a:r>
            <a:r>
              <a:rPr lang="en-US" i="1" dirty="0"/>
              <a:t>et al.,</a:t>
            </a:r>
            <a:r>
              <a:rPr lang="en-US" dirty="0">
                <a:hlinkClick r:id="rId19"/>
              </a:rPr>
              <a:t>2013</a:t>
            </a:r>
            <a:r>
              <a:rPr lang="en-US" dirty="0"/>
              <a:t>).</a:t>
            </a:r>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35</a:t>
            </a:fld>
            <a:endParaRPr lang="en-US" dirty="0"/>
          </a:p>
        </p:txBody>
      </p:sp>
    </p:spTree>
    <p:extLst>
      <p:ext uri="{BB962C8B-B14F-4D97-AF65-F5344CB8AC3E}">
        <p14:creationId xmlns:p14="http://schemas.microsoft.com/office/powerpoint/2010/main" val="54231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sufficient amounts of formamide in star-forming regions of dense molecular clouds </a:t>
            </a:r>
            <a:endParaRPr lang="en-US" dirty="0"/>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36</a:t>
            </a:fld>
            <a:endParaRPr lang="en-US" dirty="0"/>
          </a:p>
        </p:txBody>
      </p:sp>
    </p:spTree>
    <p:extLst>
      <p:ext uri="{BB962C8B-B14F-4D97-AF65-F5344CB8AC3E}">
        <p14:creationId xmlns:p14="http://schemas.microsoft.com/office/powerpoint/2010/main" val="400681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May 2019 by MPI: Somewhat more than 4000 planets orbiting stars outside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18 newly discovered worlds fall into the category of Earth-sized planets.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community must continue to tackle grand challenge experiments to master the generation, study and control of self-organized HED states at far-from-equilibrium through the action of intense fields.</a:t>
            </a:r>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2</a:t>
            </a:fld>
            <a:endParaRPr lang="en-US" dirty="0"/>
          </a:p>
        </p:txBody>
      </p:sp>
    </p:spTree>
    <p:extLst>
      <p:ext uri="{BB962C8B-B14F-4D97-AF65-F5344CB8AC3E}">
        <p14:creationId xmlns:p14="http://schemas.microsoft.com/office/powerpoint/2010/main" val="3991728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proposed that the building blocks of biomolecules were formed from formamide in the plasma during the high-energy density event.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During the laser-induced dielectric breakdown (LIDB) in gas, that was generated with a laser pulse energy of 150 J (with a time interval of ∼350 </a:t>
            </a:r>
            <a:r>
              <a:rPr lang="en-US" sz="1200" kern="1200" dirty="0" err="1">
                <a:solidFill>
                  <a:schemeClr val="tx1"/>
                </a:solidFill>
                <a:effectLst/>
                <a:latin typeface="+mn-lt"/>
                <a:ea typeface="+mn-ea"/>
                <a:cs typeface="+mn-cs"/>
              </a:rPr>
              <a:t>ps</a:t>
            </a:r>
            <a:r>
              <a:rPr lang="en-US" sz="1200" kern="1200" dirty="0">
                <a:solidFill>
                  <a:schemeClr val="tx1"/>
                </a:solidFill>
                <a:effectLst/>
                <a:latin typeface="+mn-lt"/>
                <a:ea typeface="+mn-ea"/>
                <a:cs typeface="+mn-cs"/>
              </a:rPr>
              <a:t> and a wavelength of 1.315 </a:t>
            </a:r>
            <a:r>
              <a:rPr lang="el-GR" sz="1200" kern="1200" dirty="0">
                <a:solidFill>
                  <a:schemeClr val="tx1"/>
                </a:solidFill>
                <a:effectLst/>
                <a:latin typeface="+mn-lt"/>
                <a:ea typeface="+mn-ea"/>
                <a:cs typeface="+mn-cs"/>
              </a:rPr>
              <a:t>μ</a:t>
            </a:r>
            <a:r>
              <a:rPr lang="en-US" sz="1200" kern="1200" dirty="0">
                <a:solidFill>
                  <a:schemeClr val="tx1"/>
                </a:solidFill>
                <a:effectLst/>
                <a:latin typeface="+mn-lt"/>
                <a:ea typeface="+mn-ea"/>
                <a:cs typeface="+mn-cs"/>
              </a:rPr>
              <a:t>m) and a power of 0.43 TW, all of the manifestations that are characteristic of a high-energy density event occurred, such as an astonishing rise in temperature to several thousand K, the formation of a shock wave and the generation of secondary hard radiation (UV−VUV, XUV, and X-Ray).32 In this type of model experiment, the dielectric gas mimics the atmosphere in which relatively hot, dense plasma is formed, and the solid ice or liquid sample represents the impactor itself (a comet or asteroid). </a:t>
            </a:r>
            <a:endParaRPr lang="en-US" dirty="0"/>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37</a:t>
            </a:fld>
            <a:endParaRPr lang="en-US" dirty="0"/>
          </a:p>
        </p:txBody>
      </p:sp>
    </p:spTree>
    <p:extLst>
      <p:ext uri="{BB962C8B-B14F-4D97-AF65-F5344CB8AC3E}">
        <p14:creationId xmlns:p14="http://schemas.microsoft.com/office/powerpoint/2010/main" val="1373401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38</a:t>
            </a:fld>
            <a:endParaRPr lang="en-US" dirty="0"/>
          </a:p>
        </p:txBody>
      </p:sp>
    </p:spTree>
    <p:extLst>
      <p:ext uri="{BB962C8B-B14F-4D97-AF65-F5344CB8AC3E}">
        <p14:creationId xmlns:p14="http://schemas.microsoft.com/office/powerpoint/2010/main" val="2733019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Different core electrons have distinct binding energies</a:t>
            </a:r>
          </a:p>
        </p:txBody>
      </p:sp>
      <p:sp>
        <p:nvSpPr>
          <p:cNvPr id="4" name="Slide Number Placeholder 3"/>
          <p:cNvSpPr>
            <a:spLocks noGrp="1"/>
          </p:cNvSpPr>
          <p:nvPr>
            <p:ph type="sldNum" sz="quarter" idx="5"/>
          </p:nvPr>
        </p:nvSpPr>
        <p:spPr/>
        <p:txBody>
          <a:bodyPr/>
          <a:lstStyle/>
          <a:p>
            <a:fld id="{FE9BC4E5-2BC1-4F43-85DD-A1B8F74CB7EB}" type="slidenum">
              <a:rPr lang="en-US" smtClean="0"/>
              <a:pPr/>
              <a:t>39</a:t>
            </a:fld>
            <a:endParaRPr lang="en-US" dirty="0"/>
          </a:p>
        </p:txBody>
      </p:sp>
    </p:spTree>
    <p:extLst>
      <p:ext uri="{BB962C8B-B14F-4D97-AF65-F5344CB8AC3E}">
        <p14:creationId xmlns:p14="http://schemas.microsoft.com/office/powerpoint/2010/main" val="1895090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Inside the cryomodules, strings of super-cold niobium cavities will be filled with electric fields that accelerate electrons to nearly the speed of light. This superconducting technology will allow LCLS-II to fire X-rays that are, on average, 10,000 times brighter than LCLS in pulses that arrive up to a million times per second.</a:t>
            </a:r>
          </a:p>
        </p:txBody>
      </p:sp>
      <p:sp>
        <p:nvSpPr>
          <p:cNvPr id="4" name="Slide Number Placeholder 3"/>
          <p:cNvSpPr>
            <a:spLocks noGrp="1"/>
          </p:cNvSpPr>
          <p:nvPr>
            <p:ph type="sldNum" sz="quarter" idx="5"/>
          </p:nvPr>
        </p:nvSpPr>
        <p:spPr/>
        <p:txBody>
          <a:bodyPr/>
          <a:lstStyle/>
          <a:p>
            <a:fld id="{FE9BC4E5-2BC1-4F43-85DD-A1B8F74CB7EB}" type="slidenum">
              <a:rPr lang="en-US" smtClean="0"/>
              <a:pPr/>
              <a:t>40</a:t>
            </a:fld>
            <a:endParaRPr lang="en-US" dirty="0"/>
          </a:p>
        </p:txBody>
      </p:sp>
    </p:spTree>
    <p:extLst>
      <p:ext uri="{BB962C8B-B14F-4D97-AF65-F5344CB8AC3E}">
        <p14:creationId xmlns:p14="http://schemas.microsoft.com/office/powerpoint/2010/main" val="60896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851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750"/>
              </a:spcAft>
            </a:pPr>
            <a:r>
              <a:rPr lang="en-US" sz="1100" dirty="0">
                <a:solidFill>
                  <a:srgbClr val="44546A"/>
                </a:solidFill>
                <a:latin typeface="Arial" panose="020B0604020202020204" pitchFamily="34" charset="0"/>
                <a:ea typeface="Calibri" panose="020F0502020204030204" pitchFamily="34" charset="0"/>
                <a:cs typeface="Times New Roman" panose="02020603050405020304" pitchFamily="18" charset="0"/>
              </a:rPr>
              <a:t>-molecular behavior in plasmas to identify what governs product selectivity in the presence of different minerals</a:t>
            </a:r>
          </a:p>
          <a:p>
            <a:pPr>
              <a:spcAft>
                <a:spcPts val="750"/>
              </a:spcAft>
            </a:pPr>
            <a:r>
              <a:rPr lang="en-US" sz="1100" dirty="0">
                <a:solidFill>
                  <a:srgbClr val="44546A"/>
                </a:solidFill>
                <a:latin typeface="Arial" panose="020B0604020202020204" pitchFamily="34" charset="0"/>
                <a:ea typeface="Calibri" panose="020F0502020204030204" pitchFamily="34" charset="0"/>
                <a:cs typeface="Times New Roman" panose="02020603050405020304" pitchFamily="18" charset="0"/>
              </a:rPr>
              <a:t>-after impact plasma has cooled, collect debris for high-performance liquid chromatography-mass spectrometry</a:t>
            </a:r>
          </a:p>
          <a:p>
            <a:pPr>
              <a:spcAft>
                <a:spcPts val="750"/>
              </a:spcAft>
            </a:pPr>
            <a:r>
              <a:rPr lang="en-US" sz="1100" b="1" i="1" dirty="0">
                <a:solidFill>
                  <a:srgbClr val="44546A"/>
                </a:solidFill>
                <a:latin typeface="Arial" panose="020B0604020202020204" pitchFamily="34" charset="0"/>
                <a:ea typeface="Calibri" panose="020F0502020204030204" pitchFamily="34" charset="0"/>
                <a:cs typeface="Times New Roman" panose="02020603050405020304" pitchFamily="18" charset="0"/>
                <a:sym typeface="Wingdings" pitchFamily="2" charset="2"/>
              </a:rPr>
              <a:t> predict prebiotic chemical evolution!!</a:t>
            </a:r>
            <a:endParaRPr lang="en-US" sz="1100" b="1" i="1" dirty="0">
              <a:solidFill>
                <a:srgbClr val="44546A"/>
              </a:solidFill>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027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let’s get a little closer to real geology and take a look at the shock compression of crystalline quartz (dominant rock forming mineral in the Earth’s crust!)</a:t>
            </a:r>
            <a:endParaRPr lang="en-US" dirty="0"/>
          </a:p>
          <a:p>
            <a:endParaRPr lang="en-US" dirty="0"/>
          </a:p>
        </p:txBody>
      </p:sp>
    </p:spTree>
    <p:extLst>
      <p:ext uri="{BB962C8B-B14F-4D97-AF65-F5344CB8AC3E}">
        <p14:creationId xmlns:p14="http://schemas.microsoft.com/office/powerpoint/2010/main" val="1405366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324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history of mankind is hung on a timeline of exploration and this is what's next.</a:t>
            </a:r>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45</a:t>
            </a:fld>
            <a:endParaRPr lang="en-US" dirty="0"/>
          </a:p>
        </p:txBody>
      </p:sp>
    </p:spTree>
    <p:extLst>
      <p:ext uri="{BB962C8B-B14F-4D97-AF65-F5344CB8AC3E}">
        <p14:creationId xmlns:p14="http://schemas.microsoft.com/office/powerpoint/2010/main" val="171934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explain how it works but characteristics  -- femtosecond analogy light to travel across a human hair, clock of x-ray laser, </a:t>
            </a:r>
          </a:p>
          <a:p>
            <a:r>
              <a:rPr lang="en-US" dirty="0"/>
              <a:t>Shock is fraction of </a:t>
            </a:r>
            <a:r>
              <a:rPr lang="en-US" dirty="0" err="1"/>
              <a:t>nanosec</a:t>
            </a:r>
            <a:endParaRPr lang="en-US" dirty="0"/>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5</a:t>
            </a:fld>
            <a:endParaRPr lang="en-US" dirty="0"/>
          </a:p>
        </p:txBody>
      </p:sp>
    </p:spTree>
    <p:extLst>
      <p:ext uri="{BB962C8B-B14F-4D97-AF65-F5344CB8AC3E}">
        <p14:creationId xmlns:p14="http://schemas.microsoft.com/office/powerpoint/2010/main" val="3451181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explain how it works but characteristics  -- femtosecond analogy light to travel across a human hair, clock of x-ray laser, </a:t>
            </a:r>
          </a:p>
          <a:p>
            <a:r>
              <a:rPr lang="en-US" dirty="0"/>
              <a:t>Shock is fraction of </a:t>
            </a:r>
            <a:r>
              <a:rPr lang="en-US" dirty="0" err="1"/>
              <a:t>nanosec</a:t>
            </a:r>
            <a:endParaRPr lang="en-US" dirty="0"/>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6</a:t>
            </a:fld>
            <a:endParaRPr lang="en-US" dirty="0"/>
          </a:p>
        </p:txBody>
      </p:sp>
    </p:spTree>
    <p:extLst>
      <p:ext uri="{BB962C8B-B14F-4D97-AF65-F5344CB8AC3E}">
        <p14:creationId xmlns:p14="http://schemas.microsoft.com/office/powerpoint/2010/main" val="13028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a:cs typeface="Arial"/>
              </a:rPr>
              <a:t>First measurement off axis and to optimize azimuthal coverage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396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a:cs typeface="Arial"/>
              </a:rPr>
              <a:t>Match observable with model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51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-Pole figures can be used to provide a </a:t>
            </a:r>
            <a:r>
              <a:rPr lang="en-US" dirty="0">
                <a:hlinkClick r:id="rId3" tooltip="Learn more about graphical representation from ScienceDirect's AI-generated Topic Pages"/>
              </a:rPr>
              <a:t>graphical representation</a:t>
            </a:r>
            <a:r>
              <a:rPr lang="en-US" dirty="0"/>
              <a:t> of orientation. A pole figure is a two-dimensional graphical representation of orientation, showing the orientation of a selected plane normal (a pole) with respect to the sample reference frame. </a:t>
            </a:r>
            <a:endParaRPr lang="en-US" dirty="0">
              <a:latin typeface="Arial"/>
              <a:cs typeface="Arial"/>
            </a:endParaRPr>
          </a:p>
          <a:p>
            <a:r>
              <a:rPr lang="en-US" dirty="0">
                <a:latin typeface="Arial"/>
                <a:cs typeface="Arial"/>
              </a:rPr>
              <a:t>-</a:t>
            </a:r>
            <a:r>
              <a:rPr lang="en-US" dirty="0"/>
              <a:t>pole figure shows the (0 0 0 1) and (101¯0) poles for a hexagonal crystal, note that there is only one pole for the (0 0 0 1) plane and three for the (101¯0) plane. </a:t>
            </a:r>
          </a:p>
          <a:p>
            <a:r>
              <a:rPr lang="en-US" dirty="0">
                <a:latin typeface="Arial"/>
                <a:cs typeface="Arial"/>
              </a:rPr>
              <a:t>-</a:t>
            </a:r>
            <a:r>
              <a:rPr lang="en-US" dirty="0"/>
              <a:t>An inverse pole figure shows the location of a sample direction relative to the crystal reference system. For pole figures the plane of interest is selected, whereas in inverse pole figures the sample direction of interest is selected -- </a:t>
            </a:r>
            <a:r>
              <a:rPr lang="en-US" b="1" dirty="0"/>
              <a:t>which plane normal in the crystal is parallel to the selected sample direction.</a:t>
            </a:r>
            <a:endParaRPr lang="en-US" b="1" dirty="0">
              <a:latin typeface="Arial"/>
              <a:cs typeface="Arial"/>
            </a:endParaRPr>
          </a:p>
          <a:p>
            <a:endParaRPr lang="en-US" dirty="0">
              <a:latin typeface="Arial"/>
              <a:cs typeface="Arial"/>
            </a:endParaRPr>
          </a:p>
          <a:p>
            <a:r>
              <a:rPr lang="en-US" dirty="0">
                <a:latin typeface="Arial"/>
                <a:cs typeface="Arial"/>
              </a:rPr>
              <a:t>Diffraction pattern fit to model fit to pole – pole figure description and texture oriented to center – or some axis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584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0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5792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6"/>
        <p:cNvGrpSpPr/>
        <p:nvPr/>
      </p:nvGrpSpPr>
      <p:grpSpPr>
        <a:xfrm>
          <a:off x="0" y="0"/>
          <a:ext cx="0" cy="0"/>
          <a:chOff x="0" y="0"/>
          <a:chExt cx="0" cy="0"/>
        </a:xfrm>
      </p:grpSpPr>
      <p:pic>
        <p:nvPicPr>
          <p:cNvPr id="147" name="Google Shape;147;p31" descr="C:\Users\bronwynb\Desktop\Branding\divider_template_backg#5330.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6858000" cy="5122926"/>
          </a:xfrm>
          <a:prstGeom prst="rect">
            <a:avLst/>
          </a:prstGeom>
          <a:noFill/>
          <a:ln>
            <a:noFill/>
          </a:ln>
        </p:spPr>
      </p:pic>
      <p:pic>
        <p:nvPicPr>
          <p:cNvPr id="148" name="Google Shape;148;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715000" y="4593431"/>
            <a:ext cx="1889821" cy="549913"/>
          </a:xfrm>
          <a:prstGeom prst="rect">
            <a:avLst/>
          </a:prstGeom>
          <a:noFill/>
          <a:ln>
            <a:noFill/>
          </a:ln>
        </p:spPr>
      </p:pic>
      <p:pic>
        <p:nvPicPr>
          <p:cNvPr id="149" name="Google Shape;149;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4593431"/>
            <a:ext cx="1478375" cy="538354"/>
          </a:xfrm>
          <a:prstGeom prst="rect">
            <a:avLst/>
          </a:prstGeom>
          <a:noFill/>
          <a:ln>
            <a:noFill/>
          </a:ln>
        </p:spPr>
      </p:pic>
      <p:sp>
        <p:nvSpPr>
          <p:cNvPr id="150" name="Google Shape;150;p31"/>
          <p:cNvSpPr txBox="1">
            <a:spLocks noGrp="1"/>
          </p:cNvSpPr>
          <p:nvPr>
            <p:ph type="ctrTitle"/>
          </p:nvPr>
        </p:nvSpPr>
        <p:spPr>
          <a:xfrm>
            <a:off x="557213" y="402431"/>
            <a:ext cx="8008800" cy="1684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Arial"/>
              <a:buNone/>
              <a:defRPr sz="4300" b="1"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1" name="Google Shape;151;p31"/>
          <p:cNvSpPr txBox="1">
            <a:spLocks noGrp="1"/>
          </p:cNvSpPr>
          <p:nvPr>
            <p:ph type="subTitle" idx="1"/>
          </p:nvPr>
        </p:nvSpPr>
        <p:spPr>
          <a:xfrm>
            <a:off x="557213" y="2457450"/>
            <a:ext cx="7989900" cy="1917900"/>
          </a:xfrm>
          <a:prstGeom prst="rect">
            <a:avLst/>
          </a:prstGeom>
          <a:noFill/>
          <a:ln>
            <a:noFill/>
          </a:ln>
        </p:spPr>
        <p:txBody>
          <a:bodyPr spcFirstLastPara="1" wrap="square" lIns="91425" tIns="91425" rIns="91425" bIns="91425" anchor="t" anchorCtr="0"/>
          <a:lstStyle>
            <a:lvl1pPr marL="0" marR="0" lvl="0" indent="0" algn="l" rtl="0">
              <a:lnSpc>
                <a:spcPct val="110000"/>
              </a:lnSpc>
              <a:spcBef>
                <a:spcPts val="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457200" marR="0" lvl="1" indent="0" algn="ctr" rtl="0">
              <a:lnSpc>
                <a:spcPct val="120000"/>
              </a:lnSpc>
              <a:spcBef>
                <a:spcPts val="300"/>
              </a:spcBef>
              <a:spcAft>
                <a:spcPts val="0"/>
              </a:spcAft>
              <a:buClr>
                <a:schemeClr val="lt2"/>
              </a:buClr>
              <a:buSzPts val="2200"/>
              <a:buFont typeface="Arial"/>
              <a:buNone/>
              <a:defRPr sz="2200" b="0" i="0" u="none" strike="noStrike" cap="none">
                <a:solidFill>
                  <a:srgbClr val="888888"/>
                </a:solidFill>
                <a:latin typeface="Arial"/>
                <a:ea typeface="Arial"/>
                <a:cs typeface="Arial"/>
                <a:sym typeface="Arial"/>
              </a:defRPr>
            </a:lvl2pPr>
            <a:lvl3pPr marL="914400" marR="0" lvl="2" indent="0" algn="ctr" rtl="0">
              <a:lnSpc>
                <a:spcPct val="120000"/>
              </a:lnSpc>
              <a:spcBef>
                <a:spcPts val="0"/>
              </a:spcBef>
              <a:spcAft>
                <a:spcPts val="0"/>
              </a:spcAft>
              <a:buClr>
                <a:schemeClr val="lt2"/>
              </a:buClr>
              <a:buSzPts val="2000"/>
              <a:buFont typeface="Arial"/>
              <a:buNone/>
              <a:defRPr sz="2000" b="0" i="0" u="none" strike="noStrike" cap="none">
                <a:solidFill>
                  <a:srgbClr val="888888"/>
                </a:solidFill>
                <a:latin typeface="Arial"/>
                <a:ea typeface="Arial"/>
                <a:cs typeface="Arial"/>
                <a:sym typeface="Arial"/>
              </a:defRPr>
            </a:lvl3pPr>
            <a:lvl4pPr marL="1371600" marR="0" lvl="3" indent="0" algn="ctr" rtl="0">
              <a:lnSpc>
                <a:spcPct val="120000"/>
              </a:lnSpc>
              <a:spcBef>
                <a:spcPts val="0"/>
              </a:spcBef>
              <a:spcAft>
                <a:spcPts val="0"/>
              </a:spcAft>
              <a:buClr>
                <a:schemeClr val="lt2"/>
              </a:buClr>
              <a:buSzPts val="1800"/>
              <a:buFont typeface="Arial"/>
              <a:buNone/>
              <a:defRPr sz="1800" b="0" i="0" u="none" strike="noStrike" cap="none">
                <a:solidFill>
                  <a:srgbClr val="888888"/>
                </a:solidFill>
                <a:latin typeface="Arial"/>
                <a:ea typeface="Arial"/>
                <a:cs typeface="Arial"/>
                <a:sym typeface="Arial"/>
              </a:defRPr>
            </a:lvl4pPr>
            <a:lvl5pPr marL="1828800" marR="0" lvl="4" indent="0" algn="ctr" rtl="0">
              <a:lnSpc>
                <a:spcPct val="120000"/>
              </a:lnSpc>
              <a:spcBef>
                <a:spcPts val="0"/>
              </a:spcBef>
              <a:spcAft>
                <a:spcPts val="0"/>
              </a:spcAft>
              <a:buClr>
                <a:schemeClr val="lt2"/>
              </a:buClr>
              <a:buSzPts val="1600"/>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52" name="Google Shape;152;p31"/>
          <p:cNvSpPr txBox="1">
            <a:spLocks noGrp="1"/>
          </p:cNvSpPr>
          <p:nvPr>
            <p:ph type="body" idx="2"/>
          </p:nvPr>
        </p:nvSpPr>
        <p:spPr>
          <a:xfrm>
            <a:off x="557213" y="2066258"/>
            <a:ext cx="8008800" cy="276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L="914400" marR="0" lvl="1" indent="-368300" algn="l" rtl="0">
              <a:lnSpc>
                <a:spcPct val="120000"/>
              </a:lnSpc>
              <a:spcBef>
                <a:spcPts val="300"/>
              </a:spcBef>
              <a:spcAft>
                <a:spcPts val="0"/>
              </a:spcAft>
              <a:buClr>
                <a:schemeClr val="lt2"/>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120000"/>
              </a:lnSpc>
              <a:spcBef>
                <a:spcPts val="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0000"/>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2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3886200" cy="379914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939547"/>
            <a:ext cx="3886200" cy="379914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1311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 Option 3">
  <p:cSld name="1_Title Slide - Option 3">
    <p:bg>
      <p:bgPr>
        <a:solidFill>
          <a:schemeClr val="lt1"/>
        </a:solidFill>
        <a:effectLst/>
      </p:bgPr>
    </p:bg>
    <p:spTree>
      <p:nvGrpSpPr>
        <p:cNvPr id="1" name="Shape 12"/>
        <p:cNvGrpSpPr/>
        <p:nvPr/>
      </p:nvGrpSpPr>
      <p:grpSpPr>
        <a:xfrm>
          <a:off x="0" y="0"/>
          <a:ext cx="0" cy="0"/>
          <a:chOff x="0" y="0"/>
          <a:chExt cx="0" cy="0"/>
        </a:xfrm>
      </p:grpSpPr>
      <p:sp>
        <p:nvSpPr>
          <p:cNvPr id="13" name="Google Shape;13;p19"/>
          <p:cNvSpPr>
            <a:spLocks noGrp="1"/>
          </p:cNvSpPr>
          <p:nvPr>
            <p:ph type="pic" idx="2"/>
          </p:nvPr>
        </p:nvSpPr>
        <p:spPr>
          <a:xfrm>
            <a:off x="0" y="0"/>
            <a:ext cx="9144000" cy="5143500"/>
          </a:xfrm>
          <a:prstGeom prst="rect">
            <a:avLst/>
          </a:prstGeom>
          <a:solidFill>
            <a:srgbClr val="D0CECE"/>
          </a:solidFill>
          <a:ln>
            <a:noFill/>
          </a:ln>
        </p:spPr>
      </p:sp>
      <p:sp>
        <p:nvSpPr>
          <p:cNvPr id="14" name="Google Shape;14;p19"/>
          <p:cNvSpPr txBox="1">
            <a:spLocks noGrp="1"/>
          </p:cNvSpPr>
          <p:nvPr>
            <p:ph type="body" idx="1"/>
          </p:nvPr>
        </p:nvSpPr>
        <p:spPr>
          <a:xfrm>
            <a:off x="600075" y="485776"/>
            <a:ext cx="5672621" cy="1684931"/>
          </a:xfrm>
          <a:prstGeom prst="rect">
            <a:avLst/>
          </a:prstGeom>
          <a:noFill/>
          <a:ln>
            <a:noFill/>
          </a:ln>
        </p:spPr>
        <p:txBody>
          <a:bodyPr spcFirstLastPara="1" wrap="square" lIns="0" tIns="45700" rIns="91425" bIns="45700" anchor="b" anchorCtr="0">
            <a:normAutofit/>
          </a:bodyPr>
          <a:lstStyle>
            <a:lvl1pPr marL="342900" lvl="0" indent="-171450" algn="l">
              <a:lnSpc>
                <a:spcPct val="100000"/>
              </a:lnSpc>
              <a:spcBef>
                <a:spcPts val="375"/>
              </a:spcBef>
              <a:spcAft>
                <a:spcPts val="0"/>
              </a:spcAft>
              <a:buClr>
                <a:schemeClr val="lt1"/>
              </a:buClr>
              <a:buSzPts val="4800"/>
              <a:buFont typeface="Lato"/>
              <a:buNone/>
              <a:defRPr sz="3600">
                <a:solidFill>
                  <a:schemeClr val="lt1"/>
                </a:solidFill>
              </a:defRPr>
            </a:lvl1pPr>
            <a:lvl2pPr marL="685800" lvl="1" indent="-256794" algn="l">
              <a:lnSpc>
                <a:spcPct val="100000"/>
              </a:lnSpc>
              <a:spcBef>
                <a:spcPts val="375"/>
              </a:spcBef>
              <a:spcAft>
                <a:spcPts val="0"/>
              </a:spcAft>
              <a:buSzPts val="1792"/>
              <a:buChar char="•"/>
              <a:defRPr>
                <a:solidFill>
                  <a:schemeClr val="lt1"/>
                </a:solidFill>
              </a:defRPr>
            </a:lvl2pPr>
            <a:lvl3pPr marL="1028700" lvl="2" indent="-255270" algn="l">
              <a:lnSpc>
                <a:spcPct val="100000"/>
              </a:lnSpc>
              <a:spcBef>
                <a:spcPts val="375"/>
              </a:spcBef>
              <a:spcAft>
                <a:spcPts val="0"/>
              </a:spcAft>
              <a:buSzPts val="1760"/>
              <a:buChar char="•"/>
              <a:defRPr>
                <a:solidFill>
                  <a:schemeClr val="lt1"/>
                </a:solidFill>
              </a:defRPr>
            </a:lvl3pPr>
            <a:lvl4pPr marL="1371600" lvl="3" indent="-246125" algn="l">
              <a:lnSpc>
                <a:spcPct val="100000"/>
              </a:lnSpc>
              <a:spcBef>
                <a:spcPts val="375"/>
              </a:spcBef>
              <a:spcAft>
                <a:spcPts val="0"/>
              </a:spcAft>
              <a:buSzPts val="1568"/>
              <a:buChar char="•"/>
              <a:defRPr>
                <a:solidFill>
                  <a:schemeClr val="lt1"/>
                </a:solidFill>
              </a:defRPr>
            </a:lvl4pPr>
            <a:lvl5pPr marL="1714500" lvl="4" indent="-246125" algn="l">
              <a:lnSpc>
                <a:spcPct val="100000"/>
              </a:lnSpc>
              <a:spcBef>
                <a:spcPts val="375"/>
              </a:spcBef>
              <a:spcAft>
                <a:spcPts val="0"/>
              </a:spcAft>
              <a:buSzPts val="1568"/>
              <a:buChar char="•"/>
              <a:defRPr>
                <a:solidFill>
                  <a:schemeClr val="lt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5" name="Google Shape;15;p19"/>
          <p:cNvSpPr txBox="1">
            <a:spLocks noGrp="1"/>
          </p:cNvSpPr>
          <p:nvPr>
            <p:ph type="body" idx="3"/>
          </p:nvPr>
        </p:nvSpPr>
        <p:spPr>
          <a:xfrm>
            <a:off x="600075" y="2198660"/>
            <a:ext cx="5672621" cy="379054"/>
          </a:xfrm>
          <a:prstGeom prst="rect">
            <a:avLst/>
          </a:prstGeom>
          <a:noFill/>
          <a:ln>
            <a:noFill/>
          </a:ln>
        </p:spPr>
        <p:txBody>
          <a:bodyPr spcFirstLastPara="1" wrap="square" lIns="0" tIns="45700" rIns="91425" bIns="45700" anchor="b" anchorCtr="0">
            <a:noAutofit/>
          </a:bodyPr>
          <a:lstStyle>
            <a:lvl1pPr marL="342900" lvl="0" indent="-171450" algn="l">
              <a:lnSpc>
                <a:spcPct val="100000"/>
              </a:lnSpc>
              <a:spcBef>
                <a:spcPts val="375"/>
              </a:spcBef>
              <a:spcAft>
                <a:spcPts val="0"/>
              </a:spcAft>
              <a:buClr>
                <a:schemeClr val="lt1"/>
              </a:buClr>
              <a:buSzPts val="2800"/>
              <a:buFont typeface="Lato"/>
              <a:buNone/>
              <a:defRPr sz="2100">
                <a:solidFill>
                  <a:schemeClr val="lt1"/>
                </a:solidFill>
              </a:defRPr>
            </a:lvl1pPr>
            <a:lvl2pPr marL="685800" lvl="1" indent="-256794" algn="l">
              <a:lnSpc>
                <a:spcPct val="100000"/>
              </a:lnSpc>
              <a:spcBef>
                <a:spcPts val="375"/>
              </a:spcBef>
              <a:spcAft>
                <a:spcPts val="0"/>
              </a:spcAft>
              <a:buSzPts val="1792"/>
              <a:buChar char="•"/>
              <a:defRPr>
                <a:solidFill>
                  <a:schemeClr val="lt1"/>
                </a:solidFill>
              </a:defRPr>
            </a:lvl2pPr>
            <a:lvl3pPr marL="1028700" lvl="2" indent="-255270" algn="l">
              <a:lnSpc>
                <a:spcPct val="100000"/>
              </a:lnSpc>
              <a:spcBef>
                <a:spcPts val="375"/>
              </a:spcBef>
              <a:spcAft>
                <a:spcPts val="0"/>
              </a:spcAft>
              <a:buSzPts val="1760"/>
              <a:buChar char="•"/>
              <a:defRPr>
                <a:solidFill>
                  <a:schemeClr val="lt1"/>
                </a:solidFill>
              </a:defRPr>
            </a:lvl3pPr>
            <a:lvl4pPr marL="1371600" lvl="3" indent="-246125" algn="l">
              <a:lnSpc>
                <a:spcPct val="100000"/>
              </a:lnSpc>
              <a:spcBef>
                <a:spcPts val="375"/>
              </a:spcBef>
              <a:spcAft>
                <a:spcPts val="0"/>
              </a:spcAft>
              <a:buSzPts val="1568"/>
              <a:buChar char="•"/>
              <a:defRPr>
                <a:solidFill>
                  <a:schemeClr val="lt1"/>
                </a:solidFill>
              </a:defRPr>
            </a:lvl4pPr>
            <a:lvl5pPr marL="1714500" lvl="4" indent="-246125" algn="l">
              <a:lnSpc>
                <a:spcPct val="100000"/>
              </a:lnSpc>
              <a:spcBef>
                <a:spcPts val="375"/>
              </a:spcBef>
              <a:spcAft>
                <a:spcPts val="0"/>
              </a:spcAft>
              <a:buSzPts val="1568"/>
              <a:buChar char="•"/>
              <a:defRPr>
                <a:solidFill>
                  <a:schemeClr val="lt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6" name="Google Shape;16;p19"/>
          <p:cNvSpPr txBox="1">
            <a:spLocks noGrp="1"/>
          </p:cNvSpPr>
          <p:nvPr>
            <p:ph type="body" idx="4"/>
          </p:nvPr>
        </p:nvSpPr>
        <p:spPr>
          <a:xfrm>
            <a:off x="600075" y="2955834"/>
            <a:ext cx="5672621" cy="272922"/>
          </a:xfrm>
          <a:prstGeom prst="rect">
            <a:avLst/>
          </a:prstGeom>
          <a:noFill/>
          <a:ln>
            <a:noFill/>
          </a:ln>
        </p:spPr>
        <p:txBody>
          <a:bodyPr spcFirstLastPara="1" wrap="square" lIns="0" tIns="45700" rIns="91425" bIns="45700" anchor="t" anchorCtr="0">
            <a:noAutofit/>
          </a:bodyPr>
          <a:lstStyle>
            <a:lvl1pPr marL="342900" lvl="0" indent="-171450" algn="l">
              <a:lnSpc>
                <a:spcPct val="100000"/>
              </a:lnSpc>
              <a:spcBef>
                <a:spcPts val="375"/>
              </a:spcBef>
              <a:spcAft>
                <a:spcPts val="0"/>
              </a:spcAft>
              <a:buClr>
                <a:schemeClr val="lt1"/>
              </a:buClr>
              <a:buSzPts val="1800"/>
              <a:buFont typeface="Lato"/>
              <a:buNone/>
              <a:defRPr sz="1350">
                <a:solidFill>
                  <a:schemeClr val="lt1"/>
                </a:solidFill>
              </a:defRPr>
            </a:lvl1pPr>
            <a:lvl2pPr marL="685800" lvl="1" indent="-256794" algn="l">
              <a:lnSpc>
                <a:spcPct val="100000"/>
              </a:lnSpc>
              <a:spcBef>
                <a:spcPts val="375"/>
              </a:spcBef>
              <a:spcAft>
                <a:spcPts val="0"/>
              </a:spcAft>
              <a:buSzPts val="1792"/>
              <a:buChar char="•"/>
              <a:defRPr>
                <a:solidFill>
                  <a:schemeClr val="lt1"/>
                </a:solidFill>
              </a:defRPr>
            </a:lvl2pPr>
            <a:lvl3pPr marL="1028700" lvl="2" indent="-255270" algn="l">
              <a:lnSpc>
                <a:spcPct val="100000"/>
              </a:lnSpc>
              <a:spcBef>
                <a:spcPts val="375"/>
              </a:spcBef>
              <a:spcAft>
                <a:spcPts val="0"/>
              </a:spcAft>
              <a:buSzPts val="1760"/>
              <a:buChar char="•"/>
              <a:defRPr>
                <a:solidFill>
                  <a:schemeClr val="lt1"/>
                </a:solidFill>
              </a:defRPr>
            </a:lvl3pPr>
            <a:lvl4pPr marL="1371600" lvl="3" indent="-246125" algn="l">
              <a:lnSpc>
                <a:spcPct val="100000"/>
              </a:lnSpc>
              <a:spcBef>
                <a:spcPts val="375"/>
              </a:spcBef>
              <a:spcAft>
                <a:spcPts val="0"/>
              </a:spcAft>
              <a:buSzPts val="1568"/>
              <a:buChar char="•"/>
              <a:defRPr>
                <a:solidFill>
                  <a:schemeClr val="lt1"/>
                </a:solidFill>
              </a:defRPr>
            </a:lvl4pPr>
            <a:lvl5pPr marL="1714500" lvl="4" indent="-246125" algn="l">
              <a:lnSpc>
                <a:spcPct val="100000"/>
              </a:lnSpc>
              <a:spcBef>
                <a:spcPts val="375"/>
              </a:spcBef>
              <a:spcAft>
                <a:spcPts val="0"/>
              </a:spcAft>
              <a:buSzPts val="1568"/>
              <a:buChar char="•"/>
              <a:defRPr>
                <a:solidFill>
                  <a:schemeClr val="lt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7" name="Google Shape;17;p19"/>
          <p:cNvSpPr txBox="1">
            <a:spLocks noGrp="1"/>
          </p:cNvSpPr>
          <p:nvPr>
            <p:ph type="body" idx="5"/>
          </p:nvPr>
        </p:nvSpPr>
        <p:spPr>
          <a:xfrm>
            <a:off x="600075" y="3229801"/>
            <a:ext cx="5672620" cy="221456"/>
          </a:xfrm>
          <a:prstGeom prst="rect">
            <a:avLst/>
          </a:prstGeom>
          <a:noFill/>
          <a:ln>
            <a:noFill/>
          </a:ln>
        </p:spPr>
        <p:txBody>
          <a:bodyPr spcFirstLastPara="1" wrap="square" lIns="0" tIns="45700" rIns="91425" bIns="45700" anchor="t" anchorCtr="0">
            <a:noAutofit/>
          </a:bodyPr>
          <a:lstStyle>
            <a:lvl1pPr marL="342900" lvl="0" indent="-171450" algn="l">
              <a:lnSpc>
                <a:spcPct val="100000"/>
              </a:lnSpc>
              <a:spcBef>
                <a:spcPts val="375"/>
              </a:spcBef>
              <a:spcAft>
                <a:spcPts val="0"/>
              </a:spcAft>
              <a:buClr>
                <a:schemeClr val="lt1"/>
              </a:buClr>
              <a:buSzPts val="1600"/>
              <a:buFont typeface="Lato"/>
              <a:buNone/>
              <a:defRPr sz="1200" b="1" i="0">
                <a:solidFill>
                  <a:schemeClr val="lt1"/>
                </a:solidFill>
                <a:latin typeface="Lato"/>
                <a:ea typeface="Lato"/>
                <a:cs typeface="Lato"/>
                <a:sym typeface="Lato"/>
              </a:defRPr>
            </a:lvl1pPr>
            <a:lvl2pPr marL="685800" lvl="1" indent="-256794" algn="l">
              <a:lnSpc>
                <a:spcPct val="100000"/>
              </a:lnSpc>
              <a:spcBef>
                <a:spcPts val="375"/>
              </a:spcBef>
              <a:spcAft>
                <a:spcPts val="0"/>
              </a:spcAft>
              <a:buSzPts val="1792"/>
              <a:buChar char="•"/>
              <a:defRPr>
                <a:solidFill>
                  <a:srgbClr val="00B0F0"/>
                </a:solidFill>
              </a:defRPr>
            </a:lvl2pPr>
            <a:lvl3pPr marL="1028700" lvl="2" indent="-255270" algn="l">
              <a:lnSpc>
                <a:spcPct val="100000"/>
              </a:lnSpc>
              <a:spcBef>
                <a:spcPts val="375"/>
              </a:spcBef>
              <a:spcAft>
                <a:spcPts val="0"/>
              </a:spcAft>
              <a:buSzPts val="1760"/>
              <a:buChar char="•"/>
              <a:defRPr>
                <a:solidFill>
                  <a:srgbClr val="00B0F0"/>
                </a:solidFill>
              </a:defRPr>
            </a:lvl3pPr>
            <a:lvl4pPr marL="1371600" lvl="3" indent="-246125" algn="l">
              <a:lnSpc>
                <a:spcPct val="100000"/>
              </a:lnSpc>
              <a:spcBef>
                <a:spcPts val="375"/>
              </a:spcBef>
              <a:spcAft>
                <a:spcPts val="0"/>
              </a:spcAft>
              <a:buSzPts val="1568"/>
              <a:buChar char="•"/>
              <a:defRPr>
                <a:solidFill>
                  <a:srgbClr val="00B0F0"/>
                </a:solidFill>
              </a:defRPr>
            </a:lvl4pPr>
            <a:lvl5pPr marL="1714500" lvl="4" indent="-246125" algn="l">
              <a:lnSpc>
                <a:spcPct val="100000"/>
              </a:lnSpc>
              <a:spcBef>
                <a:spcPts val="375"/>
              </a:spcBef>
              <a:spcAft>
                <a:spcPts val="0"/>
              </a:spcAft>
              <a:buSzPts val="1568"/>
              <a:buChar char="•"/>
              <a:defRPr>
                <a:solidFill>
                  <a:srgbClr val="00B0F0"/>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19"/>
          <p:cNvSpPr txBox="1">
            <a:spLocks noGrp="1"/>
          </p:cNvSpPr>
          <p:nvPr>
            <p:ph type="body" idx="6"/>
          </p:nvPr>
        </p:nvSpPr>
        <p:spPr>
          <a:xfrm>
            <a:off x="7010400" y="4617244"/>
            <a:ext cx="1504950" cy="252413"/>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0" tIns="45700" rIns="91425" bIns="45700" anchor="t" anchorCtr="0">
            <a:noAutofit/>
          </a:bodyPr>
          <a:lstStyle>
            <a:lvl1pPr marL="342900" lvl="0" indent="-171450" algn="l">
              <a:lnSpc>
                <a:spcPct val="100000"/>
              </a:lnSpc>
              <a:spcBef>
                <a:spcPts val="375"/>
              </a:spcBef>
              <a:spcAft>
                <a:spcPts val="0"/>
              </a:spcAft>
              <a:buClr>
                <a:srgbClr val="3F3F3F"/>
              </a:buClr>
              <a:buSzPts val="1800"/>
              <a:buNone/>
              <a:defRPr/>
            </a:lvl1pPr>
            <a:lvl2pPr marL="685800" lvl="1" indent="-267462" algn="l">
              <a:lnSpc>
                <a:spcPct val="100000"/>
              </a:lnSpc>
              <a:spcBef>
                <a:spcPts val="375"/>
              </a:spcBef>
              <a:spcAft>
                <a:spcPts val="0"/>
              </a:spcAft>
              <a:buSzPts val="2016"/>
              <a:buChar char="•"/>
              <a:defRPr/>
            </a:lvl2pPr>
            <a:lvl3pPr marL="1028700" lvl="2" indent="-265748" algn="l">
              <a:lnSpc>
                <a:spcPct val="100000"/>
              </a:lnSpc>
              <a:spcBef>
                <a:spcPts val="375"/>
              </a:spcBef>
              <a:spcAft>
                <a:spcPts val="0"/>
              </a:spcAft>
              <a:buSzPts val="1980"/>
              <a:buChar char="•"/>
              <a:defRPr/>
            </a:lvl3pPr>
            <a:lvl4pPr marL="1371600" lvl="3" indent="-267462" algn="l">
              <a:lnSpc>
                <a:spcPct val="100000"/>
              </a:lnSpc>
              <a:spcBef>
                <a:spcPts val="375"/>
              </a:spcBef>
              <a:spcAft>
                <a:spcPts val="0"/>
              </a:spcAft>
              <a:buSzPts val="2016"/>
              <a:buChar char="•"/>
              <a:defRPr/>
            </a:lvl4pPr>
            <a:lvl5pPr marL="1714500" lvl="4" indent="-267462" algn="l">
              <a:lnSpc>
                <a:spcPct val="100000"/>
              </a:lnSpc>
              <a:spcBef>
                <a:spcPts val="375"/>
              </a:spcBef>
              <a:spcAft>
                <a:spcPts val="0"/>
              </a:spcAft>
              <a:buSzPts val="2016"/>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9" name="Google Shape;19;p19"/>
          <p:cNvSpPr txBox="1">
            <a:spLocks noGrp="1"/>
          </p:cNvSpPr>
          <p:nvPr>
            <p:ph type="body" idx="7"/>
          </p:nvPr>
        </p:nvSpPr>
        <p:spPr>
          <a:xfrm>
            <a:off x="600075" y="2805708"/>
            <a:ext cx="7915276" cy="34289"/>
          </a:xfrm>
          <a:prstGeom prst="rect">
            <a:avLst/>
          </a:prstGeom>
          <a:blipFill rotWithShape="1">
            <a:blip r:embed="rId3">
              <a:alphaModFix/>
            </a:blip>
            <a:stretch>
              <a:fillRect/>
            </a:stretch>
          </a:blipFill>
          <a:ln>
            <a:noFill/>
          </a:ln>
        </p:spPr>
        <p:txBody>
          <a:bodyPr spcFirstLastPara="1" wrap="square" lIns="0" tIns="45700" rIns="91425" bIns="45700" anchor="t" anchorCtr="0">
            <a:noAutofit/>
          </a:bodyPr>
          <a:lstStyle>
            <a:lvl1pPr marL="342900" lvl="0" indent="-171450" algn="l">
              <a:lnSpc>
                <a:spcPct val="100000"/>
              </a:lnSpc>
              <a:spcBef>
                <a:spcPts val="375"/>
              </a:spcBef>
              <a:spcAft>
                <a:spcPts val="0"/>
              </a:spcAft>
              <a:buClr>
                <a:srgbClr val="3F3F3F"/>
              </a:buClr>
              <a:buSzPts val="1800"/>
              <a:buNone/>
              <a:defRPr/>
            </a:lvl1pPr>
            <a:lvl2pPr marL="685800" lvl="1" indent="-267462" algn="l">
              <a:lnSpc>
                <a:spcPct val="100000"/>
              </a:lnSpc>
              <a:spcBef>
                <a:spcPts val="375"/>
              </a:spcBef>
              <a:spcAft>
                <a:spcPts val="0"/>
              </a:spcAft>
              <a:buSzPts val="2016"/>
              <a:buChar char="•"/>
              <a:defRPr/>
            </a:lvl2pPr>
            <a:lvl3pPr marL="1028700" lvl="2" indent="-265748" algn="l">
              <a:lnSpc>
                <a:spcPct val="100000"/>
              </a:lnSpc>
              <a:spcBef>
                <a:spcPts val="375"/>
              </a:spcBef>
              <a:spcAft>
                <a:spcPts val="0"/>
              </a:spcAft>
              <a:buSzPts val="1980"/>
              <a:buChar char="•"/>
              <a:defRPr/>
            </a:lvl3pPr>
            <a:lvl4pPr marL="1371600" lvl="3" indent="-267462" algn="l">
              <a:lnSpc>
                <a:spcPct val="100000"/>
              </a:lnSpc>
              <a:spcBef>
                <a:spcPts val="375"/>
              </a:spcBef>
              <a:spcAft>
                <a:spcPts val="0"/>
              </a:spcAft>
              <a:buSzPts val="2016"/>
              <a:buChar char="•"/>
              <a:defRPr/>
            </a:lvl4pPr>
            <a:lvl5pPr marL="1714500" lvl="4" indent="-267462" algn="l">
              <a:lnSpc>
                <a:spcPct val="100000"/>
              </a:lnSpc>
              <a:spcBef>
                <a:spcPts val="375"/>
              </a:spcBef>
              <a:spcAft>
                <a:spcPts val="0"/>
              </a:spcAft>
              <a:buSzPts val="2016"/>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19"/>
          <p:cNvSpPr txBox="1">
            <a:spLocks noGrp="1"/>
          </p:cNvSpPr>
          <p:nvPr>
            <p:ph type="body" idx="8"/>
          </p:nvPr>
        </p:nvSpPr>
        <p:spPr>
          <a:xfrm>
            <a:off x="569358" y="4617244"/>
            <a:ext cx="1301115" cy="241697"/>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0" tIns="45700" rIns="91425" bIns="45700" anchor="t" anchorCtr="0">
            <a:noAutofit/>
          </a:bodyPr>
          <a:lstStyle>
            <a:lvl1pPr marL="342900" lvl="0" indent="-171450" algn="l">
              <a:lnSpc>
                <a:spcPct val="100000"/>
              </a:lnSpc>
              <a:spcBef>
                <a:spcPts val="375"/>
              </a:spcBef>
              <a:spcAft>
                <a:spcPts val="0"/>
              </a:spcAft>
              <a:buClr>
                <a:srgbClr val="3F3F3F"/>
              </a:buClr>
              <a:buSzPts val="1800"/>
              <a:buNone/>
              <a:defRPr/>
            </a:lvl1pPr>
            <a:lvl2pPr marL="685800" lvl="1" indent="-267462" algn="l">
              <a:lnSpc>
                <a:spcPct val="100000"/>
              </a:lnSpc>
              <a:spcBef>
                <a:spcPts val="375"/>
              </a:spcBef>
              <a:spcAft>
                <a:spcPts val="0"/>
              </a:spcAft>
              <a:buSzPts val="2016"/>
              <a:buChar char="•"/>
              <a:defRPr/>
            </a:lvl2pPr>
            <a:lvl3pPr marL="1028700" lvl="2" indent="-265748" algn="l">
              <a:lnSpc>
                <a:spcPct val="100000"/>
              </a:lnSpc>
              <a:spcBef>
                <a:spcPts val="375"/>
              </a:spcBef>
              <a:spcAft>
                <a:spcPts val="0"/>
              </a:spcAft>
              <a:buSzPts val="1980"/>
              <a:buChar char="•"/>
              <a:defRPr/>
            </a:lvl3pPr>
            <a:lvl4pPr marL="1371600" lvl="3" indent="-267462" algn="l">
              <a:lnSpc>
                <a:spcPct val="100000"/>
              </a:lnSpc>
              <a:spcBef>
                <a:spcPts val="375"/>
              </a:spcBef>
              <a:spcAft>
                <a:spcPts val="0"/>
              </a:spcAft>
              <a:buSzPts val="2016"/>
              <a:buChar char="•"/>
              <a:defRPr/>
            </a:lvl4pPr>
            <a:lvl5pPr marL="1714500" lvl="4" indent="-267462" algn="l">
              <a:lnSpc>
                <a:spcPct val="100000"/>
              </a:lnSpc>
              <a:spcBef>
                <a:spcPts val="375"/>
              </a:spcBef>
              <a:spcAft>
                <a:spcPts val="0"/>
              </a:spcAft>
              <a:buSzPts val="2016"/>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65167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626930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388581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667680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29575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605986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603634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43704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94994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53"/>
        <p:cNvGrpSpPr/>
        <p:nvPr/>
      </p:nvGrpSpPr>
      <p:grpSpPr>
        <a:xfrm>
          <a:off x="0" y="0"/>
          <a:ext cx="0" cy="0"/>
          <a:chOff x="0" y="0"/>
          <a:chExt cx="0" cy="0"/>
        </a:xfrm>
      </p:grpSpPr>
      <p:pic>
        <p:nvPicPr>
          <p:cNvPr id="154" name="Google Shape;154;p3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939450"/>
          </a:xfrm>
          <a:prstGeom prst="rect">
            <a:avLst/>
          </a:prstGeom>
          <a:noFill/>
          <a:ln>
            <a:noFill/>
          </a:ln>
        </p:spPr>
      </p:pic>
      <p:sp>
        <p:nvSpPr>
          <p:cNvPr id="155" name="Google Shape;155;p32"/>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spcBef>
                <a:spcPts val="0"/>
              </a:spcBef>
              <a:buNone/>
              <a:defRPr sz="1100" b="0">
                <a:solidFill>
                  <a:srgbClr val="000000"/>
                </a:solidFill>
                <a:latin typeface="Arial"/>
                <a:ea typeface="Arial"/>
                <a:cs typeface="Arial"/>
                <a:sym typeface="Arial"/>
              </a:defRPr>
            </a:lvl1pPr>
            <a:lvl2pPr marL="0" marR="0" lvl="1" indent="0" algn="l" rtl="0">
              <a:spcBef>
                <a:spcPts val="0"/>
              </a:spcBef>
              <a:buNone/>
              <a:defRPr sz="1100" b="0">
                <a:solidFill>
                  <a:srgbClr val="000000"/>
                </a:solidFill>
                <a:latin typeface="Arial"/>
                <a:ea typeface="Arial"/>
                <a:cs typeface="Arial"/>
                <a:sym typeface="Arial"/>
              </a:defRPr>
            </a:lvl2pPr>
            <a:lvl3pPr marL="0" marR="0" lvl="2" indent="0" algn="l" rtl="0">
              <a:spcBef>
                <a:spcPts val="0"/>
              </a:spcBef>
              <a:buNone/>
              <a:defRPr sz="1100" b="0">
                <a:solidFill>
                  <a:srgbClr val="000000"/>
                </a:solidFill>
                <a:latin typeface="Arial"/>
                <a:ea typeface="Arial"/>
                <a:cs typeface="Arial"/>
                <a:sym typeface="Arial"/>
              </a:defRPr>
            </a:lvl3pPr>
            <a:lvl4pPr marL="0" marR="0" lvl="3" indent="0" algn="l" rtl="0">
              <a:spcBef>
                <a:spcPts val="0"/>
              </a:spcBef>
              <a:buNone/>
              <a:defRPr sz="1100" b="0">
                <a:solidFill>
                  <a:srgbClr val="000000"/>
                </a:solidFill>
                <a:latin typeface="Arial"/>
                <a:ea typeface="Arial"/>
                <a:cs typeface="Arial"/>
                <a:sym typeface="Arial"/>
              </a:defRPr>
            </a:lvl4pPr>
            <a:lvl5pPr marL="0" marR="0" lvl="4" indent="0" algn="l" rtl="0">
              <a:spcBef>
                <a:spcPts val="0"/>
              </a:spcBef>
              <a:buNone/>
              <a:defRPr sz="1100" b="0">
                <a:solidFill>
                  <a:srgbClr val="000000"/>
                </a:solidFill>
                <a:latin typeface="Arial"/>
                <a:ea typeface="Arial"/>
                <a:cs typeface="Arial"/>
                <a:sym typeface="Arial"/>
              </a:defRPr>
            </a:lvl5pPr>
            <a:lvl6pPr marL="0" marR="0" lvl="5" indent="0" algn="l" rtl="0">
              <a:spcBef>
                <a:spcPts val="0"/>
              </a:spcBef>
              <a:buNone/>
              <a:defRPr sz="1100" b="0">
                <a:solidFill>
                  <a:srgbClr val="000000"/>
                </a:solidFill>
                <a:latin typeface="Arial"/>
                <a:ea typeface="Arial"/>
                <a:cs typeface="Arial"/>
                <a:sym typeface="Arial"/>
              </a:defRPr>
            </a:lvl6pPr>
            <a:lvl7pPr marL="0" marR="0" lvl="6" indent="0" algn="l" rtl="0">
              <a:spcBef>
                <a:spcPts val="0"/>
              </a:spcBef>
              <a:buNone/>
              <a:defRPr sz="1100" b="0">
                <a:solidFill>
                  <a:srgbClr val="000000"/>
                </a:solidFill>
                <a:latin typeface="Arial"/>
                <a:ea typeface="Arial"/>
                <a:cs typeface="Arial"/>
                <a:sym typeface="Arial"/>
              </a:defRPr>
            </a:lvl7pPr>
            <a:lvl8pPr marL="0" marR="0" lvl="7" indent="0" algn="l" rtl="0">
              <a:spcBef>
                <a:spcPts val="0"/>
              </a:spcBef>
              <a:buNone/>
              <a:defRPr sz="1100" b="0">
                <a:solidFill>
                  <a:srgbClr val="000000"/>
                </a:solidFill>
                <a:latin typeface="Arial"/>
                <a:ea typeface="Arial"/>
                <a:cs typeface="Arial"/>
                <a:sym typeface="Arial"/>
              </a:defRPr>
            </a:lvl8pPr>
            <a:lvl9pPr marL="0" marR="0" lvl="8" indent="0" algn="l" rtl="0">
              <a:spcBef>
                <a:spcPts val="0"/>
              </a:spcBef>
              <a:buNone/>
              <a:defRPr sz="1100" b="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56" name="Google Shape;156;p32"/>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pic>
        <p:nvPicPr>
          <p:cNvPr id="157" name="Google Shape;157;p32"/>
          <p:cNvPicPr preferRelativeResize="0"/>
          <p:nvPr/>
        </p:nvPicPr>
        <p:blipFill rotWithShape="1">
          <a:blip r:embed="rId3">
            <a:alphaModFix/>
          </a:blip>
          <a:srcRect/>
          <a:stretch/>
        </p:blipFill>
        <p:spPr>
          <a:xfrm>
            <a:off x="25" y="701200"/>
            <a:ext cx="8885025" cy="1900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752299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126645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437467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655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76119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68"/>
        <p:cNvGrpSpPr/>
        <p:nvPr/>
      </p:nvGrpSpPr>
      <p:grpSpPr>
        <a:xfrm>
          <a:off x="0" y="0"/>
          <a:ext cx="0" cy="0"/>
          <a:chOff x="0" y="0"/>
          <a:chExt cx="0" cy="0"/>
        </a:xfrm>
      </p:grpSpPr>
      <p:pic>
        <p:nvPicPr>
          <p:cNvPr id="269" name="Google Shape;269;p52" descr="https://www6.slac.stanford.edu/sites/www6.slac.stanford.edu/files/images/lclsII_cryo_close_0.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596"/>
            <a:ext cx="9052560" cy="5146625"/>
          </a:xfrm>
          <a:prstGeom prst="rect">
            <a:avLst/>
          </a:prstGeom>
          <a:noFill/>
          <a:ln>
            <a:noFill/>
          </a:ln>
        </p:spPr>
      </p:pic>
      <p:sp>
        <p:nvSpPr>
          <p:cNvPr id="270" name="Google Shape;270;p52"/>
          <p:cNvSpPr/>
          <p:nvPr/>
        </p:nvSpPr>
        <p:spPr>
          <a:xfrm>
            <a:off x="0" y="0"/>
            <a:ext cx="9144000" cy="5143500"/>
          </a:xfrm>
          <a:prstGeom prst="rect">
            <a:avLst/>
          </a:prstGeom>
          <a:solidFill>
            <a:srgbClr val="FFFFFF">
              <a:alpha val="6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1" name="Google Shape;271;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8" y="-3597"/>
            <a:ext cx="9143246" cy="5150267"/>
          </a:xfrm>
          <a:prstGeom prst="rect">
            <a:avLst/>
          </a:prstGeom>
          <a:noFill/>
          <a:ln>
            <a:noFill/>
          </a:ln>
        </p:spPr>
      </p:pic>
      <p:pic>
        <p:nvPicPr>
          <p:cNvPr id="272" name="Google Shape;272;p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68434" y="4629150"/>
            <a:ext cx="2296321" cy="668730"/>
          </a:xfrm>
          <a:prstGeom prst="rect">
            <a:avLst/>
          </a:prstGeom>
          <a:noFill/>
          <a:ln>
            <a:noFill/>
          </a:ln>
        </p:spPr>
      </p:pic>
      <p:pic>
        <p:nvPicPr>
          <p:cNvPr id="273" name="Google Shape;273;p5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4552950"/>
            <a:ext cx="1968650" cy="717141"/>
          </a:xfrm>
          <a:prstGeom prst="rect">
            <a:avLst/>
          </a:prstGeom>
          <a:noFill/>
          <a:ln>
            <a:noFill/>
          </a:ln>
        </p:spPr>
      </p:pic>
      <p:sp>
        <p:nvSpPr>
          <p:cNvPr id="274" name="Google Shape;274;p52"/>
          <p:cNvSpPr txBox="1">
            <a:spLocks noGrp="1"/>
          </p:cNvSpPr>
          <p:nvPr>
            <p:ph type="ctrTitle"/>
          </p:nvPr>
        </p:nvSpPr>
        <p:spPr>
          <a:xfrm>
            <a:off x="557214" y="402432"/>
            <a:ext cx="8008800" cy="16848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400"/>
              <a:buFont typeface="Arial"/>
              <a:buNone/>
              <a:defRPr sz="43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5" name="Google Shape;275;p52"/>
          <p:cNvSpPr txBox="1">
            <a:spLocks noGrp="1"/>
          </p:cNvSpPr>
          <p:nvPr>
            <p:ph type="subTitle" idx="1"/>
          </p:nvPr>
        </p:nvSpPr>
        <p:spPr>
          <a:xfrm>
            <a:off x="557214" y="2734627"/>
            <a:ext cx="7989900" cy="1640700"/>
          </a:xfrm>
          <a:prstGeom prst="rect">
            <a:avLst/>
          </a:prstGeom>
          <a:noFill/>
          <a:ln>
            <a:noFill/>
          </a:ln>
        </p:spPr>
        <p:txBody>
          <a:bodyPr spcFirstLastPara="1" wrap="square" lIns="91425" tIns="91425" rIns="91425" bIns="91425" anchor="t" anchorCtr="0"/>
          <a:lstStyle>
            <a:lvl1pPr marR="0" lvl="0" algn="l" rtl="0">
              <a:lnSpc>
                <a:spcPct val="110000"/>
              </a:lnSpc>
              <a:spcBef>
                <a:spcPts val="0"/>
              </a:spcBef>
              <a:spcAft>
                <a:spcPts val="0"/>
              </a:spcAft>
              <a:buClr>
                <a:schemeClr val="dk1"/>
              </a:buClr>
              <a:buSzPts val="1400"/>
              <a:buFont typeface="Arial"/>
              <a:buNone/>
              <a:defRPr sz="1600" b="0" i="0" u="none" strike="noStrike" cap="none">
                <a:solidFill>
                  <a:schemeClr val="lt1"/>
                </a:solidFill>
                <a:latin typeface="Arial"/>
                <a:ea typeface="Arial"/>
                <a:cs typeface="Arial"/>
                <a:sym typeface="Arial"/>
              </a:defRPr>
            </a:lvl1pPr>
            <a:lvl2pPr marR="0" lvl="1" algn="ctr" rtl="0">
              <a:lnSpc>
                <a:spcPct val="120000"/>
              </a:lnSpc>
              <a:spcBef>
                <a:spcPts val="300"/>
              </a:spcBef>
              <a:spcAft>
                <a:spcPts val="0"/>
              </a:spcAft>
              <a:buClr>
                <a:schemeClr val="lt2"/>
              </a:buClr>
              <a:buSzPts val="2640"/>
              <a:buFont typeface="Arial"/>
              <a:buNone/>
              <a:defRPr sz="2200" b="0" i="0" u="none" strike="noStrike" cap="none">
                <a:solidFill>
                  <a:srgbClr val="888888"/>
                </a:solidFill>
                <a:latin typeface="Arial"/>
                <a:ea typeface="Arial"/>
                <a:cs typeface="Arial"/>
                <a:sym typeface="Arial"/>
              </a:defRPr>
            </a:lvl2pPr>
            <a:lvl3pPr marR="0" lvl="2" algn="ctr" rtl="0">
              <a:lnSpc>
                <a:spcPct val="120000"/>
              </a:lnSpc>
              <a:spcBef>
                <a:spcPts val="0"/>
              </a:spcBef>
              <a:spcAft>
                <a:spcPts val="0"/>
              </a:spcAft>
              <a:buClr>
                <a:schemeClr val="lt2"/>
              </a:buClr>
              <a:buSzPts val="2400"/>
              <a:buFont typeface="Arial"/>
              <a:buNone/>
              <a:defRPr sz="2000" b="0" i="0" u="none" strike="noStrike" cap="none">
                <a:solidFill>
                  <a:srgbClr val="888888"/>
                </a:solidFill>
                <a:latin typeface="Arial"/>
                <a:ea typeface="Arial"/>
                <a:cs typeface="Arial"/>
                <a:sym typeface="Arial"/>
              </a:defRPr>
            </a:lvl3pPr>
            <a:lvl4pPr marR="0" lvl="3" algn="ctr" rtl="0">
              <a:lnSpc>
                <a:spcPct val="120000"/>
              </a:lnSpc>
              <a:spcBef>
                <a:spcPts val="0"/>
              </a:spcBef>
              <a:spcAft>
                <a:spcPts val="0"/>
              </a:spcAft>
              <a:buClr>
                <a:schemeClr val="lt2"/>
              </a:buClr>
              <a:buSzPts val="2160"/>
              <a:buFont typeface="Arial"/>
              <a:buNone/>
              <a:defRPr sz="1800" b="0" i="0" u="none" strike="noStrike" cap="none">
                <a:solidFill>
                  <a:srgbClr val="888888"/>
                </a:solidFill>
                <a:latin typeface="Arial"/>
                <a:ea typeface="Arial"/>
                <a:cs typeface="Arial"/>
                <a:sym typeface="Arial"/>
              </a:defRPr>
            </a:lvl4pPr>
            <a:lvl5pPr marR="0" lvl="4" algn="ctr" rtl="0">
              <a:lnSpc>
                <a:spcPct val="120000"/>
              </a:lnSpc>
              <a:spcBef>
                <a:spcPts val="0"/>
              </a:spcBef>
              <a:spcAft>
                <a:spcPts val="0"/>
              </a:spcAft>
              <a:buClr>
                <a:schemeClr val="lt2"/>
              </a:buClr>
              <a:buSzPts val="192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76" name="Google Shape;276;p52"/>
          <p:cNvSpPr txBox="1">
            <a:spLocks noGrp="1"/>
          </p:cNvSpPr>
          <p:nvPr>
            <p:ph type="body" idx="2"/>
          </p:nvPr>
        </p:nvSpPr>
        <p:spPr>
          <a:xfrm>
            <a:off x="557214" y="2066259"/>
            <a:ext cx="8008800" cy="477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Arial"/>
              <a:buNone/>
              <a:defRPr sz="42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art_1_summary">
  <p:cSld name="part_1_summary">
    <p:spTree>
      <p:nvGrpSpPr>
        <p:cNvPr id="1" name="Shape 277"/>
        <p:cNvGrpSpPr/>
        <p:nvPr/>
      </p:nvGrpSpPr>
      <p:grpSpPr>
        <a:xfrm>
          <a:off x="0" y="0"/>
          <a:ext cx="0" cy="0"/>
          <a:chOff x="0" y="0"/>
          <a:chExt cx="0" cy="0"/>
        </a:xfrm>
      </p:grpSpPr>
      <p:pic>
        <p:nvPicPr>
          <p:cNvPr id="278" name="Google Shape;278;p5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541" y="0"/>
            <a:ext cx="9055146" cy="5094122"/>
          </a:xfrm>
          <a:prstGeom prst="rect">
            <a:avLst/>
          </a:prstGeom>
          <a:noFill/>
          <a:ln>
            <a:noFill/>
          </a:ln>
        </p:spPr>
      </p:pic>
      <p:sp>
        <p:nvSpPr>
          <p:cNvPr id="279" name="Google Shape;279;p53"/>
          <p:cNvSpPr/>
          <p:nvPr/>
        </p:nvSpPr>
        <p:spPr>
          <a:xfrm>
            <a:off x="1541" y="0"/>
            <a:ext cx="9144000" cy="5143500"/>
          </a:xfrm>
          <a:prstGeom prst="rect">
            <a:avLst/>
          </a:prstGeom>
          <a:solidFill>
            <a:srgbClr val="FFFFFF">
              <a:alpha val="6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0" name="Google Shape;280;p53"/>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81" name="Google Shape;281;p53"/>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2" name="Google Shape;282;p53"/>
          <p:cNvSpPr txBox="1">
            <a:spLocks noGrp="1"/>
          </p:cNvSpPr>
          <p:nvPr>
            <p:ph type="body" idx="1"/>
          </p:nvPr>
        </p:nvSpPr>
        <p:spPr>
          <a:xfrm>
            <a:off x="457200" y="932688"/>
            <a:ext cx="8109000" cy="3799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rgbClr val="981E3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rgbClr val="981E3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rgbClr val="981E3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rgbClr val="981E3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83" name="Google Shape;283;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 y="616458"/>
            <a:ext cx="8622325" cy="20261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84"/>
        <p:cNvGrpSpPr/>
        <p:nvPr/>
      </p:nvGrpSpPr>
      <p:grpSpPr>
        <a:xfrm>
          <a:off x="0" y="0"/>
          <a:ext cx="0" cy="0"/>
          <a:chOff x="0" y="0"/>
          <a:chExt cx="0" cy="0"/>
        </a:xfrm>
      </p:grpSpPr>
      <p:pic>
        <p:nvPicPr>
          <p:cNvPr id="285" name="Google Shape;285;p5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286000" y="0"/>
            <a:ext cx="6757438" cy="938609"/>
          </a:xfrm>
          <a:prstGeom prst="rect">
            <a:avLst/>
          </a:prstGeom>
          <a:noFill/>
          <a:ln>
            <a:noFill/>
          </a:ln>
        </p:spPr>
      </p:pic>
      <p:pic>
        <p:nvPicPr>
          <p:cNvPr id="286" name="Google Shape;286;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 y="616458"/>
            <a:ext cx="8622325" cy="202611"/>
          </a:xfrm>
          <a:prstGeom prst="rect">
            <a:avLst/>
          </a:prstGeom>
          <a:noFill/>
          <a:ln>
            <a:noFill/>
          </a:ln>
        </p:spPr>
      </p:pic>
      <p:sp>
        <p:nvSpPr>
          <p:cNvPr id="287" name="Google Shape;287;p54"/>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88" name="Google Shape;288;p54"/>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9"/>
        <p:cNvGrpSpPr/>
        <p:nvPr/>
      </p:nvGrpSpPr>
      <p:grpSpPr>
        <a:xfrm>
          <a:off x="0" y="0"/>
          <a:ext cx="0" cy="0"/>
          <a:chOff x="0" y="0"/>
          <a:chExt cx="0" cy="0"/>
        </a:xfrm>
      </p:grpSpPr>
      <p:pic>
        <p:nvPicPr>
          <p:cNvPr id="290" name="Google Shape;290;p5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286000" y="0"/>
            <a:ext cx="6757438" cy="938609"/>
          </a:xfrm>
          <a:prstGeom prst="rect">
            <a:avLst/>
          </a:prstGeom>
          <a:noFill/>
          <a:ln>
            <a:noFill/>
          </a:ln>
        </p:spPr>
      </p:pic>
      <p:pic>
        <p:nvPicPr>
          <p:cNvPr id="291" name="Google Shape;291;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 y="616458"/>
            <a:ext cx="8622325" cy="202611"/>
          </a:xfrm>
          <a:prstGeom prst="rect">
            <a:avLst/>
          </a:prstGeom>
          <a:noFill/>
          <a:ln>
            <a:noFill/>
          </a:ln>
        </p:spPr>
      </p:pic>
      <p:sp>
        <p:nvSpPr>
          <p:cNvPr id="292" name="Google Shape;292;p55"/>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93" name="Google Shape;293;p55"/>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4" name="Google Shape;294;p55"/>
          <p:cNvSpPr txBox="1">
            <a:spLocks noGrp="1"/>
          </p:cNvSpPr>
          <p:nvPr>
            <p:ph type="body" idx="1"/>
          </p:nvPr>
        </p:nvSpPr>
        <p:spPr>
          <a:xfrm>
            <a:off x="457200" y="932688"/>
            <a:ext cx="3886200" cy="3799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rgbClr val="981E3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rgbClr val="981E3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rgbClr val="981E3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rgbClr val="981E3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5" name="Google Shape;295;p55"/>
          <p:cNvSpPr txBox="1">
            <a:spLocks noGrp="1"/>
          </p:cNvSpPr>
          <p:nvPr>
            <p:ph type="body" idx="2"/>
          </p:nvPr>
        </p:nvSpPr>
        <p:spPr>
          <a:xfrm>
            <a:off x="4648200" y="939547"/>
            <a:ext cx="3886200" cy="3799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rgbClr val="981E3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rgbClr val="981E3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rgbClr val="981E3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rgbClr val="981E3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line headline">
  <p:cSld name="2 line headline">
    <p:spTree>
      <p:nvGrpSpPr>
        <p:cNvPr id="1" name="Shape 296"/>
        <p:cNvGrpSpPr/>
        <p:nvPr/>
      </p:nvGrpSpPr>
      <p:grpSpPr>
        <a:xfrm>
          <a:off x="0" y="0"/>
          <a:ext cx="0" cy="0"/>
          <a:chOff x="0" y="0"/>
          <a:chExt cx="0" cy="0"/>
        </a:xfrm>
      </p:grpSpPr>
      <p:pic>
        <p:nvPicPr>
          <p:cNvPr id="297" name="Google Shape;297;p5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286000" y="0"/>
            <a:ext cx="6757438" cy="938609"/>
          </a:xfrm>
          <a:prstGeom prst="rect">
            <a:avLst/>
          </a:prstGeom>
          <a:noFill/>
          <a:ln>
            <a:noFill/>
          </a:ln>
        </p:spPr>
      </p:pic>
      <p:pic>
        <p:nvPicPr>
          <p:cNvPr id="298" name="Google Shape;298;p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 y="616458"/>
            <a:ext cx="8622325" cy="202611"/>
          </a:xfrm>
          <a:prstGeom prst="rect">
            <a:avLst/>
          </a:prstGeom>
          <a:noFill/>
          <a:ln>
            <a:noFill/>
          </a:ln>
        </p:spPr>
      </p:pic>
      <p:sp>
        <p:nvSpPr>
          <p:cNvPr id="299" name="Google Shape;299;p56"/>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00" name="Google Shape;300;p56"/>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1" name="Google Shape;301;p56"/>
          <p:cNvSpPr>
            <a:spLocks noGrp="1"/>
          </p:cNvSpPr>
          <p:nvPr>
            <p:ph type="pic" idx="2"/>
          </p:nvPr>
        </p:nvSpPr>
        <p:spPr>
          <a:xfrm>
            <a:off x="3646488" y="939546"/>
            <a:ext cx="2442300" cy="1860900"/>
          </a:xfrm>
          <a:prstGeom prst="rect">
            <a:avLst/>
          </a:prstGeom>
          <a:noFill/>
          <a:ln>
            <a:noFill/>
          </a:ln>
        </p:spPr>
        <p:txBody>
          <a:bodyPr spcFirstLastPara="1" wrap="square" lIns="91425" tIns="91425" rIns="91425" bIns="91425" anchor="t" anchorCtr="0"/>
          <a:lstStyle>
            <a:lvl1pPr marR="0" lvl="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2" name="Google Shape;302;p56"/>
          <p:cNvSpPr>
            <a:spLocks noGrp="1"/>
          </p:cNvSpPr>
          <p:nvPr>
            <p:ph type="pic" idx="3"/>
          </p:nvPr>
        </p:nvSpPr>
        <p:spPr>
          <a:xfrm>
            <a:off x="3646488" y="2914650"/>
            <a:ext cx="2442300" cy="1824000"/>
          </a:xfrm>
          <a:prstGeom prst="rect">
            <a:avLst/>
          </a:prstGeom>
          <a:noFill/>
          <a:ln>
            <a:noFill/>
          </a:ln>
        </p:spPr>
        <p:txBody>
          <a:bodyPr spcFirstLastPara="1" wrap="square" lIns="91425" tIns="91425" rIns="91425" bIns="91425" anchor="t" anchorCtr="0"/>
          <a:lstStyle>
            <a:lvl1pPr marR="0" lvl="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3" name="Google Shape;303;p56"/>
          <p:cNvSpPr>
            <a:spLocks noGrp="1"/>
          </p:cNvSpPr>
          <p:nvPr>
            <p:ph type="pic" idx="4"/>
          </p:nvPr>
        </p:nvSpPr>
        <p:spPr>
          <a:xfrm>
            <a:off x="6242954" y="932688"/>
            <a:ext cx="2442300" cy="3799200"/>
          </a:xfrm>
          <a:prstGeom prst="rect">
            <a:avLst/>
          </a:prstGeom>
          <a:noFill/>
          <a:ln>
            <a:noFill/>
          </a:ln>
        </p:spPr>
        <p:txBody>
          <a:bodyPr spcFirstLastPara="1" wrap="square" lIns="91425" tIns="91425" rIns="91425" bIns="91425" anchor="t" anchorCtr="0"/>
          <a:lstStyle>
            <a:lvl1pPr marR="0" lvl="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4" name="Google Shape;304;p56"/>
          <p:cNvSpPr txBox="1">
            <a:spLocks noGrp="1"/>
          </p:cNvSpPr>
          <p:nvPr>
            <p:ph type="body" idx="1"/>
          </p:nvPr>
        </p:nvSpPr>
        <p:spPr>
          <a:xfrm>
            <a:off x="457201" y="932688"/>
            <a:ext cx="3013200" cy="3799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8"/>
        <p:cNvGrpSpPr/>
        <p:nvPr/>
      </p:nvGrpSpPr>
      <p:grpSpPr>
        <a:xfrm>
          <a:off x="0" y="0"/>
          <a:ext cx="0" cy="0"/>
          <a:chOff x="0" y="0"/>
          <a:chExt cx="0" cy="0"/>
        </a:xfrm>
      </p:grpSpPr>
      <p:pic>
        <p:nvPicPr>
          <p:cNvPr id="159" name="Google Shape;159;p3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939450"/>
          </a:xfrm>
          <a:prstGeom prst="rect">
            <a:avLst/>
          </a:prstGeom>
          <a:noFill/>
          <a:ln>
            <a:noFill/>
          </a:ln>
        </p:spPr>
      </p:pic>
      <p:sp>
        <p:nvSpPr>
          <p:cNvPr id="160" name="Google Shape;160;p33"/>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spcBef>
                <a:spcPts val="0"/>
              </a:spcBef>
              <a:buNone/>
              <a:defRPr sz="1100" b="0">
                <a:solidFill>
                  <a:srgbClr val="000000"/>
                </a:solidFill>
                <a:latin typeface="Arial"/>
                <a:ea typeface="Arial"/>
                <a:cs typeface="Arial"/>
                <a:sym typeface="Arial"/>
              </a:defRPr>
            </a:lvl1pPr>
            <a:lvl2pPr marL="0" marR="0" lvl="1" indent="0" algn="l" rtl="0">
              <a:spcBef>
                <a:spcPts val="0"/>
              </a:spcBef>
              <a:buNone/>
              <a:defRPr sz="1100" b="0">
                <a:solidFill>
                  <a:srgbClr val="000000"/>
                </a:solidFill>
                <a:latin typeface="Arial"/>
                <a:ea typeface="Arial"/>
                <a:cs typeface="Arial"/>
                <a:sym typeface="Arial"/>
              </a:defRPr>
            </a:lvl2pPr>
            <a:lvl3pPr marL="0" marR="0" lvl="2" indent="0" algn="l" rtl="0">
              <a:spcBef>
                <a:spcPts val="0"/>
              </a:spcBef>
              <a:buNone/>
              <a:defRPr sz="1100" b="0">
                <a:solidFill>
                  <a:srgbClr val="000000"/>
                </a:solidFill>
                <a:latin typeface="Arial"/>
                <a:ea typeface="Arial"/>
                <a:cs typeface="Arial"/>
                <a:sym typeface="Arial"/>
              </a:defRPr>
            </a:lvl3pPr>
            <a:lvl4pPr marL="0" marR="0" lvl="3" indent="0" algn="l" rtl="0">
              <a:spcBef>
                <a:spcPts val="0"/>
              </a:spcBef>
              <a:buNone/>
              <a:defRPr sz="1100" b="0">
                <a:solidFill>
                  <a:srgbClr val="000000"/>
                </a:solidFill>
                <a:latin typeface="Arial"/>
                <a:ea typeface="Arial"/>
                <a:cs typeface="Arial"/>
                <a:sym typeface="Arial"/>
              </a:defRPr>
            </a:lvl4pPr>
            <a:lvl5pPr marL="0" marR="0" lvl="4" indent="0" algn="l" rtl="0">
              <a:spcBef>
                <a:spcPts val="0"/>
              </a:spcBef>
              <a:buNone/>
              <a:defRPr sz="1100" b="0">
                <a:solidFill>
                  <a:srgbClr val="000000"/>
                </a:solidFill>
                <a:latin typeface="Arial"/>
                <a:ea typeface="Arial"/>
                <a:cs typeface="Arial"/>
                <a:sym typeface="Arial"/>
              </a:defRPr>
            </a:lvl5pPr>
            <a:lvl6pPr marL="0" marR="0" lvl="5" indent="0" algn="l" rtl="0">
              <a:spcBef>
                <a:spcPts val="0"/>
              </a:spcBef>
              <a:buNone/>
              <a:defRPr sz="1100" b="0">
                <a:solidFill>
                  <a:srgbClr val="000000"/>
                </a:solidFill>
                <a:latin typeface="Arial"/>
                <a:ea typeface="Arial"/>
                <a:cs typeface="Arial"/>
                <a:sym typeface="Arial"/>
              </a:defRPr>
            </a:lvl6pPr>
            <a:lvl7pPr marL="0" marR="0" lvl="6" indent="0" algn="l" rtl="0">
              <a:spcBef>
                <a:spcPts val="0"/>
              </a:spcBef>
              <a:buNone/>
              <a:defRPr sz="1100" b="0">
                <a:solidFill>
                  <a:srgbClr val="000000"/>
                </a:solidFill>
                <a:latin typeface="Arial"/>
                <a:ea typeface="Arial"/>
                <a:cs typeface="Arial"/>
                <a:sym typeface="Arial"/>
              </a:defRPr>
            </a:lvl7pPr>
            <a:lvl8pPr marL="0" marR="0" lvl="7" indent="0" algn="l" rtl="0">
              <a:spcBef>
                <a:spcPts val="0"/>
              </a:spcBef>
              <a:buNone/>
              <a:defRPr sz="1100" b="0">
                <a:solidFill>
                  <a:srgbClr val="000000"/>
                </a:solidFill>
                <a:latin typeface="Arial"/>
                <a:ea typeface="Arial"/>
                <a:cs typeface="Arial"/>
                <a:sym typeface="Arial"/>
              </a:defRPr>
            </a:lvl8pPr>
            <a:lvl9pPr marL="0" marR="0" lvl="8" indent="0" algn="l" rtl="0">
              <a:spcBef>
                <a:spcPts val="0"/>
              </a:spcBef>
              <a:buNone/>
              <a:defRPr sz="1100" b="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61" name="Google Shape;161;p33"/>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62" name="Google Shape;162;p33"/>
          <p:cNvSpPr txBox="1">
            <a:spLocks noGrp="1"/>
          </p:cNvSpPr>
          <p:nvPr>
            <p:ph type="body" idx="1"/>
          </p:nvPr>
        </p:nvSpPr>
        <p:spPr>
          <a:xfrm>
            <a:off x="457200" y="932688"/>
            <a:ext cx="3886200" cy="3799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68300" algn="l" rtl="0">
              <a:lnSpc>
                <a:spcPct val="120000"/>
              </a:lnSpc>
              <a:spcBef>
                <a:spcPts val="300"/>
              </a:spcBef>
              <a:spcAft>
                <a:spcPts val="0"/>
              </a:spcAft>
              <a:buClr>
                <a:srgbClr val="981E32"/>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120000"/>
              </a:lnSpc>
              <a:spcBef>
                <a:spcPts val="0"/>
              </a:spcBef>
              <a:spcAft>
                <a:spcPts val="0"/>
              </a:spcAft>
              <a:buClr>
                <a:srgbClr val="981E3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0000"/>
              </a:lnSpc>
              <a:spcBef>
                <a:spcPts val="0"/>
              </a:spcBef>
              <a:spcAft>
                <a:spcPts val="0"/>
              </a:spcAft>
              <a:buClr>
                <a:srgbClr val="981E3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20000"/>
              </a:lnSpc>
              <a:spcBef>
                <a:spcPts val="0"/>
              </a:spcBef>
              <a:spcAft>
                <a:spcPts val="0"/>
              </a:spcAft>
              <a:buClr>
                <a:srgbClr val="981E3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3" name="Google Shape;163;p33"/>
          <p:cNvSpPr txBox="1">
            <a:spLocks noGrp="1"/>
          </p:cNvSpPr>
          <p:nvPr>
            <p:ph type="body" idx="2"/>
          </p:nvPr>
        </p:nvSpPr>
        <p:spPr>
          <a:xfrm>
            <a:off x="4648200" y="939547"/>
            <a:ext cx="3886200" cy="3799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rgbClr val="981E32"/>
              </a:buClr>
              <a:buSzPts val="1400"/>
              <a:buFont typeface="Arial"/>
              <a:buNone/>
              <a:defRPr sz="2400" b="0" i="0" u="none" strike="noStrike" cap="none">
                <a:solidFill>
                  <a:schemeClr val="dk1"/>
                </a:solidFill>
                <a:latin typeface="Arial"/>
                <a:ea typeface="Arial"/>
                <a:cs typeface="Arial"/>
                <a:sym typeface="Arial"/>
              </a:defRPr>
            </a:lvl1pPr>
            <a:lvl2pPr marL="914400" marR="0" lvl="1" indent="-368300" algn="l" rtl="0">
              <a:lnSpc>
                <a:spcPct val="120000"/>
              </a:lnSpc>
              <a:spcBef>
                <a:spcPts val="300"/>
              </a:spcBef>
              <a:spcAft>
                <a:spcPts val="0"/>
              </a:spcAft>
              <a:buClr>
                <a:srgbClr val="981E32"/>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120000"/>
              </a:lnSpc>
              <a:spcBef>
                <a:spcPts val="0"/>
              </a:spcBef>
              <a:spcAft>
                <a:spcPts val="0"/>
              </a:spcAft>
              <a:buClr>
                <a:srgbClr val="981E3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0000"/>
              </a:lnSpc>
              <a:spcBef>
                <a:spcPts val="0"/>
              </a:spcBef>
              <a:spcAft>
                <a:spcPts val="0"/>
              </a:spcAft>
              <a:buClr>
                <a:srgbClr val="981E3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20000"/>
              </a:lnSpc>
              <a:spcBef>
                <a:spcPts val="0"/>
              </a:spcBef>
              <a:spcAft>
                <a:spcPts val="0"/>
              </a:spcAft>
              <a:buClr>
                <a:srgbClr val="981E3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64" name="Google Shape;164;p33"/>
          <p:cNvPicPr preferRelativeResize="0"/>
          <p:nvPr/>
        </p:nvPicPr>
        <p:blipFill rotWithShape="1">
          <a:blip r:embed="rId3">
            <a:alphaModFix/>
          </a:blip>
          <a:srcRect/>
          <a:stretch/>
        </p:blipFill>
        <p:spPr>
          <a:xfrm>
            <a:off x="25" y="701200"/>
            <a:ext cx="8885025" cy="1900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and Chart on right">
  <p:cSld name="Content and Chart on right">
    <p:spTree>
      <p:nvGrpSpPr>
        <p:cNvPr id="1" name="Shape 305"/>
        <p:cNvGrpSpPr/>
        <p:nvPr/>
      </p:nvGrpSpPr>
      <p:grpSpPr>
        <a:xfrm>
          <a:off x="0" y="0"/>
          <a:ext cx="0" cy="0"/>
          <a:chOff x="0" y="0"/>
          <a:chExt cx="0" cy="0"/>
        </a:xfrm>
      </p:grpSpPr>
      <p:pic>
        <p:nvPicPr>
          <p:cNvPr id="306" name="Google Shape;306;p5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286000" y="0"/>
            <a:ext cx="6757438" cy="938609"/>
          </a:xfrm>
          <a:prstGeom prst="rect">
            <a:avLst/>
          </a:prstGeom>
          <a:noFill/>
          <a:ln>
            <a:noFill/>
          </a:ln>
        </p:spPr>
      </p:pic>
      <p:pic>
        <p:nvPicPr>
          <p:cNvPr id="307" name="Google Shape;307;p5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 y="616458"/>
            <a:ext cx="8622325" cy="202611"/>
          </a:xfrm>
          <a:prstGeom prst="rect">
            <a:avLst/>
          </a:prstGeom>
          <a:noFill/>
          <a:ln>
            <a:noFill/>
          </a:ln>
        </p:spPr>
      </p:pic>
      <p:sp>
        <p:nvSpPr>
          <p:cNvPr id="308" name="Google Shape;308;p57"/>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09" name="Google Shape;309;p57"/>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Google Shape;310;p57"/>
          <p:cNvSpPr>
            <a:spLocks noGrp="1"/>
          </p:cNvSpPr>
          <p:nvPr>
            <p:ph type="chart" idx="2"/>
          </p:nvPr>
        </p:nvSpPr>
        <p:spPr>
          <a:xfrm>
            <a:off x="6007100" y="932688"/>
            <a:ext cx="2667000" cy="3799200"/>
          </a:xfrm>
          <a:prstGeom prst="rect">
            <a:avLst/>
          </a:prstGeom>
          <a:noFill/>
          <a:ln>
            <a:noFill/>
          </a:ln>
        </p:spPr>
        <p:txBody>
          <a:bodyPr spcFirstLastPara="1" wrap="square" lIns="91425" tIns="91425" rIns="91425" bIns="91425" anchor="t" anchorCtr="0"/>
          <a:lstStyle>
            <a:lvl1pPr marR="0" lvl="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1" name="Google Shape;311;p57"/>
          <p:cNvSpPr txBox="1">
            <a:spLocks noGrp="1"/>
          </p:cNvSpPr>
          <p:nvPr>
            <p:ph type="body" idx="1"/>
          </p:nvPr>
        </p:nvSpPr>
        <p:spPr>
          <a:xfrm>
            <a:off x="457200" y="932688"/>
            <a:ext cx="5484900" cy="3799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312"/>
        <p:cNvGrpSpPr/>
        <p:nvPr/>
      </p:nvGrpSpPr>
      <p:grpSpPr>
        <a:xfrm>
          <a:off x="0" y="0"/>
          <a:ext cx="0" cy="0"/>
          <a:chOff x="0" y="0"/>
          <a:chExt cx="0" cy="0"/>
        </a:xfrm>
      </p:grpSpPr>
      <p:sp>
        <p:nvSpPr>
          <p:cNvPr id="313" name="Google Shape;313;p58"/>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lstStyle>
            <a:lvl1pPr marR="0" lvl="0" algn="l" rtl="0">
              <a:lnSpc>
                <a:spcPct val="120000"/>
              </a:lnSpc>
              <a:spcBef>
                <a:spcPts val="0"/>
              </a:spcBef>
              <a:spcAft>
                <a:spcPts val="0"/>
              </a:spcAft>
              <a:buClr>
                <a:schemeClr val="dk1"/>
              </a:buClr>
              <a:buSzPts val="1400"/>
              <a:buFont typeface="Arial"/>
              <a:buNone/>
              <a:defRPr sz="2400" b="1" i="0" u="none" strike="noStrike" cap="none">
                <a:solidFill>
                  <a:srgbClr val="FF0000"/>
                </a:solidFill>
                <a:latin typeface="Arial"/>
                <a:ea typeface="Arial"/>
                <a:cs typeface="Arial"/>
                <a:sym typeface="Arial"/>
              </a:defRPr>
            </a:lvl1pPr>
            <a:lvl2pPr marR="0" lvl="1"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R="0" lvl="2"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R="0" lvl="3"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R="0" lvl="4"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4" name="Google Shape;314;p58"/>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70516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line headline">
  <p:cSld name="2 line headline">
    <p:spTree>
      <p:nvGrpSpPr>
        <p:cNvPr id="1" name="Shape 165"/>
        <p:cNvGrpSpPr/>
        <p:nvPr/>
      </p:nvGrpSpPr>
      <p:grpSpPr>
        <a:xfrm>
          <a:off x="0" y="0"/>
          <a:ext cx="0" cy="0"/>
          <a:chOff x="0" y="0"/>
          <a:chExt cx="0" cy="0"/>
        </a:xfrm>
      </p:grpSpPr>
      <p:pic>
        <p:nvPicPr>
          <p:cNvPr id="166" name="Google Shape;166;p3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939450"/>
          </a:xfrm>
          <a:prstGeom prst="rect">
            <a:avLst/>
          </a:prstGeom>
          <a:noFill/>
          <a:ln>
            <a:noFill/>
          </a:ln>
        </p:spPr>
      </p:pic>
      <p:sp>
        <p:nvSpPr>
          <p:cNvPr id="167" name="Google Shape;167;p34"/>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spcBef>
                <a:spcPts val="0"/>
              </a:spcBef>
              <a:buNone/>
              <a:defRPr sz="1100" b="0">
                <a:solidFill>
                  <a:srgbClr val="000000"/>
                </a:solidFill>
                <a:latin typeface="Arial"/>
                <a:ea typeface="Arial"/>
                <a:cs typeface="Arial"/>
                <a:sym typeface="Arial"/>
              </a:defRPr>
            </a:lvl1pPr>
            <a:lvl2pPr marL="0" marR="0" lvl="1" indent="0" algn="l" rtl="0">
              <a:spcBef>
                <a:spcPts val="0"/>
              </a:spcBef>
              <a:buNone/>
              <a:defRPr sz="1100" b="0">
                <a:solidFill>
                  <a:srgbClr val="000000"/>
                </a:solidFill>
                <a:latin typeface="Arial"/>
                <a:ea typeface="Arial"/>
                <a:cs typeface="Arial"/>
                <a:sym typeface="Arial"/>
              </a:defRPr>
            </a:lvl2pPr>
            <a:lvl3pPr marL="0" marR="0" lvl="2" indent="0" algn="l" rtl="0">
              <a:spcBef>
                <a:spcPts val="0"/>
              </a:spcBef>
              <a:buNone/>
              <a:defRPr sz="1100" b="0">
                <a:solidFill>
                  <a:srgbClr val="000000"/>
                </a:solidFill>
                <a:latin typeface="Arial"/>
                <a:ea typeface="Arial"/>
                <a:cs typeface="Arial"/>
                <a:sym typeface="Arial"/>
              </a:defRPr>
            </a:lvl3pPr>
            <a:lvl4pPr marL="0" marR="0" lvl="3" indent="0" algn="l" rtl="0">
              <a:spcBef>
                <a:spcPts val="0"/>
              </a:spcBef>
              <a:buNone/>
              <a:defRPr sz="1100" b="0">
                <a:solidFill>
                  <a:srgbClr val="000000"/>
                </a:solidFill>
                <a:latin typeface="Arial"/>
                <a:ea typeface="Arial"/>
                <a:cs typeface="Arial"/>
                <a:sym typeface="Arial"/>
              </a:defRPr>
            </a:lvl4pPr>
            <a:lvl5pPr marL="0" marR="0" lvl="4" indent="0" algn="l" rtl="0">
              <a:spcBef>
                <a:spcPts val="0"/>
              </a:spcBef>
              <a:buNone/>
              <a:defRPr sz="1100" b="0">
                <a:solidFill>
                  <a:srgbClr val="000000"/>
                </a:solidFill>
                <a:latin typeface="Arial"/>
                <a:ea typeface="Arial"/>
                <a:cs typeface="Arial"/>
                <a:sym typeface="Arial"/>
              </a:defRPr>
            </a:lvl5pPr>
            <a:lvl6pPr marL="0" marR="0" lvl="5" indent="0" algn="l" rtl="0">
              <a:spcBef>
                <a:spcPts val="0"/>
              </a:spcBef>
              <a:buNone/>
              <a:defRPr sz="1100" b="0">
                <a:solidFill>
                  <a:srgbClr val="000000"/>
                </a:solidFill>
                <a:latin typeface="Arial"/>
                <a:ea typeface="Arial"/>
                <a:cs typeface="Arial"/>
                <a:sym typeface="Arial"/>
              </a:defRPr>
            </a:lvl6pPr>
            <a:lvl7pPr marL="0" marR="0" lvl="6" indent="0" algn="l" rtl="0">
              <a:spcBef>
                <a:spcPts val="0"/>
              </a:spcBef>
              <a:buNone/>
              <a:defRPr sz="1100" b="0">
                <a:solidFill>
                  <a:srgbClr val="000000"/>
                </a:solidFill>
                <a:latin typeface="Arial"/>
                <a:ea typeface="Arial"/>
                <a:cs typeface="Arial"/>
                <a:sym typeface="Arial"/>
              </a:defRPr>
            </a:lvl7pPr>
            <a:lvl8pPr marL="0" marR="0" lvl="7" indent="0" algn="l" rtl="0">
              <a:spcBef>
                <a:spcPts val="0"/>
              </a:spcBef>
              <a:buNone/>
              <a:defRPr sz="1100" b="0">
                <a:solidFill>
                  <a:srgbClr val="000000"/>
                </a:solidFill>
                <a:latin typeface="Arial"/>
                <a:ea typeface="Arial"/>
                <a:cs typeface="Arial"/>
                <a:sym typeface="Arial"/>
              </a:defRPr>
            </a:lvl8pPr>
            <a:lvl9pPr marL="0" marR="0" lvl="8" indent="0" algn="l" rtl="0">
              <a:spcBef>
                <a:spcPts val="0"/>
              </a:spcBef>
              <a:buNone/>
              <a:defRPr sz="1100" b="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68" name="Google Shape;168;p34"/>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69" name="Google Shape;169;p34"/>
          <p:cNvSpPr>
            <a:spLocks noGrp="1"/>
          </p:cNvSpPr>
          <p:nvPr>
            <p:ph type="pic" idx="2"/>
          </p:nvPr>
        </p:nvSpPr>
        <p:spPr>
          <a:xfrm>
            <a:off x="3646488" y="939546"/>
            <a:ext cx="2442300" cy="1860600"/>
          </a:xfrm>
          <a:prstGeom prst="rect">
            <a:avLst/>
          </a:prstGeom>
          <a:noFill/>
          <a:ln>
            <a:noFill/>
          </a:ln>
        </p:spPr>
        <p:txBody>
          <a:bodyPr spcFirstLastPara="1" wrap="square" lIns="91425" tIns="91425" rIns="91425" bIns="91425" anchor="t" anchorCtr="0"/>
          <a:lstStyle>
            <a:lvl1pPr marL="0" marR="0" lvl="0" indent="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457200" marR="0" lvl="1" indent="-228600" algn="l" rtl="0">
              <a:lnSpc>
                <a:spcPct val="120000"/>
              </a:lnSpc>
              <a:spcBef>
                <a:spcPts val="300"/>
              </a:spcBef>
              <a:spcAft>
                <a:spcPts val="0"/>
              </a:spcAft>
              <a:buClr>
                <a:schemeClr val="lt2"/>
              </a:buClr>
              <a:buSzPts val="2200"/>
              <a:buFont typeface="Arial"/>
              <a:buChar char="•"/>
              <a:defRPr sz="2200" b="0" i="0" u="none" strike="noStrike" cap="none">
                <a:solidFill>
                  <a:schemeClr val="dk1"/>
                </a:solidFill>
                <a:latin typeface="Arial"/>
                <a:ea typeface="Arial"/>
                <a:cs typeface="Arial"/>
                <a:sym typeface="Arial"/>
              </a:defRPr>
            </a:lvl2pPr>
            <a:lvl3pPr marL="690562" marR="0" lvl="2" indent="-233362" algn="l" rtl="0">
              <a:lnSpc>
                <a:spcPct val="120000"/>
              </a:lnSpc>
              <a:spcBef>
                <a:spcPts val="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914400" marR="0" lvl="3" indent="-228600" algn="l" rtl="0">
              <a:lnSpc>
                <a:spcPct val="120000"/>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4pPr>
            <a:lvl5pPr marL="1147762" marR="0" lvl="4" indent="-233362" algn="l" rtl="0">
              <a:lnSpc>
                <a:spcPct val="12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0" name="Google Shape;170;p34"/>
          <p:cNvSpPr>
            <a:spLocks noGrp="1"/>
          </p:cNvSpPr>
          <p:nvPr>
            <p:ph type="pic" idx="3"/>
          </p:nvPr>
        </p:nvSpPr>
        <p:spPr>
          <a:xfrm>
            <a:off x="3646488" y="2914650"/>
            <a:ext cx="2442300" cy="1824000"/>
          </a:xfrm>
          <a:prstGeom prst="rect">
            <a:avLst/>
          </a:prstGeom>
          <a:noFill/>
          <a:ln>
            <a:noFill/>
          </a:ln>
        </p:spPr>
        <p:txBody>
          <a:bodyPr spcFirstLastPara="1" wrap="square" lIns="91425" tIns="91425" rIns="91425" bIns="91425" anchor="t" anchorCtr="0"/>
          <a:lstStyle>
            <a:lvl1pPr marL="0" marR="0" lvl="0" indent="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457200" marR="0" lvl="1" indent="-228600" algn="l" rtl="0">
              <a:lnSpc>
                <a:spcPct val="120000"/>
              </a:lnSpc>
              <a:spcBef>
                <a:spcPts val="300"/>
              </a:spcBef>
              <a:spcAft>
                <a:spcPts val="0"/>
              </a:spcAft>
              <a:buClr>
                <a:schemeClr val="lt2"/>
              </a:buClr>
              <a:buSzPts val="2200"/>
              <a:buFont typeface="Arial"/>
              <a:buChar char="•"/>
              <a:defRPr sz="2200" b="0" i="0" u="none" strike="noStrike" cap="none">
                <a:solidFill>
                  <a:schemeClr val="dk1"/>
                </a:solidFill>
                <a:latin typeface="Arial"/>
                <a:ea typeface="Arial"/>
                <a:cs typeface="Arial"/>
                <a:sym typeface="Arial"/>
              </a:defRPr>
            </a:lvl2pPr>
            <a:lvl3pPr marL="690562" marR="0" lvl="2" indent="-233362" algn="l" rtl="0">
              <a:lnSpc>
                <a:spcPct val="120000"/>
              </a:lnSpc>
              <a:spcBef>
                <a:spcPts val="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914400" marR="0" lvl="3" indent="-228600" algn="l" rtl="0">
              <a:lnSpc>
                <a:spcPct val="120000"/>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4pPr>
            <a:lvl5pPr marL="1147762" marR="0" lvl="4" indent="-233362" algn="l" rtl="0">
              <a:lnSpc>
                <a:spcPct val="12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1" name="Google Shape;171;p34"/>
          <p:cNvSpPr>
            <a:spLocks noGrp="1"/>
          </p:cNvSpPr>
          <p:nvPr>
            <p:ph type="pic" idx="4"/>
          </p:nvPr>
        </p:nvSpPr>
        <p:spPr>
          <a:xfrm>
            <a:off x="6242954" y="932688"/>
            <a:ext cx="2442300" cy="3799200"/>
          </a:xfrm>
          <a:prstGeom prst="rect">
            <a:avLst/>
          </a:prstGeom>
          <a:noFill/>
          <a:ln>
            <a:noFill/>
          </a:ln>
        </p:spPr>
        <p:txBody>
          <a:bodyPr spcFirstLastPara="1" wrap="square" lIns="91425" tIns="91425" rIns="91425" bIns="91425" anchor="t" anchorCtr="0"/>
          <a:lstStyle>
            <a:lvl1pPr marL="0" marR="0" lvl="0" indent="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457200" marR="0" lvl="1" indent="-228600" algn="l" rtl="0">
              <a:lnSpc>
                <a:spcPct val="120000"/>
              </a:lnSpc>
              <a:spcBef>
                <a:spcPts val="300"/>
              </a:spcBef>
              <a:spcAft>
                <a:spcPts val="0"/>
              </a:spcAft>
              <a:buClr>
                <a:schemeClr val="lt2"/>
              </a:buClr>
              <a:buSzPts val="2200"/>
              <a:buFont typeface="Arial"/>
              <a:buChar char="•"/>
              <a:defRPr sz="2200" b="0" i="0" u="none" strike="noStrike" cap="none">
                <a:solidFill>
                  <a:schemeClr val="dk1"/>
                </a:solidFill>
                <a:latin typeface="Arial"/>
                <a:ea typeface="Arial"/>
                <a:cs typeface="Arial"/>
                <a:sym typeface="Arial"/>
              </a:defRPr>
            </a:lvl2pPr>
            <a:lvl3pPr marL="690562" marR="0" lvl="2" indent="-233362" algn="l" rtl="0">
              <a:lnSpc>
                <a:spcPct val="120000"/>
              </a:lnSpc>
              <a:spcBef>
                <a:spcPts val="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914400" marR="0" lvl="3" indent="-228600" algn="l" rtl="0">
              <a:lnSpc>
                <a:spcPct val="120000"/>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4pPr>
            <a:lvl5pPr marL="1147762" marR="0" lvl="4" indent="-233362" algn="l" rtl="0">
              <a:lnSpc>
                <a:spcPct val="12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2" name="Google Shape;172;p34"/>
          <p:cNvSpPr txBox="1">
            <a:spLocks noGrp="1"/>
          </p:cNvSpPr>
          <p:nvPr>
            <p:ph type="body" idx="1"/>
          </p:nvPr>
        </p:nvSpPr>
        <p:spPr>
          <a:xfrm>
            <a:off x="457200" y="932688"/>
            <a:ext cx="3013200" cy="3799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914400" marR="0" lvl="1" indent="-368300" algn="l" rtl="0">
              <a:lnSpc>
                <a:spcPct val="120000"/>
              </a:lnSpc>
              <a:spcBef>
                <a:spcPts val="300"/>
              </a:spcBef>
              <a:spcAft>
                <a:spcPts val="0"/>
              </a:spcAft>
              <a:buClr>
                <a:schemeClr val="lt2"/>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120000"/>
              </a:lnSpc>
              <a:spcBef>
                <a:spcPts val="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0000"/>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2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73" name="Google Shape;173;p34"/>
          <p:cNvPicPr preferRelativeResize="0"/>
          <p:nvPr/>
        </p:nvPicPr>
        <p:blipFill rotWithShape="1">
          <a:blip r:embed="rId3">
            <a:alphaModFix/>
          </a:blip>
          <a:srcRect/>
          <a:stretch/>
        </p:blipFill>
        <p:spPr>
          <a:xfrm>
            <a:off x="25" y="701200"/>
            <a:ext cx="9035749" cy="190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Chart on right">
  <p:cSld name="Content and Chart on right">
    <p:spTree>
      <p:nvGrpSpPr>
        <p:cNvPr id="1" name="Shape 174"/>
        <p:cNvGrpSpPr/>
        <p:nvPr/>
      </p:nvGrpSpPr>
      <p:grpSpPr>
        <a:xfrm>
          <a:off x="0" y="0"/>
          <a:ext cx="0" cy="0"/>
          <a:chOff x="0" y="0"/>
          <a:chExt cx="0" cy="0"/>
        </a:xfrm>
      </p:grpSpPr>
      <p:pic>
        <p:nvPicPr>
          <p:cNvPr id="175" name="Google Shape;175;p3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939450"/>
          </a:xfrm>
          <a:prstGeom prst="rect">
            <a:avLst/>
          </a:prstGeom>
          <a:noFill/>
          <a:ln>
            <a:noFill/>
          </a:ln>
        </p:spPr>
      </p:pic>
      <p:sp>
        <p:nvSpPr>
          <p:cNvPr id="176" name="Google Shape;176;p35"/>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spcBef>
                <a:spcPts val="0"/>
              </a:spcBef>
              <a:buNone/>
              <a:defRPr sz="1100" b="0">
                <a:solidFill>
                  <a:srgbClr val="000000"/>
                </a:solidFill>
                <a:latin typeface="Arial"/>
                <a:ea typeface="Arial"/>
                <a:cs typeface="Arial"/>
                <a:sym typeface="Arial"/>
              </a:defRPr>
            </a:lvl1pPr>
            <a:lvl2pPr marL="0" marR="0" lvl="1" indent="0" algn="l" rtl="0">
              <a:spcBef>
                <a:spcPts val="0"/>
              </a:spcBef>
              <a:buNone/>
              <a:defRPr sz="1100" b="0">
                <a:solidFill>
                  <a:srgbClr val="000000"/>
                </a:solidFill>
                <a:latin typeface="Arial"/>
                <a:ea typeface="Arial"/>
                <a:cs typeface="Arial"/>
                <a:sym typeface="Arial"/>
              </a:defRPr>
            </a:lvl2pPr>
            <a:lvl3pPr marL="0" marR="0" lvl="2" indent="0" algn="l" rtl="0">
              <a:spcBef>
                <a:spcPts val="0"/>
              </a:spcBef>
              <a:buNone/>
              <a:defRPr sz="1100" b="0">
                <a:solidFill>
                  <a:srgbClr val="000000"/>
                </a:solidFill>
                <a:latin typeface="Arial"/>
                <a:ea typeface="Arial"/>
                <a:cs typeface="Arial"/>
                <a:sym typeface="Arial"/>
              </a:defRPr>
            </a:lvl3pPr>
            <a:lvl4pPr marL="0" marR="0" lvl="3" indent="0" algn="l" rtl="0">
              <a:spcBef>
                <a:spcPts val="0"/>
              </a:spcBef>
              <a:buNone/>
              <a:defRPr sz="1100" b="0">
                <a:solidFill>
                  <a:srgbClr val="000000"/>
                </a:solidFill>
                <a:latin typeface="Arial"/>
                <a:ea typeface="Arial"/>
                <a:cs typeface="Arial"/>
                <a:sym typeface="Arial"/>
              </a:defRPr>
            </a:lvl4pPr>
            <a:lvl5pPr marL="0" marR="0" lvl="4" indent="0" algn="l" rtl="0">
              <a:spcBef>
                <a:spcPts val="0"/>
              </a:spcBef>
              <a:buNone/>
              <a:defRPr sz="1100" b="0">
                <a:solidFill>
                  <a:srgbClr val="000000"/>
                </a:solidFill>
                <a:latin typeface="Arial"/>
                <a:ea typeface="Arial"/>
                <a:cs typeface="Arial"/>
                <a:sym typeface="Arial"/>
              </a:defRPr>
            </a:lvl5pPr>
            <a:lvl6pPr marL="0" marR="0" lvl="5" indent="0" algn="l" rtl="0">
              <a:spcBef>
                <a:spcPts val="0"/>
              </a:spcBef>
              <a:buNone/>
              <a:defRPr sz="1100" b="0">
                <a:solidFill>
                  <a:srgbClr val="000000"/>
                </a:solidFill>
                <a:latin typeface="Arial"/>
                <a:ea typeface="Arial"/>
                <a:cs typeface="Arial"/>
                <a:sym typeface="Arial"/>
              </a:defRPr>
            </a:lvl6pPr>
            <a:lvl7pPr marL="0" marR="0" lvl="6" indent="0" algn="l" rtl="0">
              <a:spcBef>
                <a:spcPts val="0"/>
              </a:spcBef>
              <a:buNone/>
              <a:defRPr sz="1100" b="0">
                <a:solidFill>
                  <a:srgbClr val="000000"/>
                </a:solidFill>
                <a:latin typeface="Arial"/>
                <a:ea typeface="Arial"/>
                <a:cs typeface="Arial"/>
                <a:sym typeface="Arial"/>
              </a:defRPr>
            </a:lvl7pPr>
            <a:lvl8pPr marL="0" marR="0" lvl="7" indent="0" algn="l" rtl="0">
              <a:spcBef>
                <a:spcPts val="0"/>
              </a:spcBef>
              <a:buNone/>
              <a:defRPr sz="1100" b="0">
                <a:solidFill>
                  <a:srgbClr val="000000"/>
                </a:solidFill>
                <a:latin typeface="Arial"/>
                <a:ea typeface="Arial"/>
                <a:cs typeface="Arial"/>
                <a:sym typeface="Arial"/>
              </a:defRPr>
            </a:lvl8pPr>
            <a:lvl9pPr marL="0" marR="0" lvl="8" indent="0" algn="l" rtl="0">
              <a:spcBef>
                <a:spcPts val="0"/>
              </a:spcBef>
              <a:buNone/>
              <a:defRPr sz="1100" b="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77" name="Google Shape;177;p35"/>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8" name="Google Shape;178;p35"/>
          <p:cNvSpPr>
            <a:spLocks noGrp="1"/>
          </p:cNvSpPr>
          <p:nvPr>
            <p:ph type="chart" idx="2"/>
          </p:nvPr>
        </p:nvSpPr>
        <p:spPr>
          <a:xfrm>
            <a:off x="6007100" y="932688"/>
            <a:ext cx="2667000" cy="3799200"/>
          </a:xfrm>
          <a:prstGeom prst="rect">
            <a:avLst/>
          </a:prstGeom>
          <a:noFill/>
          <a:ln>
            <a:noFill/>
          </a:ln>
        </p:spPr>
        <p:txBody>
          <a:bodyPr spcFirstLastPara="1" wrap="square" lIns="91425" tIns="91425" rIns="91425" bIns="91425" anchor="t" anchorCtr="0"/>
          <a:lstStyle>
            <a:lvl1pPr marL="0" marR="0" lvl="0" indent="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457200" marR="0" lvl="1" indent="-228600" algn="l" rtl="0">
              <a:lnSpc>
                <a:spcPct val="120000"/>
              </a:lnSpc>
              <a:spcBef>
                <a:spcPts val="300"/>
              </a:spcBef>
              <a:spcAft>
                <a:spcPts val="0"/>
              </a:spcAft>
              <a:buClr>
                <a:schemeClr val="lt2"/>
              </a:buClr>
              <a:buSzPts val="2200"/>
              <a:buFont typeface="Arial"/>
              <a:buChar char="•"/>
              <a:defRPr sz="2200" b="0" i="0" u="none" strike="noStrike" cap="none">
                <a:solidFill>
                  <a:schemeClr val="dk1"/>
                </a:solidFill>
                <a:latin typeface="Arial"/>
                <a:ea typeface="Arial"/>
                <a:cs typeface="Arial"/>
                <a:sym typeface="Arial"/>
              </a:defRPr>
            </a:lvl2pPr>
            <a:lvl3pPr marL="690562" marR="0" lvl="2" indent="-233362" algn="l" rtl="0">
              <a:lnSpc>
                <a:spcPct val="120000"/>
              </a:lnSpc>
              <a:spcBef>
                <a:spcPts val="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914400" marR="0" lvl="3" indent="-228600" algn="l" rtl="0">
              <a:lnSpc>
                <a:spcPct val="120000"/>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4pPr>
            <a:lvl5pPr marL="1147762" marR="0" lvl="4" indent="-233362" algn="l" rtl="0">
              <a:lnSpc>
                <a:spcPct val="12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 name="Google Shape;179;p35"/>
          <p:cNvSpPr txBox="1">
            <a:spLocks noGrp="1"/>
          </p:cNvSpPr>
          <p:nvPr>
            <p:ph type="body" idx="1"/>
          </p:nvPr>
        </p:nvSpPr>
        <p:spPr>
          <a:xfrm>
            <a:off x="457200" y="932688"/>
            <a:ext cx="5484900" cy="37992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914400" marR="0" lvl="1" indent="-368300" algn="l" rtl="0">
              <a:lnSpc>
                <a:spcPct val="120000"/>
              </a:lnSpc>
              <a:spcBef>
                <a:spcPts val="300"/>
              </a:spcBef>
              <a:spcAft>
                <a:spcPts val="0"/>
              </a:spcAft>
              <a:buClr>
                <a:schemeClr val="lt2"/>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120000"/>
              </a:lnSpc>
              <a:spcBef>
                <a:spcPts val="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0000"/>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2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80" name="Google Shape;180;p35"/>
          <p:cNvPicPr preferRelativeResize="0"/>
          <p:nvPr/>
        </p:nvPicPr>
        <p:blipFill rotWithShape="1">
          <a:blip r:embed="rId3">
            <a:alphaModFix/>
          </a:blip>
          <a:srcRect/>
          <a:stretch/>
        </p:blipFill>
        <p:spPr>
          <a:xfrm>
            <a:off x="25" y="701200"/>
            <a:ext cx="9035749" cy="1900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2"/>
            <a:ext cx="9144019" cy="928881"/>
          </a:xfrm>
          <a:prstGeom prst="rect">
            <a:avLst/>
          </a:prstGeom>
          <a:noFill/>
          <a:ln>
            <a:noFill/>
          </a:ln>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 y="616458"/>
            <a:ext cx="8685294" cy="202692"/>
          </a:xfrm>
          <a:prstGeom prst="rect">
            <a:avLst/>
          </a:prstGeom>
          <a:noFill/>
          <a:ln>
            <a:noFill/>
          </a:ln>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34907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200"/>
        <p:cNvGrpSpPr/>
        <p:nvPr/>
      </p:nvGrpSpPr>
      <p:grpSpPr>
        <a:xfrm>
          <a:off x="0" y="0"/>
          <a:ext cx="0" cy="0"/>
          <a:chOff x="0" y="0"/>
          <a:chExt cx="0" cy="0"/>
        </a:xfrm>
      </p:grpSpPr>
      <p:sp>
        <p:nvSpPr>
          <p:cNvPr id="201" name="Google Shape;201;p40"/>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lstStyle>
            <a:lvl1pPr marL="0" marR="0" lvl="0" indent="0" algn="l" rtl="0">
              <a:lnSpc>
                <a:spcPct val="120000"/>
              </a:lnSpc>
              <a:spcBef>
                <a:spcPts val="0"/>
              </a:spcBef>
              <a:spcAft>
                <a:spcPts val="0"/>
              </a:spcAft>
              <a:buClr>
                <a:schemeClr val="dk1"/>
              </a:buClr>
              <a:buSzPts val="1400"/>
              <a:buFont typeface="Arial"/>
              <a:buNone/>
              <a:defRPr sz="2400" b="1" i="0" u="none" strike="noStrike" cap="none">
                <a:solidFill>
                  <a:srgbClr val="FF0000"/>
                </a:solidFill>
                <a:latin typeface="Arial"/>
                <a:ea typeface="Arial"/>
                <a:cs typeface="Arial"/>
                <a:sym typeface="Arial"/>
              </a:defRPr>
            </a:lvl1pPr>
            <a:lvl2pPr marL="457200" marR="0" lvl="1" indent="-228600" algn="l" rtl="0">
              <a:lnSpc>
                <a:spcPct val="120000"/>
              </a:lnSpc>
              <a:spcBef>
                <a:spcPts val="6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L="690562" marR="0" lvl="2" indent="-233362" algn="l" rtl="0">
              <a:lnSpc>
                <a:spcPct val="120000"/>
              </a:lnSpc>
              <a:spcBef>
                <a:spcPts val="60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L="914400" marR="0" lvl="3" indent="-228599"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L="1147762" marR="0" lvl="4" indent="-233362"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2" name="Google Shape;202;p40"/>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3" name="Google Shape;203;p4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 name="Google Shape;204;p4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 name="Google Shape;205;p40"/>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spcBef>
                <a:spcPts val="0"/>
              </a:spcBef>
              <a:buNone/>
              <a:defRPr sz="1100" b="0">
                <a:solidFill>
                  <a:schemeClr val="dk1"/>
                </a:solidFill>
                <a:latin typeface="Arial"/>
                <a:ea typeface="Arial"/>
                <a:cs typeface="Arial"/>
                <a:sym typeface="Arial"/>
              </a:defRPr>
            </a:lvl1pPr>
            <a:lvl2pPr marL="0" marR="0" lvl="1" indent="0" algn="l" rtl="0">
              <a:spcBef>
                <a:spcPts val="0"/>
              </a:spcBef>
              <a:buNone/>
              <a:defRPr sz="1100" b="0">
                <a:solidFill>
                  <a:schemeClr val="dk1"/>
                </a:solidFill>
                <a:latin typeface="Arial"/>
                <a:ea typeface="Arial"/>
                <a:cs typeface="Arial"/>
                <a:sym typeface="Arial"/>
              </a:defRPr>
            </a:lvl2pPr>
            <a:lvl3pPr marL="0" marR="0" lvl="2" indent="0" algn="l" rtl="0">
              <a:spcBef>
                <a:spcPts val="0"/>
              </a:spcBef>
              <a:buNone/>
              <a:defRPr sz="1100" b="0">
                <a:solidFill>
                  <a:schemeClr val="dk1"/>
                </a:solidFill>
                <a:latin typeface="Arial"/>
                <a:ea typeface="Arial"/>
                <a:cs typeface="Arial"/>
                <a:sym typeface="Arial"/>
              </a:defRPr>
            </a:lvl3pPr>
            <a:lvl4pPr marL="0" marR="0" lvl="3" indent="0" algn="l" rtl="0">
              <a:spcBef>
                <a:spcPts val="0"/>
              </a:spcBef>
              <a:buNone/>
              <a:defRPr sz="1100" b="0">
                <a:solidFill>
                  <a:schemeClr val="dk1"/>
                </a:solidFill>
                <a:latin typeface="Arial"/>
                <a:ea typeface="Arial"/>
                <a:cs typeface="Arial"/>
                <a:sym typeface="Arial"/>
              </a:defRPr>
            </a:lvl4pPr>
            <a:lvl5pPr marL="0" marR="0" lvl="4" indent="0" algn="l" rtl="0">
              <a:spcBef>
                <a:spcPts val="0"/>
              </a:spcBef>
              <a:buNone/>
              <a:defRPr sz="1100" b="0">
                <a:solidFill>
                  <a:schemeClr val="dk1"/>
                </a:solidFill>
                <a:latin typeface="Arial"/>
                <a:ea typeface="Arial"/>
                <a:cs typeface="Arial"/>
                <a:sym typeface="Arial"/>
              </a:defRPr>
            </a:lvl5pPr>
            <a:lvl6pPr marL="0" marR="0" lvl="5" indent="0" algn="l" rtl="0">
              <a:spcBef>
                <a:spcPts val="0"/>
              </a:spcBef>
              <a:buNone/>
              <a:defRPr sz="1100" b="0">
                <a:solidFill>
                  <a:schemeClr val="dk1"/>
                </a:solidFill>
                <a:latin typeface="Arial"/>
                <a:ea typeface="Arial"/>
                <a:cs typeface="Arial"/>
                <a:sym typeface="Arial"/>
              </a:defRPr>
            </a:lvl6pPr>
            <a:lvl7pPr marL="0" marR="0" lvl="6" indent="0" algn="l" rtl="0">
              <a:spcBef>
                <a:spcPts val="0"/>
              </a:spcBef>
              <a:buNone/>
              <a:defRPr sz="1100" b="0">
                <a:solidFill>
                  <a:schemeClr val="dk1"/>
                </a:solidFill>
                <a:latin typeface="Arial"/>
                <a:ea typeface="Arial"/>
                <a:cs typeface="Arial"/>
                <a:sym typeface="Arial"/>
              </a:defRPr>
            </a:lvl7pPr>
            <a:lvl8pPr marL="0" marR="0" lvl="7" indent="0" algn="l" rtl="0">
              <a:spcBef>
                <a:spcPts val="0"/>
              </a:spcBef>
              <a:buNone/>
              <a:defRPr sz="1100" b="0">
                <a:solidFill>
                  <a:schemeClr val="dk1"/>
                </a:solidFill>
                <a:latin typeface="Arial"/>
                <a:ea typeface="Arial"/>
                <a:cs typeface="Arial"/>
                <a:sym typeface="Arial"/>
              </a:defRPr>
            </a:lvl8pPr>
            <a:lvl9pPr marL="0" marR="0" lvl="8" indent="0" algn="l" rtl="0">
              <a:spcBef>
                <a:spcPts val="0"/>
              </a:spcBef>
              <a:buNone/>
              <a:defRPr sz="1100" b="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780D83-4F07-418C-A08B-95CFDEEAC3F4}"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7403-F3B6-4E71-92E1-9A6EAE5F5599}" type="slidenum">
              <a:rPr lang="en-US" smtClean="0"/>
              <a:t>‹#›</a:t>
            </a:fld>
            <a:endParaRPr lang="en-US"/>
          </a:p>
        </p:txBody>
      </p:sp>
    </p:spTree>
    <p:extLst>
      <p:ext uri="{BB962C8B-B14F-4D97-AF65-F5344CB8AC3E}">
        <p14:creationId xmlns:p14="http://schemas.microsoft.com/office/powerpoint/2010/main" val="283082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508007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4.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8" name="Google Shape;138;p29"/>
          <p:cNvSpPr txBox="1">
            <a:spLocks noGrp="1"/>
          </p:cNvSpPr>
          <p:nvPr>
            <p:ph type="body" idx="1"/>
          </p:nvPr>
        </p:nvSpPr>
        <p:spPr>
          <a:xfrm>
            <a:off x="457200" y="932688"/>
            <a:ext cx="8109900" cy="37719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914400" marR="0" lvl="1" indent="-368300" algn="l" rtl="0">
              <a:lnSpc>
                <a:spcPct val="120000"/>
              </a:lnSpc>
              <a:spcBef>
                <a:spcPts val="300"/>
              </a:spcBef>
              <a:spcAft>
                <a:spcPts val="0"/>
              </a:spcAft>
              <a:buClr>
                <a:schemeClr val="lt2"/>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120000"/>
              </a:lnSpc>
              <a:spcBef>
                <a:spcPts val="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0000"/>
              </a:lnSpc>
              <a:spcBef>
                <a:spcPts val="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2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 name="Google Shape;139;p29"/>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spcBef>
                <a:spcPts val="0"/>
              </a:spcBef>
              <a:spcAft>
                <a:spcPts val="0"/>
              </a:spcAft>
              <a:buNone/>
              <a:defRPr sz="1100" b="0">
                <a:solidFill>
                  <a:srgbClr val="000000"/>
                </a:solidFill>
                <a:latin typeface="Arial"/>
                <a:ea typeface="Arial"/>
                <a:cs typeface="Arial"/>
                <a:sym typeface="Arial"/>
              </a:defRPr>
            </a:lvl1pPr>
            <a:lvl2pPr marL="0" marR="0" lvl="1" indent="0" algn="l" rtl="0">
              <a:spcBef>
                <a:spcPts val="0"/>
              </a:spcBef>
              <a:spcAft>
                <a:spcPts val="0"/>
              </a:spcAft>
              <a:buNone/>
              <a:defRPr sz="1100" b="0">
                <a:solidFill>
                  <a:srgbClr val="000000"/>
                </a:solidFill>
                <a:latin typeface="Arial"/>
                <a:ea typeface="Arial"/>
                <a:cs typeface="Arial"/>
                <a:sym typeface="Arial"/>
              </a:defRPr>
            </a:lvl2pPr>
            <a:lvl3pPr marL="0" marR="0" lvl="2" indent="0" algn="l" rtl="0">
              <a:spcBef>
                <a:spcPts val="0"/>
              </a:spcBef>
              <a:spcAft>
                <a:spcPts val="0"/>
              </a:spcAft>
              <a:buNone/>
              <a:defRPr sz="1100" b="0">
                <a:solidFill>
                  <a:srgbClr val="000000"/>
                </a:solidFill>
                <a:latin typeface="Arial"/>
                <a:ea typeface="Arial"/>
                <a:cs typeface="Arial"/>
                <a:sym typeface="Arial"/>
              </a:defRPr>
            </a:lvl3pPr>
            <a:lvl4pPr marL="0" marR="0" lvl="3" indent="0" algn="l" rtl="0">
              <a:spcBef>
                <a:spcPts val="0"/>
              </a:spcBef>
              <a:spcAft>
                <a:spcPts val="0"/>
              </a:spcAft>
              <a:buNone/>
              <a:defRPr sz="1100" b="0">
                <a:solidFill>
                  <a:srgbClr val="000000"/>
                </a:solidFill>
                <a:latin typeface="Arial"/>
                <a:ea typeface="Arial"/>
                <a:cs typeface="Arial"/>
                <a:sym typeface="Arial"/>
              </a:defRPr>
            </a:lvl4pPr>
            <a:lvl5pPr marL="0" marR="0" lvl="4" indent="0" algn="l" rtl="0">
              <a:spcBef>
                <a:spcPts val="0"/>
              </a:spcBef>
              <a:spcAft>
                <a:spcPts val="0"/>
              </a:spcAft>
              <a:buNone/>
              <a:defRPr sz="1100" b="0">
                <a:solidFill>
                  <a:srgbClr val="000000"/>
                </a:solidFill>
                <a:latin typeface="Arial"/>
                <a:ea typeface="Arial"/>
                <a:cs typeface="Arial"/>
                <a:sym typeface="Arial"/>
              </a:defRPr>
            </a:lvl5pPr>
            <a:lvl6pPr marL="0" marR="0" lvl="5" indent="0" algn="l" rtl="0">
              <a:spcBef>
                <a:spcPts val="0"/>
              </a:spcBef>
              <a:spcAft>
                <a:spcPts val="0"/>
              </a:spcAft>
              <a:buNone/>
              <a:defRPr sz="1100" b="0">
                <a:solidFill>
                  <a:srgbClr val="000000"/>
                </a:solidFill>
                <a:latin typeface="Arial"/>
                <a:ea typeface="Arial"/>
                <a:cs typeface="Arial"/>
                <a:sym typeface="Arial"/>
              </a:defRPr>
            </a:lvl6pPr>
            <a:lvl7pPr marL="0" marR="0" lvl="6" indent="0" algn="l" rtl="0">
              <a:spcBef>
                <a:spcPts val="0"/>
              </a:spcBef>
              <a:spcAft>
                <a:spcPts val="0"/>
              </a:spcAft>
              <a:buNone/>
              <a:defRPr sz="1100" b="0">
                <a:solidFill>
                  <a:srgbClr val="000000"/>
                </a:solidFill>
                <a:latin typeface="Arial"/>
                <a:ea typeface="Arial"/>
                <a:cs typeface="Arial"/>
                <a:sym typeface="Arial"/>
              </a:defRPr>
            </a:lvl7pPr>
            <a:lvl8pPr marL="0" marR="0" lvl="7" indent="0" algn="l" rtl="0">
              <a:spcBef>
                <a:spcPts val="0"/>
              </a:spcBef>
              <a:spcAft>
                <a:spcPts val="0"/>
              </a:spcAft>
              <a:buNone/>
              <a:defRPr sz="1100" b="0">
                <a:solidFill>
                  <a:srgbClr val="000000"/>
                </a:solidFill>
                <a:latin typeface="Arial"/>
                <a:ea typeface="Arial"/>
                <a:cs typeface="Arial"/>
                <a:sym typeface="Arial"/>
              </a:defRPr>
            </a:lvl8pPr>
            <a:lvl9pPr marL="0" marR="0" lvl="8" indent="0" algn="l" rtl="0">
              <a:spcBef>
                <a:spcPts val="0"/>
              </a:spcBef>
              <a:spcAft>
                <a:spcPts val="0"/>
              </a:spcAft>
              <a:buNone/>
              <a:defRPr sz="1100" b="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75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1"/>
        <p:cNvGrpSpPr/>
        <p:nvPr/>
      </p:nvGrpSpPr>
      <p:grpSpPr>
        <a:xfrm>
          <a:off x="0" y="0"/>
          <a:ext cx="0" cy="0"/>
          <a:chOff x="0" y="0"/>
          <a:chExt cx="0" cy="0"/>
        </a:xfrm>
      </p:grpSpPr>
      <p:sp>
        <p:nvSpPr>
          <p:cNvPr id="182" name="Google Shape;182;p36"/>
          <p:cNvSpPr txBox="1">
            <a:spLocks noGrp="1"/>
          </p:cNvSpPr>
          <p:nvPr>
            <p:ph type="sldNum" idx="12"/>
          </p:nvPr>
        </p:nvSpPr>
        <p:spPr>
          <a:xfrm>
            <a:off x="8566150" y="4738688"/>
            <a:ext cx="315900" cy="402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83" name="Google Shape;183;p36"/>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0" y="675550"/>
            <a:ext cx="8685300" cy="176700"/>
          </a:xfrm>
          <a:prstGeom prst="rect">
            <a:avLst/>
          </a:prstGeom>
          <a:noFill/>
          <a:ln>
            <a:noFill/>
          </a:ln>
        </p:spPr>
      </p:pic>
      <p:pic>
        <p:nvPicPr>
          <p:cNvPr id="184" name="Google Shape;184;p36"/>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0" y="0"/>
            <a:ext cx="9144000" cy="9394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2" r:id="rId1"/>
    <p:sldLayoutId id="2147483765" r:id="rId2"/>
    <p:sldLayoutId id="2147483786" r:id="rId3"/>
    <p:sldLayoutId id="2147483788" r:id="rId4"/>
    <p:sldLayoutId id="2147483794" r:id="rId5"/>
    <p:sldLayoutId id="2147483795" r:id="rId6"/>
    <p:sldLayoutId id="2147483796" r:id="rId7"/>
    <p:sldLayoutId id="2147483803" r:id="rId8"/>
    <p:sldLayoutId id="2147483804" r:id="rId9"/>
    <p:sldLayoutId id="2147483805" r:id="rId10"/>
    <p:sldLayoutId id="2147483806" r:id="rId11"/>
    <p:sldLayoutId id="2147483807" r:id="rId12"/>
    <p:sldLayoutId id="2147483809" r:id="rId13"/>
    <p:sldLayoutId id="2147483810" r:id="rId14"/>
    <p:sldLayoutId id="2147483811" r:id="rId15"/>
    <p:sldLayoutId id="2147483819" r:id="rId16"/>
    <p:sldLayoutId id="2147483820" r:id="rId17"/>
    <p:sldLayoutId id="214748382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sp>
        <p:nvSpPr>
          <p:cNvPr id="259" name="Google Shape;259;p50"/>
          <p:cNvSpPr txBox="1">
            <a:spLocks noGrp="1"/>
          </p:cNvSpPr>
          <p:nvPr>
            <p:ph type="title"/>
          </p:nvPr>
        </p:nvSpPr>
        <p:spPr>
          <a:xfrm>
            <a:off x="451822" y="96818"/>
            <a:ext cx="8103600" cy="564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0" name="Google Shape;260;p50"/>
          <p:cNvSpPr txBox="1">
            <a:spLocks noGrp="1"/>
          </p:cNvSpPr>
          <p:nvPr>
            <p:ph type="body" idx="1"/>
          </p:nvPr>
        </p:nvSpPr>
        <p:spPr>
          <a:xfrm>
            <a:off x="365761" y="932688"/>
            <a:ext cx="8109900" cy="37719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1" name="Google Shape;261;p50"/>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80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rive.google.com/drive/folders/12-y1bGFEUJgvN0v_cEUzJf08U2XhFinV?usp=sharing"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23.jp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jpeg"/><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58.jp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60.png"/><Relationship Id="rId4" Type="http://schemas.openxmlformats.org/officeDocument/2006/relationships/image" Target="../media/image58.jp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emf"/><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71.jpeg"/><Relationship Id="rId5" Type="http://schemas.openxmlformats.org/officeDocument/2006/relationships/hyperlink" Target="https://lasers.llnl.gov/" TargetMode="External"/><Relationship Id="rId4" Type="http://schemas.openxmlformats.org/officeDocument/2006/relationships/image" Target="../media/image70.gif"/></Relationships>
</file>

<file path=ppt/slides/_rels/slide21.xml.rels><?xml version="1.0" encoding="UTF-8" standalone="yes"?>
<Relationships xmlns="http://schemas.openxmlformats.org/package/2006/relationships"><Relationship Id="rId8" Type="http://schemas.openxmlformats.org/officeDocument/2006/relationships/hyperlink" Target="https://lasers.llnl.gov/" TargetMode="External"/><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72.emf"/><Relationship Id="rId5" Type="http://schemas.openxmlformats.org/officeDocument/2006/relationships/image" Target="../media/image71.jpeg"/><Relationship Id="rId4" Type="http://schemas.openxmlformats.org/officeDocument/2006/relationships/image" Target="../media/image70.gif"/></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9.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13.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xml"/><Relationship Id="rId4" Type="http://schemas.openxmlformats.org/officeDocument/2006/relationships/image" Target="../media/image86.sv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95.jp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108.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05.png"/><Relationship Id="rId5" Type="http://schemas.openxmlformats.org/officeDocument/2006/relationships/image" Target="../media/image111.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 descr="A picture containing sky, outdoor, tree, road&#10;&#10;Description automatically generated">
            <a:hlinkClick r:id="rId3"/>
          </p:cNvPr>
          <p:cNvPicPr preferRelativeResize="0">
            <a:picLocks noGrp="1"/>
          </p:cNvPicPr>
          <p:nvPr>
            <p:ph type="pic" idx="2"/>
          </p:nvPr>
        </p:nvPicPr>
        <p:blipFill rotWithShape="1">
          <a:blip r:embed="rId4">
            <a:alphaModFix/>
          </a:blip>
          <a:srcRect/>
          <a:stretch/>
        </p:blipFill>
        <p:spPr>
          <a:xfrm>
            <a:off x="-16329" y="-11905"/>
            <a:ext cx="9144000" cy="5143500"/>
          </a:xfrm>
          <a:prstGeom prst="rect">
            <a:avLst/>
          </a:prstGeom>
          <a:solidFill>
            <a:srgbClr val="D0CECE"/>
          </a:solidFill>
          <a:ln>
            <a:noFill/>
          </a:ln>
        </p:spPr>
      </p:pic>
      <p:sp>
        <p:nvSpPr>
          <p:cNvPr id="293" name="Google Shape;293;p1"/>
          <p:cNvSpPr txBox="1">
            <a:spLocks noGrp="1"/>
          </p:cNvSpPr>
          <p:nvPr>
            <p:ph type="body" idx="1"/>
          </p:nvPr>
        </p:nvSpPr>
        <p:spPr>
          <a:xfrm>
            <a:off x="600075" y="485776"/>
            <a:ext cx="5672621" cy="1684931"/>
          </a:xfrm>
          <a:prstGeom prst="rect">
            <a:avLst/>
          </a:prstGeom>
          <a:noFill/>
          <a:ln>
            <a:noFill/>
          </a:ln>
        </p:spPr>
        <p:txBody>
          <a:bodyPr spcFirstLastPara="1" wrap="square" lIns="0" tIns="34275" rIns="68569" bIns="34275" anchor="b" anchorCtr="0">
            <a:normAutofit lnSpcReduction="10000"/>
          </a:bodyPr>
          <a:lstStyle/>
          <a:p>
            <a:pPr marL="0" indent="0">
              <a:spcBef>
                <a:spcPts val="0"/>
              </a:spcBef>
            </a:pPr>
            <a:r>
              <a:rPr lang="en-US" dirty="0"/>
              <a:t>New Lens on the Frontier of Matter in Extreme Conditions</a:t>
            </a:r>
            <a:endParaRPr dirty="0"/>
          </a:p>
        </p:txBody>
      </p:sp>
      <p:sp>
        <p:nvSpPr>
          <p:cNvPr id="295" name="Google Shape;295;p1"/>
          <p:cNvSpPr txBox="1">
            <a:spLocks noGrp="1"/>
          </p:cNvSpPr>
          <p:nvPr>
            <p:ph type="body" idx="4"/>
          </p:nvPr>
        </p:nvSpPr>
        <p:spPr>
          <a:xfrm>
            <a:off x="600075" y="2435975"/>
            <a:ext cx="8377670" cy="252413"/>
          </a:xfrm>
          <a:prstGeom prst="rect">
            <a:avLst/>
          </a:prstGeom>
          <a:noFill/>
          <a:ln>
            <a:noFill/>
          </a:ln>
        </p:spPr>
        <p:txBody>
          <a:bodyPr spcFirstLastPara="1" wrap="square" lIns="0" tIns="34275" rIns="68569" bIns="34275" anchor="t" anchorCtr="0">
            <a:noAutofit/>
          </a:bodyPr>
          <a:lstStyle/>
          <a:p>
            <a:pPr marL="0" indent="0">
              <a:spcBef>
                <a:spcPts val="0"/>
              </a:spcBef>
            </a:pPr>
            <a:r>
              <a:rPr lang="en-US" sz="1600" i="1" dirty="0"/>
              <a:t>Arianna E. Gleason  Staff Scientist / Fundamental Physics Directorate, SLAC</a:t>
            </a:r>
          </a:p>
          <a:p>
            <a:pPr marL="0" indent="0">
              <a:spcBef>
                <a:spcPts val="0"/>
              </a:spcBef>
            </a:pPr>
            <a:r>
              <a:rPr lang="en-US" sz="1600" i="1" dirty="0"/>
              <a:t>	                 Adjunct Faculty / Earth &amp; Planetary Sciences Dept., Stanford University</a:t>
            </a:r>
          </a:p>
          <a:p>
            <a:pPr marL="0" indent="0">
              <a:spcBef>
                <a:spcPts val="0"/>
              </a:spcBef>
            </a:pPr>
            <a:r>
              <a:rPr lang="en-US" sz="1600" i="1" dirty="0"/>
              <a:t>	</a:t>
            </a:r>
            <a:endParaRPr sz="1600" i="1" dirty="0"/>
          </a:p>
        </p:txBody>
      </p:sp>
      <p:sp>
        <p:nvSpPr>
          <p:cNvPr id="296" name="Google Shape;296;p1"/>
          <p:cNvSpPr txBox="1">
            <a:spLocks noGrp="1"/>
          </p:cNvSpPr>
          <p:nvPr>
            <p:ph type="body" idx="5"/>
          </p:nvPr>
        </p:nvSpPr>
        <p:spPr>
          <a:xfrm>
            <a:off x="600074" y="3229801"/>
            <a:ext cx="6659707" cy="252412"/>
          </a:xfrm>
          <a:prstGeom prst="rect">
            <a:avLst/>
          </a:prstGeom>
          <a:noFill/>
          <a:ln>
            <a:noFill/>
          </a:ln>
        </p:spPr>
        <p:txBody>
          <a:bodyPr spcFirstLastPara="1" wrap="square" lIns="0" tIns="34275" rIns="68569" bIns="34275" anchor="t" anchorCtr="0">
            <a:noAutofit/>
          </a:bodyPr>
          <a:lstStyle/>
          <a:p>
            <a:pPr marL="0" indent="0">
              <a:spcBef>
                <a:spcPts val="0"/>
              </a:spcBef>
            </a:pPr>
            <a:r>
              <a:rPr lang="en-US" sz="1400" dirty="0"/>
              <a:t>19 April 2023</a:t>
            </a:r>
          </a:p>
          <a:p>
            <a:pPr marL="0" indent="0">
              <a:spcBef>
                <a:spcPts val="0"/>
              </a:spcBef>
            </a:pPr>
            <a:r>
              <a:rPr lang="en-US" sz="1400" dirty="0"/>
              <a:t>Michigan Institute for Plasma Science and Engineering (MIPSE) Seminar</a:t>
            </a:r>
          </a:p>
          <a:p>
            <a:pPr marL="0" indent="0">
              <a:spcBef>
                <a:spcPts val="0"/>
              </a:spcBef>
            </a:pPr>
            <a:r>
              <a:rPr lang="en-US" sz="1400" dirty="0"/>
              <a:t>Winter 2023</a:t>
            </a:r>
            <a:endParaRPr sz="1400" dirty="0"/>
          </a:p>
        </p:txBody>
      </p:sp>
      <p:sp>
        <p:nvSpPr>
          <p:cNvPr id="299" name="Google Shape;299;p1"/>
          <p:cNvSpPr txBox="1">
            <a:spLocks noGrp="1"/>
          </p:cNvSpPr>
          <p:nvPr>
            <p:ph type="body" idx="8"/>
          </p:nvPr>
        </p:nvSpPr>
        <p:spPr>
          <a:xfrm>
            <a:off x="569358" y="4617244"/>
            <a:ext cx="1301115" cy="241697"/>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0" tIns="34275" rIns="68569" bIns="34275" anchor="t" anchorCtr="0">
            <a:noAutofit/>
          </a:bodyPr>
          <a:lstStyle/>
          <a:p>
            <a:pPr marL="0" indent="0">
              <a:spcBef>
                <a:spcPts val="0"/>
              </a:spcBef>
              <a:buSzPts val="1600"/>
            </a:pPr>
            <a:r>
              <a:rPr lang="en-US" dirty="0"/>
              <a:t> </a:t>
            </a:r>
            <a:endParaRPr dirty="0"/>
          </a:p>
        </p:txBody>
      </p:sp>
      <p:sp>
        <p:nvSpPr>
          <p:cNvPr id="297" name="Google Shape;297;p1"/>
          <p:cNvSpPr txBox="1">
            <a:spLocks noGrp="1"/>
          </p:cNvSpPr>
          <p:nvPr>
            <p:ph type="body" idx="6"/>
          </p:nvPr>
        </p:nvSpPr>
        <p:spPr>
          <a:xfrm>
            <a:off x="7010400" y="4617244"/>
            <a:ext cx="1504950" cy="252413"/>
          </a:xfrm>
          <a:prstGeom prst="rect">
            <a:avLst/>
          </a:prstGeom>
          <a:blipFill rotWithShape="1">
            <a:blip r:embed="rId6" cstate="screen">
              <a:alphaModFix/>
              <a:extLst>
                <a:ext uri="{28A0092B-C50C-407E-A947-70E740481C1C}">
                  <a14:useLocalDpi xmlns:a14="http://schemas.microsoft.com/office/drawing/2010/main"/>
                </a:ext>
              </a:extLst>
            </a:blip>
            <a:stretch>
              <a:fillRect/>
            </a:stretch>
          </a:blipFill>
          <a:ln>
            <a:noFill/>
          </a:ln>
        </p:spPr>
        <p:txBody>
          <a:bodyPr spcFirstLastPara="1" wrap="square" lIns="0" tIns="34275" rIns="68569" bIns="34275" anchor="t" anchorCtr="0">
            <a:noAutofit/>
          </a:bodyPr>
          <a:lstStyle/>
          <a:p>
            <a:pPr marL="0" indent="0">
              <a:spcBef>
                <a:spcPts val="0"/>
              </a:spcBef>
              <a:buSzPts val="1600"/>
            </a:pPr>
            <a:r>
              <a:rPr lang="en-US" dirty="0"/>
              <a:t>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715C4-7BB0-5D6A-A75F-5501EDA818F1}"/>
              </a:ext>
            </a:extLst>
          </p:cNvPr>
          <p:cNvSpPr>
            <a:spLocks noGrp="1"/>
          </p:cNvSpPr>
          <p:nvPr>
            <p:ph type="title"/>
          </p:nvPr>
        </p:nvSpPr>
        <p:spPr/>
        <p:txBody>
          <a:bodyPr/>
          <a:lstStyle/>
          <a:p>
            <a:r>
              <a:rPr lang="en-US" dirty="0"/>
              <a:t>Case Study 1: : Rheology of the Earth’s inner core </a:t>
            </a:r>
          </a:p>
        </p:txBody>
      </p:sp>
      <p:pic>
        <p:nvPicPr>
          <p:cNvPr id="4" name="Picture 3" descr="Screen Shot 2016-09-27 at 2.38.13 PM.png">
            <a:extLst>
              <a:ext uri="{FF2B5EF4-FFF2-40B4-BE49-F238E27FC236}">
                <a16:creationId xmlns:a16="http://schemas.microsoft.com/office/drawing/2014/main" id="{3346112F-7312-B3B0-BEC7-E82C60D7AA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2361" y="734098"/>
            <a:ext cx="4368800" cy="4312584"/>
          </a:xfrm>
          <a:prstGeom prst="rect">
            <a:avLst/>
          </a:prstGeom>
        </p:spPr>
      </p:pic>
      <p:sp>
        <p:nvSpPr>
          <p:cNvPr id="5" name="TextBox 4">
            <a:extLst>
              <a:ext uri="{FF2B5EF4-FFF2-40B4-BE49-F238E27FC236}">
                <a16:creationId xmlns:a16="http://schemas.microsoft.com/office/drawing/2014/main" id="{D20D2795-5A81-9E0C-1285-C9737C5B1D9E}"/>
              </a:ext>
            </a:extLst>
          </p:cNvPr>
          <p:cNvSpPr txBox="1"/>
          <p:nvPr/>
        </p:nvSpPr>
        <p:spPr>
          <a:xfrm>
            <a:off x="5566317" y="4642600"/>
            <a:ext cx="12424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mn-cs"/>
              </a:rPr>
              <a:t>Tkalcic</a:t>
            </a:r>
            <a:r>
              <a:rPr kumimoji="0" lang="en-US" sz="1400" b="0" i="0" u="none" strike="noStrike" kern="1200" cap="none" spc="0" normalizeH="0" baseline="0" noProof="0" dirty="0">
                <a:ln>
                  <a:noFill/>
                </a:ln>
                <a:solidFill>
                  <a:srgbClr val="000000"/>
                </a:solidFill>
                <a:effectLst/>
                <a:uLnTx/>
                <a:uFillTx/>
                <a:latin typeface="Arial"/>
                <a:ea typeface="+mn-ea"/>
                <a:cs typeface="+mn-cs"/>
              </a:rPr>
              <a:t>, 2015</a:t>
            </a:r>
          </a:p>
        </p:txBody>
      </p:sp>
    </p:spTree>
    <p:extLst>
      <p:ext uri="{BB962C8B-B14F-4D97-AF65-F5344CB8AC3E}">
        <p14:creationId xmlns:p14="http://schemas.microsoft.com/office/powerpoint/2010/main" val="2800421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9E9B72-43BB-F04B-AD17-EE7B9DDB0356}"/>
              </a:ext>
            </a:extLst>
          </p:cNvPr>
          <p:cNvSpPr>
            <a:spLocks noGrp="1"/>
          </p:cNvSpPr>
          <p:nvPr>
            <p:ph type="sldNum" sz="quarter" idx="11"/>
          </p:nvPr>
        </p:nvSpPr>
        <p:spPr/>
        <p:txBody>
          <a:bodyPr/>
          <a:lstStyle/>
          <a:p>
            <a:pPr defTabSz="685800">
              <a:buClrTx/>
              <a:buSzTx/>
              <a:defRPr/>
            </a:pPr>
            <a:fld id="{5BD36294-2849-48A8-8531-5354CF3095D2}" type="slidenum">
              <a:rPr lang="en-US" sz="825" kern="1200" dirty="0">
                <a:solidFill>
                  <a:srgbClr val="000000"/>
                </a:solidFill>
                <a:latin typeface="Arial" pitchFamily="34" charset="0"/>
                <a:ea typeface="+mn-ea"/>
                <a:cs typeface="Arial" pitchFamily="34" charset="0"/>
              </a:rPr>
              <a:pPr defTabSz="685800">
                <a:buClrTx/>
                <a:buSzTx/>
                <a:defRPr/>
              </a:pPr>
              <a:t>11</a:t>
            </a:fld>
            <a:endParaRPr lang="en-US" sz="825" kern="1200" dirty="0">
              <a:solidFill>
                <a:srgbClr val="000000"/>
              </a:solidFill>
              <a:latin typeface="Arial" pitchFamily="34" charset="0"/>
              <a:ea typeface="+mn-ea"/>
              <a:cs typeface="Arial" pitchFamily="34" charset="0"/>
            </a:endParaRPr>
          </a:p>
        </p:txBody>
      </p:sp>
      <p:sp>
        <p:nvSpPr>
          <p:cNvPr id="11" name="Title 1">
            <a:extLst>
              <a:ext uri="{FF2B5EF4-FFF2-40B4-BE49-F238E27FC236}">
                <a16:creationId xmlns:a16="http://schemas.microsoft.com/office/drawing/2014/main" id="{F9DD7B51-7FDA-444A-B544-F445FB8F9A64}"/>
              </a:ext>
            </a:extLst>
          </p:cNvPr>
          <p:cNvSpPr>
            <a:spLocks noGrp="1"/>
          </p:cNvSpPr>
          <p:nvPr>
            <p:ph type="title"/>
          </p:nvPr>
        </p:nvSpPr>
        <p:spPr>
          <a:xfrm>
            <a:off x="1259207" y="-6837"/>
            <a:ext cx="6922164" cy="857250"/>
          </a:xfrm>
        </p:spPr>
        <p:txBody>
          <a:bodyPr/>
          <a:lstStyle/>
          <a:p>
            <a:r>
              <a:rPr lang="en-US" dirty="0"/>
              <a:t>Earth’s inner core: need a multiscale model of hcp alloy plasticity</a:t>
            </a:r>
          </a:p>
        </p:txBody>
      </p:sp>
      <p:sp>
        <p:nvSpPr>
          <p:cNvPr id="12" name="TextBox 11">
            <a:extLst>
              <a:ext uri="{FF2B5EF4-FFF2-40B4-BE49-F238E27FC236}">
                <a16:creationId xmlns:a16="http://schemas.microsoft.com/office/drawing/2014/main" id="{5762155B-5B24-F346-954F-400884203430}"/>
              </a:ext>
            </a:extLst>
          </p:cNvPr>
          <p:cNvSpPr txBox="1"/>
          <p:nvPr/>
        </p:nvSpPr>
        <p:spPr>
          <a:xfrm>
            <a:off x="1154316" y="2713224"/>
            <a:ext cx="3698285" cy="646331"/>
          </a:xfrm>
          <a:prstGeom prst="rect">
            <a:avLst/>
          </a:prstGeom>
          <a:noFill/>
        </p:spPr>
        <p:txBody>
          <a:bodyPr wrap="square" rtlCol="0">
            <a:spAutoFit/>
          </a:bodyPr>
          <a:lstStyle/>
          <a:p>
            <a:pPr defTabSz="685800">
              <a:buClrTx/>
              <a:defRPr/>
            </a:pPr>
            <a:r>
              <a:rPr lang="en-US" sz="1800" kern="1200" dirty="0">
                <a:ea typeface="+mn-ea"/>
              </a:rPr>
              <a:t>What mechanisms induce anisotropy in the inner core?</a:t>
            </a:r>
          </a:p>
        </p:txBody>
      </p:sp>
      <p:pic>
        <p:nvPicPr>
          <p:cNvPr id="13" name="Picture 12" descr="HCP.jpg">
            <a:extLst>
              <a:ext uri="{FF2B5EF4-FFF2-40B4-BE49-F238E27FC236}">
                <a16:creationId xmlns:a16="http://schemas.microsoft.com/office/drawing/2014/main" id="{475A871F-187A-F542-861D-83E9044D1D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5403" y="857251"/>
            <a:ext cx="3105998" cy="1606322"/>
          </a:xfrm>
          <a:prstGeom prst="rect">
            <a:avLst/>
          </a:prstGeom>
        </p:spPr>
      </p:pic>
      <p:pic>
        <p:nvPicPr>
          <p:cNvPr id="14" name="Picture 3">
            <a:extLst>
              <a:ext uri="{FF2B5EF4-FFF2-40B4-BE49-F238E27FC236}">
                <a16:creationId xmlns:a16="http://schemas.microsoft.com/office/drawing/2014/main" id="{273DD71C-804C-E943-B19C-2666401B76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14950" y="800100"/>
            <a:ext cx="2133998" cy="19498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5" name="Text Box 6">
            <a:extLst>
              <a:ext uri="{FF2B5EF4-FFF2-40B4-BE49-F238E27FC236}">
                <a16:creationId xmlns:a16="http://schemas.microsoft.com/office/drawing/2014/main" id="{8A534143-06CE-BF4A-A389-BE7D4C030EFD}"/>
              </a:ext>
            </a:extLst>
          </p:cNvPr>
          <p:cNvSpPr txBox="1">
            <a:spLocks noChangeArrowheads="1"/>
          </p:cNvSpPr>
          <p:nvPr/>
        </p:nvSpPr>
        <p:spPr bwMode="auto">
          <a:xfrm>
            <a:off x="6381949" y="2763667"/>
            <a:ext cx="18069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nchor="t">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eaLnBrk="1" hangingPunct="1">
              <a:defRPr/>
            </a:pPr>
            <a:r>
              <a:rPr lang="en-US" sz="1050" b="0" kern="1200" dirty="0">
                <a:solidFill>
                  <a:srgbClr val="00B050"/>
                </a:solidFill>
                <a:latin typeface="Arial"/>
                <a:ea typeface="ＭＳ Ｐゴシック"/>
              </a:rPr>
              <a:t>W. Mao </a:t>
            </a:r>
            <a:r>
              <a:rPr lang="en-US" sz="1050" b="0" i="1" kern="1200" dirty="0">
                <a:solidFill>
                  <a:srgbClr val="00B050"/>
                </a:solidFill>
                <a:latin typeface="Arial"/>
                <a:ea typeface="ＭＳ Ｐゴシック"/>
              </a:rPr>
              <a:t>et al.</a:t>
            </a:r>
            <a:r>
              <a:rPr lang="en-US" sz="1050" b="0" kern="1200" dirty="0">
                <a:solidFill>
                  <a:srgbClr val="00B050"/>
                </a:solidFill>
                <a:latin typeface="Arial"/>
                <a:ea typeface="ＭＳ Ｐゴシック"/>
              </a:rPr>
              <a:t>, </a:t>
            </a:r>
            <a:r>
              <a:rPr lang="en-US" sz="1050" b="0" dirty="0">
                <a:solidFill>
                  <a:srgbClr val="00B050"/>
                </a:solidFill>
                <a:latin typeface="Arial"/>
                <a:ea typeface="ＭＳ Ｐゴシック"/>
              </a:rPr>
              <a:t>JGR 2008</a:t>
            </a:r>
            <a:endParaRPr lang="en-US" sz="1050" b="0" kern="1200" dirty="0">
              <a:solidFill>
                <a:srgbClr val="00B050"/>
              </a:solidFill>
              <a:cs typeface="+mn-cs"/>
            </a:endParaRPr>
          </a:p>
        </p:txBody>
      </p:sp>
      <p:sp>
        <p:nvSpPr>
          <p:cNvPr id="16" name="TextBox 15">
            <a:extLst>
              <a:ext uri="{FF2B5EF4-FFF2-40B4-BE49-F238E27FC236}">
                <a16:creationId xmlns:a16="http://schemas.microsoft.com/office/drawing/2014/main" id="{D14CA797-4580-1A4B-BF29-9A26B416FD68}"/>
              </a:ext>
            </a:extLst>
          </p:cNvPr>
          <p:cNvSpPr txBox="1"/>
          <p:nvPr/>
        </p:nvSpPr>
        <p:spPr>
          <a:xfrm>
            <a:off x="1259207" y="2581815"/>
            <a:ext cx="2133918" cy="184666"/>
          </a:xfrm>
          <a:prstGeom prst="rect">
            <a:avLst/>
          </a:prstGeom>
          <a:noFill/>
        </p:spPr>
        <p:txBody>
          <a:bodyPr wrap="none" rtlCol="0">
            <a:spAutoFit/>
          </a:bodyPr>
          <a:lstStyle/>
          <a:p>
            <a:pPr defTabSz="685800">
              <a:buClrTx/>
              <a:defRPr/>
            </a:pPr>
            <a:r>
              <a:rPr lang="en-US" sz="600" kern="1200" dirty="0">
                <a:ea typeface="+mn-ea"/>
              </a:rPr>
              <a:t>www4.nau.edu/meteorite/Meteorite/Book-</a:t>
            </a:r>
            <a:r>
              <a:rPr lang="en-US" sz="600" kern="1200" dirty="0" err="1">
                <a:ea typeface="+mn-ea"/>
              </a:rPr>
              <a:t>GlossaryH.html</a:t>
            </a:r>
            <a:endParaRPr lang="en-US" sz="600" kern="1200" dirty="0">
              <a:ea typeface="+mn-ea"/>
            </a:endParaRPr>
          </a:p>
        </p:txBody>
      </p:sp>
      <p:pic>
        <p:nvPicPr>
          <p:cNvPr id="17" name="Picture 16">
            <a:extLst>
              <a:ext uri="{FF2B5EF4-FFF2-40B4-BE49-F238E27FC236}">
                <a16:creationId xmlns:a16="http://schemas.microsoft.com/office/drawing/2014/main" id="{7B9D748D-033F-8C46-A59F-3CC06D9A4E6B}"/>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1143001" y="3311920"/>
            <a:ext cx="3105998" cy="1945880"/>
          </a:xfrm>
          <a:prstGeom prst="rect">
            <a:avLst/>
          </a:prstGeom>
        </p:spPr>
      </p:pic>
      <p:sp>
        <p:nvSpPr>
          <p:cNvPr id="18" name="Text Placeholder 4">
            <a:extLst>
              <a:ext uri="{FF2B5EF4-FFF2-40B4-BE49-F238E27FC236}">
                <a16:creationId xmlns:a16="http://schemas.microsoft.com/office/drawing/2014/main" id="{5B23CB77-BD0A-1F44-9D36-52CFF8EF7481}"/>
              </a:ext>
            </a:extLst>
          </p:cNvPr>
          <p:cNvSpPr txBox="1">
            <a:spLocks/>
          </p:cNvSpPr>
          <p:nvPr/>
        </p:nvSpPr>
        <p:spPr>
          <a:xfrm>
            <a:off x="4400550" y="3007780"/>
            <a:ext cx="4165599" cy="2214585"/>
          </a:xfrm>
          <a:prstGeom prst="rect">
            <a:avLst/>
          </a:prstGeom>
        </p:spPr>
        <p:txBody>
          <a:bodyPr vert="horz" lIns="68580" tIns="34290" rIns="68580" bIns="34290" rtlCol="0">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tx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400" kern="1200">
                <a:solidFill>
                  <a:schemeClr val="tx1"/>
                </a:solidFill>
                <a:latin typeface="+mn-lt"/>
                <a:ea typeface="+mn-ea"/>
                <a:cs typeface="+mn-cs"/>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400" kern="1200">
                <a:solidFill>
                  <a:schemeClr val="tx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9556" indent="-259556" defTabSz="685800">
              <a:spcBef>
                <a:spcPts val="675"/>
              </a:spcBef>
              <a:defRPr/>
            </a:pPr>
            <a:r>
              <a:rPr lang="en-US" sz="1400" dirty="0">
                <a:solidFill>
                  <a:srgbClr val="000000"/>
                </a:solidFill>
              </a:rPr>
              <a:t>Multiscale model of inner core formation and dynamics</a:t>
            </a:r>
          </a:p>
          <a:p>
            <a:pPr marL="259556" indent="-259556" defTabSz="685800">
              <a:spcBef>
                <a:spcPts val="675"/>
              </a:spcBef>
              <a:defRPr/>
            </a:pPr>
            <a:r>
              <a:rPr lang="en-US" sz="1400" dirty="0">
                <a:solidFill>
                  <a:srgbClr val="000000"/>
                </a:solidFill>
              </a:rPr>
              <a:t>Constraints from observations seismic anisotropy</a:t>
            </a:r>
          </a:p>
          <a:p>
            <a:pPr marL="0" lvl="1" indent="0" defTabSz="685800" hangingPunct="0">
              <a:spcBef>
                <a:spcPts val="708"/>
              </a:spcBef>
              <a:spcAft>
                <a:spcPts val="176"/>
              </a:spcAft>
              <a:buSzPct val="75000"/>
              <a:buNone/>
              <a:defRPr/>
            </a:pPr>
            <a:r>
              <a:rPr lang="en-US" sz="1400" b="1" dirty="0">
                <a:solidFill>
                  <a:srgbClr val="000000"/>
                </a:solidFill>
                <a:latin typeface="+mn-lt"/>
              </a:rPr>
              <a:t>Fe plasticity and elasticity at inner core conditions </a:t>
            </a:r>
          </a:p>
          <a:p>
            <a:pPr marL="0" lvl="1" indent="0" defTabSz="685800" hangingPunct="0">
              <a:spcBef>
                <a:spcPts val="708"/>
              </a:spcBef>
              <a:spcAft>
                <a:spcPts val="176"/>
              </a:spcAft>
              <a:buSzPct val="75000"/>
              <a:buNone/>
              <a:defRPr/>
            </a:pPr>
            <a:r>
              <a:rPr lang="en-US" sz="1400" b="1" dirty="0">
                <a:solidFill>
                  <a:srgbClr val="000000"/>
                </a:solidFill>
                <a:latin typeface="+mn-lt"/>
                <a:sym typeface="Wingdings" pitchFamily="2" charset="2"/>
              </a:rPr>
              <a:t> </a:t>
            </a:r>
            <a:r>
              <a:rPr lang="en-US" sz="1400" b="1" dirty="0">
                <a:solidFill>
                  <a:srgbClr val="000000"/>
                </a:solidFill>
                <a:latin typeface="+mn-lt"/>
              </a:rPr>
              <a:t>Formation model</a:t>
            </a:r>
          </a:p>
        </p:txBody>
      </p:sp>
      <p:sp>
        <p:nvSpPr>
          <p:cNvPr id="19" name="TextBox 18">
            <a:extLst>
              <a:ext uri="{FF2B5EF4-FFF2-40B4-BE49-F238E27FC236}">
                <a16:creationId xmlns:a16="http://schemas.microsoft.com/office/drawing/2014/main" id="{EC6BE88D-8988-414B-939B-265D4FFD9321}"/>
              </a:ext>
            </a:extLst>
          </p:cNvPr>
          <p:cNvSpPr txBox="1"/>
          <p:nvPr/>
        </p:nvSpPr>
        <p:spPr>
          <a:xfrm>
            <a:off x="2744741" y="4845218"/>
            <a:ext cx="1249060" cy="253916"/>
          </a:xfrm>
          <a:prstGeom prst="rect">
            <a:avLst/>
          </a:prstGeom>
          <a:noFill/>
        </p:spPr>
        <p:txBody>
          <a:bodyPr wrap="none" rtlCol="0">
            <a:spAutoFit/>
          </a:bodyPr>
          <a:lstStyle/>
          <a:p>
            <a:pPr defTabSz="685800">
              <a:buClrTx/>
              <a:defRPr/>
            </a:pPr>
            <a:r>
              <a:rPr lang="en-US" sz="1050" kern="1200" dirty="0" err="1">
                <a:ea typeface="+mn-ea"/>
                <a:cs typeface="+mn-cs"/>
              </a:rPr>
              <a:t>Lincot</a:t>
            </a:r>
            <a:r>
              <a:rPr lang="en-US" sz="1050" kern="1200" dirty="0">
                <a:ea typeface="+mn-ea"/>
                <a:cs typeface="+mn-cs"/>
              </a:rPr>
              <a:t> et al., 2015</a:t>
            </a:r>
          </a:p>
        </p:txBody>
      </p:sp>
    </p:spTree>
    <p:extLst>
      <p:ext uri="{BB962C8B-B14F-4D97-AF65-F5344CB8AC3E}">
        <p14:creationId xmlns:p14="http://schemas.microsoft.com/office/powerpoint/2010/main" val="769455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685800">
              <a:buClrTx/>
              <a:buSzTx/>
              <a:defRPr/>
            </a:pPr>
            <a:r>
              <a:rPr lang="en-US" sz="825" kern="1200" dirty="0">
                <a:solidFill>
                  <a:srgbClr val="000000"/>
                </a:solidFill>
                <a:latin typeface="Arial" pitchFamily="34" charset="0"/>
                <a:ea typeface="+mn-ea"/>
                <a:cs typeface="Arial" pitchFamily="34" charset="0"/>
              </a:rPr>
              <a:t>Slide </a:t>
            </a:r>
            <a:fld id="{23B0729D-0C76-4DC3-9F59-8792B55E40AA}" type="slidenum">
              <a:rPr lang="en-US" sz="825" kern="1200" dirty="0">
                <a:solidFill>
                  <a:srgbClr val="000000"/>
                </a:solidFill>
                <a:latin typeface="Arial" pitchFamily="34" charset="0"/>
                <a:ea typeface="+mn-ea"/>
                <a:cs typeface="Arial" pitchFamily="34" charset="0"/>
              </a:rPr>
              <a:pPr defTabSz="685800">
                <a:buClrTx/>
                <a:buSzTx/>
                <a:defRPr/>
              </a:pPr>
              <a:t>12</a:t>
            </a:fld>
            <a:endParaRPr lang="en-US" sz="825" kern="1200" dirty="0">
              <a:solidFill>
                <a:srgbClr val="000000"/>
              </a:solidFill>
              <a:latin typeface="Arial" pitchFamily="34" charset="0"/>
              <a:ea typeface="+mn-ea"/>
              <a:cs typeface="Arial" pitchFamily="34" charset="0"/>
            </a:endParaRPr>
          </a:p>
        </p:txBody>
      </p:sp>
      <p:sp>
        <p:nvSpPr>
          <p:cNvPr id="2" name="Title 1"/>
          <p:cNvSpPr>
            <a:spLocks noGrp="1"/>
          </p:cNvSpPr>
          <p:nvPr>
            <p:ph type="title"/>
          </p:nvPr>
        </p:nvSpPr>
        <p:spPr>
          <a:xfrm>
            <a:off x="31407" y="260752"/>
            <a:ext cx="5543551" cy="564775"/>
          </a:xfrm>
        </p:spPr>
        <p:txBody>
          <a:bodyPr/>
          <a:lstStyle/>
          <a:p>
            <a:r>
              <a:rPr lang="en-US" dirty="0"/>
              <a:t>Radial x-ray diffraction as a tool to access strain and strength</a:t>
            </a:r>
          </a:p>
        </p:txBody>
      </p:sp>
      <p:pic>
        <p:nvPicPr>
          <p:cNvPr id="5" name="Picture 2" descr="montage"/>
          <p:cNvPicPr>
            <a:picLocks noGrp="1" noChangeAspect="1" noChangeArrowheads="1"/>
          </p:cNvPicPr>
          <p:nvPr>
            <p:ph sz="quarter" idx="14"/>
          </p:nvPr>
        </p:nvPicPr>
        <p:blipFill>
          <a:blip r:embed="rId2" cstate="email">
            <a:extLst>
              <a:ext uri="{28A0092B-C50C-407E-A947-70E740481C1C}">
                <a14:useLocalDpi xmlns:a14="http://schemas.microsoft.com/office/drawing/2010/main"/>
              </a:ext>
            </a:extLst>
          </a:blip>
          <a:stretch>
            <a:fillRect/>
          </a:stretch>
        </p:blipFill>
        <p:spPr>
          <a:xfrm>
            <a:off x="1411979" y="893366"/>
            <a:ext cx="3609975" cy="1876425"/>
          </a:xfrm>
          <a:solidFill>
            <a:schemeClr val="bg1"/>
          </a:solidFill>
        </p:spPr>
      </p:pic>
      <p:sp>
        <p:nvSpPr>
          <p:cNvPr id="6" name="Rectangle 9"/>
          <p:cNvSpPr>
            <a:spLocks noChangeArrowheads="1"/>
          </p:cNvSpPr>
          <p:nvPr/>
        </p:nvSpPr>
        <p:spPr bwMode="auto">
          <a:xfrm>
            <a:off x="1641079" y="3001565"/>
            <a:ext cx="3134122" cy="1800485"/>
          </a:xfrm>
          <a:prstGeom prst="rect">
            <a:avLst/>
          </a:prstGeom>
          <a:solidFill>
            <a:srgbClr val="FFFFFF"/>
          </a:solidFill>
          <a:ln>
            <a:noFill/>
          </a:ln>
        </p:spPr>
        <p:txBody>
          <a:bodyPr wrap="square" lIns="68572" tIns="34286" rIns="68572" bIns="34286">
            <a:spAutoFit/>
          </a:bodyPr>
          <a:lstStyle/>
          <a:p>
            <a:pPr defTabSz="685800">
              <a:spcAft>
                <a:spcPct val="75000"/>
              </a:spcAft>
              <a:buClrTx/>
              <a:defRPr/>
            </a:pPr>
            <a:r>
              <a:rPr lang="en-US" sz="1500" kern="1200" dirty="0">
                <a:ea typeface="+mn-ea"/>
              </a:rPr>
              <a:t>Magnitude of waviness</a:t>
            </a:r>
            <a:br>
              <a:rPr lang="en-US" sz="1500" kern="1200" dirty="0">
                <a:ea typeface="+mn-ea"/>
              </a:rPr>
            </a:br>
            <a:r>
              <a:rPr lang="en-US" sz="1500" kern="1200" dirty="0">
                <a:ea typeface="+mn-ea"/>
              </a:rPr>
              <a:t>-- </a:t>
            </a:r>
            <a:r>
              <a:rPr lang="en-US" sz="1500" kern="1200" dirty="0" err="1">
                <a:ea typeface="+mn-ea"/>
              </a:rPr>
              <a:t>deviatoric</a:t>
            </a:r>
            <a:r>
              <a:rPr lang="en-US" sz="1500" kern="1200" dirty="0">
                <a:ea typeface="+mn-ea"/>
              </a:rPr>
              <a:t> strain &amp; shear strength</a:t>
            </a:r>
          </a:p>
          <a:p>
            <a:pPr defTabSz="685800">
              <a:spcAft>
                <a:spcPct val="75000"/>
              </a:spcAft>
              <a:buClrTx/>
              <a:defRPr/>
            </a:pPr>
            <a:r>
              <a:rPr lang="en-US" sz="1500" kern="1200" dirty="0">
                <a:ea typeface="+mn-ea"/>
              </a:rPr>
              <a:t>Magnitude dependence on </a:t>
            </a:r>
            <a:r>
              <a:rPr lang="en-US" sz="1500" i="1" kern="1200" dirty="0" err="1">
                <a:ea typeface="+mn-ea"/>
              </a:rPr>
              <a:t>hkl</a:t>
            </a:r>
            <a:r>
              <a:rPr lang="en-US" sz="1500" kern="1200" dirty="0">
                <a:ea typeface="+mn-ea"/>
              </a:rPr>
              <a:t> </a:t>
            </a:r>
            <a:br>
              <a:rPr lang="en-US" sz="1500" kern="1200" dirty="0">
                <a:ea typeface="+mn-ea"/>
              </a:rPr>
            </a:br>
            <a:r>
              <a:rPr lang="en-US" sz="1500" kern="1200" dirty="0">
                <a:ea typeface="+mn-ea"/>
              </a:rPr>
              <a:t>-- elasticity tensor</a:t>
            </a:r>
          </a:p>
          <a:p>
            <a:pPr defTabSz="685800">
              <a:spcAft>
                <a:spcPct val="75000"/>
              </a:spcAft>
              <a:buClrTx/>
              <a:defRPr/>
            </a:pPr>
            <a:r>
              <a:rPr lang="en-US" sz="1500" kern="1200" dirty="0">
                <a:ea typeface="+mn-ea"/>
              </a:rPr>
              <a:t>Intensity vs. azimuthal angle                     -- lattice preferred orientation</a:t>
            </a:r>
          </a:p>
        </p:txBody>
      </p:sp>
      <p:pic>
        <p:nvPicPr>
          <p:cNvPr id="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9617" y="29359"/>
            <a:ext cx="2148859" cy="2199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10"/>
          <p:cNvGrpSpPr>
            <a:grpSpLocks/>
          </p:cNvGrpSpPr>
          <p:nvPr/>
        </p:nvGrpSpPr>
        <p:grpSpPr bwMode="auto">
          <a:xfrm>
            <a:off x="5314951" y="99051"/>
            <a:ext cx="2750498" cy="5113943"/>
            <a:chOff x="3291" y="-4040"/>
            <a:chExt cx="2253" cy="8286"/>
          </a:xfrm>
        </p:grpSpPr>
        <p:pic>
          <p:nvPicPr>
            <p:cNvPr id="11"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91" y="-371"/>
              <a:ext cx="2253" cy="4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3"/>
            <p:cNvSpPr>
              <a:spLocks noChangeArrowheads="1"/>
            </p:cNvSpPr>
            <p:nvPr/>
          </p:nvSpPr>
          <p:spPr bwMode="auto">
            <a:xfrm>
              <a:off x="3641" y="3345"/>
              <a:ext cx="1545" cy="9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685800">
                <a:buClrTx/>
                <a:defRPr/>
              </a:pPr>
              <a:endParaRPr lang="en-US" sz="1350" kern="1200">
                <a:ea typeface="+mn-ea"/>
              </a:endParaRPr>
            </a:p>
          </p:txBody>
        </p:sp>
        <p:sp>
          <p:nvSpPr>
            <p:cNvPr id="13" name="Text Box 14"/>
            <p:cNvSpPr txBox="1">
              <a:spLocks noChangeArrowheads="1"/>
            </p:cNvSpPr>
            <p:nvPr/>
          </p:nvSpPr>
          <p:spPr bwMode="auto">
            <a:xfrm>
              <a:off x="3771" y="-670"/>
              <a:ext cx="388"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defTabSz="685800" eaLnBrk="1" hangingPunct="1">
                <a:buClrTx/>
                <a:defRPr/>
              </a:pPr>
              <a:r>
                <a:rPr lang="en-US" sz="1350" b="0" kern="1200" dirty="0">
                  <a:solidFill>
                    <a:srgbClr val="000000"/>
                  </a:solidFill>
                  <a:latin typeface="Arial"/>
                </a:rPr>
                <a:t>100</a:t>
              </a:r>
            </a:p>
          </p:txBody>
        </p:sp>
        <p:sp>
          <p:nvSpPr>
            <p:cNvPr id="14" name="Text Box 15"/>
            <p:cNvSpPr txBox="1">
              <a:spLocks noChangeArrowheads="1"/>
            </p:cNvSpPr>
            <p:nvPr/>
          </p:nvSpPr>
          <p:spPr bwMode="auto">
            <a:xfrm>
              <a:off x="4219" y="-658"/>
              <a:ext cx="388"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defTabSz="685800" eaLnBrk="1" hangingPunct="1">
                <a:buClrTx/>
                <a:defRPr/>
              </a:pPr>
              <a:r>
                <a:rPr lang="en-US" sz="1350" b="0" kern="1200" dirty="0">
                  <a:solidFill>
                    <a:srgbClr val="000000"/>
                  </a:solidFill>
                  <a:latin typeface="Arial"/>
                </a:rPr>
                <a:t>002</a:t>
              </a:r>
            </a:p>
          </p:txBody>
        </p:sp>
        <p:sp>
          <p:nvSpPr>
            <p:cNvPr id="15" name="Text Box 16"/>
            <p:cNvSpPr txBox="1">
              <a:spLocks noChangeArrowheads="1"/>
            </p:cNvSpPr>
            <p:nvPr/>
          </p:nvSpPr>
          <p:spPr bwMode="auto">
            <a:xfrm>
              <a:off x="4523" y="-658"/>
              <a:ext cx="388"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defTabSz="685800" eaLnBrk="1" hangingPunct="1">
                <a:buClrTx/>
                <a:defRPr/>
              </a:pPr>
              <a:r>
                <a:rPr lang="en-US" sz="1350" b="0" kern="1200" dirty="0">
                  <a:solidFill>
                    <a:srgbClr val="000000"/>
                  </a:solidFill>
                  <a:latin typeface="Arial"/>
                </a:rPr>
                <a:t>101</a:t>
              </a:r>
            </a:p>
          </p:txBody>
        </p:sp>
        <p:sp>
          <p:nvSpPr>
            <p:cNvPr id="19" name="Text Box 17"/>
            <p:cNvSpPr txBox="1">
              <a:spLocks noChangeArrowheads="1"/>
            </p:cNvSpPr>
            <p:nvPr/>
          </p:nvSpPr>
          <p:spPr bwMode="auto">
            <a:xfrm>
              <a:off x="4325" y="3760"/>
              <a:ext cx="766"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defTabSz="685800" eaLnBrk="1" hangingPunct="1">
                <a:buClrTx/>
                <a:defRPr/>
              </a:pPr>
              <a:r>
                <a:rPr lang="en-US" sz="1350" b="0" i="1" kern="1200" dirty="0">
                  <a:solidFill>
                    <a:srgbClr val="000000"/>
                  </a:solidFill>
                  <a:latin typeface="Arial"/>
                </a:rPr>
                <a:t>d</a:t>
              </a:r>
              <a:r>
                <a:rPr lang="en-US" sz="1350" b="0" kern="1200" dirty="0">
                  <a:solidFill>
                    <a:srgbClr val="000000"/>
                  </a:solidFill>
                  <a:latin typeface="Arial"/>
                </a:rPr>
                <a:t>-spacing</a:t>
              </a:r>
            </a:p>
          </p:txBody>
        </p:sp>
        <p:sp>
          <p:nvSpPr>
            <p:cNvPr id="20" name="Line 18"/>
            <p:cNvSpPr>
              <a:spLocks noChangeShapeType="1"/>
            </p:cNvSpPr>
            <p:nvPr/>
          </p:nvSpPr>
          <p:spPr bwMode="auto">
            <a:xfrm flipH="1">
              <a:off x="3908" y="3996"/>
              <a:ext cx="39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685800">
                <a:buClrTx/>
                <a:defRPr/>
              </a:pPr>
              <a:endParaRPr lang="en-US" sz="1350" kern="1200">
                <a:ea typeface="+mn-ea"/>
              </a:endParaRPr>
            </a:p>
          </p:txBody>
        </p:sp>
        <p:sp>
          <p:nvSpPr>
            <p:cNvPr id="21" name="Text Box 22"/>
            <p:cNvSpPr txBox="1">
              <a:spLocks noChangeArrowheads="1"/>
            </p:cNvSpPr>
            <p:nvPr/>
          </p:nvSpPr>
          <p:spPr bwMode="auto">
            <a:xfrm>
              <a:off x="3540" y="-4040"/>
              <a:ext cx="1164"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defTabSz="685800" eaLnBrk="1" hangingPunct="1">
                <a:buClrTx/>
                <a:defRPr/>
              </a:pPr>
              <a:r>
                <a:rPr lang="en-US" sz="1500" b="0" kern="1200" dirty="0">
                  <a:solidFill>
                    <a:prstClr val="white"/>
                  </a:solidFill>
                  <a:latin typeface="Arial"/>
                </a:rPr>
                <a:t>Fe at 113 </a:t>
              </a:r>
              <a:r>
                <a:rPr lang="en-US" sz="1500" b="0" kern="1200" dirty="0" err="1">
                  <a:solidFill>
                    <a:prstClr val="white"/>
                  </a:solidFill>
                  <a:latin typeface="Arial"/>
                </a:rPr>
                <a:t>GPa</a:t>
              </a:r>
              <a:endParaRPr lang="en-US" sz="1500" b="0" kern="1200" dirty="0">
                <a:solidFill>
                  <a:prstClr val="white"/>
                </a:solidFill>
                <a:latin typeface="Arial"/>
              </a:endParaRPr>
            </a:p>
          </p:txBody>
        </p:sp>
      </p:grpSp>
      <p:sp>
        <p:nvSpPr>
          <p:cNvPr id="22" name="Line 7"/>
          <p:cNvSpPr>
            <a:spLocks noChangeShapeType="1"/>
          </p:cNvSpPr>
          <p:nvPr/>
        </p:nvSpPr>
        <p:spPr bwMode="auto">
          <a:xfrm>
            <a:off x="6641147" y="1218789"/>
            <a:ext cx="1016645"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pPr defTabSz="685800">
              <a:buClrTx/>
              <a:defRPr/>
            </a:pPr>
            <a:endParaRPr lang="en-US" sz="1350" kern="1200">
              <a:ea typeface="+mn-ea"/>
            </a:endParaRPr>
          </a:p>
        </p:txBody>
      </p:sp>
      <p:sp>
        <p:nvSpPr>
          <p:cNvPr id="23" name="Line 8"/>
          <p:cNvSpPr>
            <a:spLocks noChangeShapeType="1"/>
          </p:cNvSpPr>
          <p:nvPr/>
        </p:nvSpPr>
        <p:spPr bwMode="auto">
          <a:xfrm rot="21360000" flipV="1">
            <a:off x="6643616" y="1178412"/>
            <a:ext cx="1015505" cy="6196"/>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pPr defTabSz="685800">
              <a:buClrTx/>
              <a:defRPr/>
            </a:pPr>
            <a:endParaRPr lang="en-US" sz="1350" kern="1200">
              <a:ea typeface="+mn-ea"/>
            </a:endParaRPr>
          </a:p>
        </p:txBody>
      </p:sp>
    </p:spTree>
    <p:extLst>
      <p:ext uri="{BB962C8B-B14F-4D97-AF65-F5344CB8AC3E}">
        <p14:creationId xmlns:p14="http://schemas.microsoft.com/office/powerpoint/2010/main" val="335648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6A4B7-98A6-9C41-A6F2-6D6EA7064906}"/>
              </a:ext>
            </a:extLst>
          </p:cNvPr>
          <p:cNvSpPr>
            <a:spLocks noGrp="1"/>
          </p:cNvSpPr>
          <p:nvPr>
            <p:ph type="sldNum" sz="quarter" idx="11"/>
          </p:nvPr>
        </p:nvSpPr>
        <p:spPr/>
        <p:txBody>
          <a:bodyPr/>
          <a:lstStyle/>
          <a:p>
            <a:pPr defTabSz="685800">
              <a:buClrTx/>
              <a:buSzTx/>
              <a:defRPr/>
            </a:pPr>
            <a:fld id="{5BD36294-2849-48A8-8531-5354CF3095D2}" type="slidenum">
              <a:rPr lang="en-US" sz="825" kern="1200" dirty="0">
                <a:solidFill>
                  <a:srgbClr val="000000"/>
                </a:solidFill>
                <a:latin typeface="Arial" pitchFamily="34" charset="0"/>
                <a:ea typeface="+mn-ea"/>
                <a:cs typeface="Arial" pitchFamily="34" charset="0"/>
              </a:rPr>
              <a:pPr defTabSz="685800">
                <a:buClrTx/>
                <a:buSzTx/>
                <a:defRPr/>
              </a:pPr>
              <a:t>13</a:t>
            </a:fld>
            <a:endParaRPr lang="en-US" sz="825" kern="1200" dirty="0">
              <a:solidFill>
                <a:srgbClr val="000000"/>
              </a:solidFill>
              <a:latin typeface="Arial" pitchFamily="34" charset="0"/>
              <a:ea typeface="+mn-ea"/>
              <a:cs typeface="Arial" pitchFamily="34" charset="0"/>
            </a:endParaRPr>
          </a:p>
        </p:txBody>
      </p:sp>
      <p:sp>
        <p:nvSpPr>
          <p:cNvPr id="11" name="Title 1">
            <a:extLst>
              <a:ext uri="{FF2B5EF4-FFF2-40B4-BE49-F238E27FC236}">
                <a16:creationId xmlns:a16="http://schemas.microsoft.com/office/drawing/2014/main" id="{8F2F10BF-55CC-CA42-890C-13D1B34F17F3}"/>
              </a:ext>
            </a:extLst>
          </p:cNvPr>
          <p:cNvSpPr>
            <a:spLocks noGrp="1"/>
          </p:cNvSpPr>
          <p:nvPr>
            <p:ph type="title"/>
          </p:nvPr>
        </p:nvSpPr>
        <p:spPr>
          <a:xfrm>
            <a:off x="156117" y="-57150"/>
            <a:ext cx="8987883" cy="857250"/>
          </a:xfrm>
        </p:spPr>
        <p:txBody>
          <a:bodyPr/>
          <a:lstStyle/>
          <a:p>
            <a:r>
              <a:rPr lang="en-US" dirty="0"/>
              <a:t>Radial x-ray diffraction adapted to dynamic compression for plasticity and strength measurements</a:t>
            </a:r>
          </a:p>
        </p:txBody>
      </p:sp>
      <p:pic>
        <p:nvPicPr>
          <p:cNvPr id="12" name="Picture 11" descr="Diagram&#10;&#10;Description automatically generated">
            <a:extLst>
              <a:ext uri="{FF2B5EF4-FFF2-40B4-BE49-F238E27FC236}">
                <a16:creationId xmlns:a16="http://schemas.microsoft.com/office/drawing/2014/main" id="{3BA823A9-0CD3-454F-861F-3820080993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515" y="800100"/>
            <a:ext cx="7620000" cy="4348788"/>
          </a:xfrm>
          <a:prstGeom prst="rect">
            <a:avLst/>
          </a:prstGeom>
        </p:spPr>
      </p:pic>
    </p:spTree>
    <p:extLst>
      <p:ext uri="{BB962C8B-B14F-4D97-AF65-F5344CB8AC3E}">
        <p14:creationId xmlns:p14="http://schemas.microsoft.com/office/powerpoint/2010/main" val="833705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6A4B7-98A6-9C41-A6F2-6D6EA7064906}"/>
              </a:ext>
            </a:extLst>
          </p:cNvPr>
          <p:cNvSpPr>
            <a:spLocks noGrp="1"/>
          </p:cNvSpPr>
          <p:nvPr>
            <p:ph type="sldNum" sz="quarter" idx="11"/>
          </p:nvPr>
        </p:nvSpPr>
        <p:spPr/>
        <p:txBody>
          <a:bodyPr/>
          <a:lstStyle/>
          <a:p>
            <a:pPr defTabSz="685800">
              <a:buClrTx/>
              <a:buSzTx/>
              <a:defRPr/>
            </a:pPr>
            <a:fld id="{5BD36294-2849-48A8-8531-5354CF3095D2}" type="slidenum">
              <a:rPr lang="en-US" sz="825" kern="1200" dirty="0">
                <a:solidFill>
                  <a:srgbClr val="000000"/>
                </a:solidFill>
                <a:latin typeface="Arial" pitchFamily="34" charset="0"/>
                <a:ea typeface="+mn-ea"/>
                <a:cs typeface="Arial" pitchFamily="34" charset="0"/>
              </a:rPr>
              <a:pPr defTabSz="685800">
                <a:buClrTx/>
                <a:buSzTx/>
                <a:defRPr/>
              </a:pPr>
              <a:t>14</a:t>
            </a:fld>
            <a:endParaRPr lang="en-US" sz="825" kern="1200" dirty="0">
              <a:solidFill>
                <a:srgbClr val="000000"/>
              </a:solidFill>
              <a:latin typeface="Arial" pitchFamily="34" charset="0"/>
              <a:ea typeface="+mn-ea"/>
              <a:cs typeface="Arial" pitchFamily="34" charset="0"/>
            </a:endParaRPr>
          </a:p>
        </p:txBody>
      </p:sp>
      <p:pic>
        <p:nvPicPr>
          <p:cNvPr id="7" name="Content Placeholder 5" descr="Graphical user interface, application&#10;&#10;Description automatically generated">
            <a:extLst>
              <a:ext uri="{FF2B5EF4-FFF2-40B4-BE49-F238E27FC236}">
                <a16:creationId xmlns:a16="http://schemas.microsoft.com/office/drawing/2014/main" id="{0AD22990-9797-0C45-BE62-44AC76E848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7993"/>
          <a:stretch/>
        </p:blipFill>
        <p:spPr>
          <a:xfrm>
            <a:off x="3229390" y="854613"/>
            <a:ext cx="5163631" cy="4270178"/>
          </a:xfrm>
          <a:prstGeom prst="rect">
            <a:avLst/>
          </a:prstGeom>
        </p:spPr>
      </p:pic>
      <p:sp>
        <p:nvSpPr>
          <p:cNvPr id="8" name="Title 1">
            <a:extLst>
              <a:ext uri="{FF2B5EF4-FFF2-40B4-BE49-F238E27FC236}">
                <a16:creationId xmlns:a16="http://schemas.microsoft.com/office/drawing/2014/main" id="{FB131C81-9C89-CA46-BB47-F3CD6D507E30}"/>
              </a:ext>
            </a:extLst>
          </p:cNvPr>
          <p:cNvSpPr>
            <a:spLocks noGrp="1"/>
          </p:cNvSpPr>
          <p:nvPr>
            <p:ph type="title"/>
          </p:nvPr>
        </p:nvSpPr>
        <p:spPr>
          <a:xfrm>
            <a:off x="142494" y="-2637"/>
            <a:ext cx="8742556" cy="857250"/>
          </a:xfrm>
        </p:spPr>
        <p:txBody>
          <a:bodyPr/>
          <a:lstStyle/>
          <a:p>
            <a:r>
              <a:rPr lang="en-US" dirty="0"/>
              <a:t>Radial x-ray diffraction adapted to dynamic compression for plasticity and strength measurements</a:t>
            </a:r>
          </a:p>
        </p:txBody>
      </p:sp>
      <p:sp>
        <p:nvSpPr>
          <p:cNvPr id="2" name="TextBox 1">
            <a:extLst>
              <a:ext uri="{FF2B5EF4-FFF2-40B4-BE49-F238E27FC236}">
                <a16:creationId xmlns:a16="http://schemas.microsoft.com/office/drawing/2014/main" id="{29B96A61-71FD-CD4C-94EE-8CD6C772B6A3}"/>
              </a:ext>
            </a:extLst>
          </p:cNvPr>
          <p:cNvSpPr txBox="1"/>
          <p:nvPr/>
        </p:nvSpPr>
        <p:spPr>
          <a:xfrm>
            <a:off x="142494" y="1339139"/>
            <a:ext cx="3184515" cy="3785652"/>
          </a:xfrm>
          <a:prstGeom prst="rect">
            <a:avLst/>
          </a:prstGeom>
          <a:noFill/>
        </p:spPr>
        <p:txBody>
          <a:bodyPr wrap="square" rtlCol="0">
            <a:spAutoFit/>
          </a:bodyPr>
          <a:lstStyle/>
          <a:p>
            <a:r>
              <a:rPr lang="en-US" sz="2400" dirty="0">
                <a:latin typeface="+mn-lt"/>
              </a:rPr>
              <a:t>Material analysis using diffraction (MAUD) Software to fit:</a:t>
            </a:r>
          </a:p>
          <a:p>
            <a:endParaRPr lang="en-US" sz="2400" dirty="0">
              <a:latin typeface="+mn-lt"/>
            </a:endParaRPr>
          </a:p>
          <a:p>
            <a:r>
              <a:rPr lang="en-US" sz="2400" dirty="0">
                <a:latin typeface="+mn-lt"/>
              </a:rPr>
              <a:t>-unit cell parameters</a:t>
            </a:r>
          </a:p>
          <a:p>
            <a:r>
              <a:rPr lang="en-US" sz="2400" dirty="0">
                <a:latin typeface="+mn-lt"/>
              </a:rPr>
              <a:t>-lattice strains</a:t>
            </a:r>
          </a:p>
          <a:p>
            <a:r>
              <a:rPr lang="en-US" sz="2400" dirty="0">
                <a:latin typeface="+mn-lt"/>
              </a:rPr>
              <a:t>-lattice preferred orientations</a:t>
            </a:r>
          </a:p>
          <a:p>
            <a:endParaRPr lang="en-US" sz="2400" dirty="0">
              <a:latin typeface="+mn-lt"/>
            </a:endParaRPr>
          </a:p>
        </p:txBody>
      </p:sp>
    </p:spTree>
    <p:extLst>
      <p:ext uri="{BB962C8B-B14F-4D97-AF65-F5344CB8AC3E}">
        <p14:creationId xmlns:p14="http://schemas.microsoft.com/office/powerpoint/2010/main" val="1132819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6A4B7-98A6-9C41-A6F2-6D6EA7064906}"/>
              </a:ext>
            </a:extLst>
          </p:cNvPr>
          <p:cNvSpPr>
            <a:spLocks noGrp="1"/>
          </p:cNvSpPr>
          <p:nvPr>
            <p:ph type="sldNum" sz="quarter" idx="11"/>
          </p:nvPr>
        </p:nvSpPr>
        <p:spPr/>
        <p:txBody>
          <a:bodyPr/>
          <a:lstStyle/>
          <a:p>
            <a:pPr defTabSz="685800">
              <a:buClrTx/>
              <a:buSzTx/>
              <a:defRPr/>
            </a:pPr>
            <a:fld id="{5BD36294-2849-48A8-8531-5354CF3095D2}" type="slidenum">
              <a:rPr lang="en-US" sz="825" kern="1200" dirty="0">
                <a:solidFill>
                  <a:srgbClr val="000000"/>
                </a:solidFill>
                <a:latin typeface="Arial" pitchFamily="34" charset="0"/>
                <a:ea typeface="+mn-ea"/>
                <a:cs typeface="Arial" pitchFamily="34" charset="0"/>
              </a:rPr>
              <a:pPr defTabSz="685800">
                <a:buClrTx/>
                <a:buSzTx/>
                <a:defRPr/>
              </a:pPr>
              <a:t>15</a:t>
            </a:fld>
            <a:endParaRPr lang="en-US" sz="825" kern="1200" dirty="0">
              <a:solidFill>
                <a:srgbClr val="000000"/>
              </a:solidFill>
              <a:latin typeface="Arial" pitchFamily="34" charset="0"/>
              <a:ea typeface="+mn-ea"/>
              <a:cs typeface="Arial" pitchFamily="34" charset="0"/>
            </a:endParaRPr>
          </a:p>
        </p:txBody>
      </p:sp>
      <p:sp>
        <p:nvSpPr>
          <p:cNvPr id="8" name="Title 1">
            <a:extLst>
              <a:ext uri="{FF2B5EF4-FFF2-40B4-BE49-F238E27FC236}">
                <a16:creationId xmlns:a16="http://schemas.microsoft.com/office/drawing/2014/main" id="{FB131C81-9C89-CA46-BB47-F3CD6D507E30}"/>
              </a:ext>
            </a:extLst>
          </p:cNvPr>
          <p:cNvSpPr>
            <a:spLocks noGrp="1"/>
          </p:cNvSpPr>
          <p:nvPr>
            <p:ph type="title"/>
          </p:nvPr>
        </p:nvSpPr>
        <p:spPr>
          <a:xfrm>
            <a:off x="657736" y="-8978"/>
            <a:ext cx="7309624" cy="857250"/>
          </a:xfrm>
        </p:spPr>
        <p:txBody>
          <a:bodyPr/>
          <a:lstStyle/>
          <a:p>
            <a:r>
              <a:rPr lang="en-US" dirty="0"/>
              <a:t>Crystalline twinning is a mechanism to relieve stress</a:t>
            </a:r>
          </a:p>
        </p:txBody>
      </p:sp>
      <p:pic>
        <p:nvPicPr>
          <p:cNvPr id="6" name="Content Placeholder 5">
            <a:extLst>
              <a:ext uri="{FF2B5EF4-FFF2-40B4-BE49-F238E27FC236}">
                <a16:creationId xmlns:a16="http://schemas.microsoft.com/office/drawing/2014/main" id="{AA815DBC-B5DE-2B4A-82C3-DFDE9F9127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2582" y="1214365"/>
            <a:ext cx="4028235" cy="2532689"/>
          </a:xfrm>
          <a:prstGeom prst="rect">
            <a:avLst/>
          </a:prstGeom>
        </p:spPr>
      </p:pic>
      <p:sp>
        <p:nvSpPr>
          <p:cNvPr id="10" name="TextBox 9">
            <a:extLst>
              <a:ext uri="{FF2B5EF4-FFF2-40B4-BE49-F238E27FC236}">
                <a16:creationId xmlns:a16="http://schemas.microsoft.com/office/drawing/2014/main" id="{2ACBD675-0301-5347-8FBA-7FACD821EBC2}"/>
              </a:ext>
            </a:extLst>
          </p:cNvPr>
          <p:cNvSpPr txBox="1"/>
          <p:nvPr/>
        </p:nvSpPr>
        <p:spPr>
          <a:xfrm>
            <a:off x="5661882" y="923699"/>
            <a:ext cx="2233304" cy="300082"/>
          </a:xfrm>
          <a:prstGeom prst="rect">
            <a:avLst/>
          </a:prstGeom>
          <a:noFill/>
        </p:spPr>
        <p:txBody>
          <a:bodyPr wrap="none" rtlCol="0">
            <a:spAutoFit/>
          </a:bodyPr>
          <a:lstStyle/>
          <a:p>
            <a:pPr defTabSz="685800">
              <a:buClrTx/>
              <a:defRPr/>
            </a:pPr>
            <a:r>
              <a:rPr lang="en-US" sz="1350" kern="1200" dirty="0">
                <a:solidFill>
                  <a:srgbClr val="008000"/>
                </a:solidFill>
                <a:ea typeface="+mn-ea"/>
                <a:cs typeface="+mn-cs"/>
              </a:rPr>
              <a:t>Hcp-transformation texture</a:t>
            </a:r>
          </a:p>
        </p:txBody>
      </p:sp>
      <p:sp>
        <p:nvSpPr>
          <p:cNvPr id="11" name="TextBox 10">
            <a:extLst>
              <a:ext uri="{FF2B5EF4-FFF2-40B4-BE49-F238E27FC236}">
                <a16:creationId xmlns:a16="http://schemas.microsoft.com/office/drawing/2014/main" id="{27A49B95-F688-1647-AA6D-5C86BAB527A3}"/>
              </a:ext>
            </a:extLst>
          </p:cNvPr>
          <p:cNvSpPr txBox="1"/>
          <p:nvPr/>
        </p:nvSpPr>
        <p:spPr>
          <a:xfrm>
            <a:off x="3819328" y="923699"/>
            <a:ext cx="1762021" cy="300082"/>
          </a:xfrm>
          <a:prstGeom prst="rect">
            <a:avLst/>
          </a:prstGeom>
          <a:noFill/>
        </p:spPr>
        <p:txBody>
          <a:bodyPr wrap="none" rtlCol="0">
            <a:spAutoFit/>
          </a:bodyPr>
          <a:lstStyle/>
          <a:p>
            <a:pPr defTabSz="685800">
              <a:buClrTx/>
              <a:defRPr/>
            </a:pPr>
            <a:r>
              <a:rPr lang="en-US" sz="1350" kern="1200" dirty="0">
                <a:solidFill>
                  <a:srgbClr val="008000"/>
                </a:solidFill>
                <a:ea typeface="+mn-ea"/>
                <a:cs typeface="+mn-cs"/>
              </a:rPr>
              <a:t>Hcp-twinning texture</a:t>
            </a:r>
          </a:p>
        </p:txBody>
      </p:sp>
      <p:pic>
        <p:nvPicPr>
          <p:cNvPr id="7" name="Picture 6" descr="A picture containing shape&#10;&#10;Description automatically generated">
            <a:extLst>
              <a:ext uri="{FF2B5EF4-FFF2-40B4-BE49-F238E27FC236}">
                <a16:creationId xmlns:a16="http://schemas.microsoft.com/office/drawing/2014/main" id="{0CE5053A-AD38-A748-8C2A-D6B1385C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817" y="1365121"/>
            <a:ext cx="2847079" cy="1876484"/>
          </a:xfrm>
          <a:prstGeom prst="rect">
            <a:avLst/>
          </a:prstGeom>
        </p:spPr>
      </p:pic>
      <p:sp>
        <p:nvSpPr>
          <p:cNvPr id="13" name="TextBox 12">
            <a:extLst>
              <a:ext uri="{FF2B5EF4-FFF2-40B4-BE49-F238E27FC236}">
                <a16:creationId xmlns:a16="http://schemas.microsoft.com/office/drawing/2014/main" id="{914A1A9C-D38C-924A-9312-E78D725D392B}"/>
              </a:ext>
            </a:extLst>
          </p:cNvPr>
          <p:cNvSpPr txBox="1"/>
          <p:nvPr/>
        </p:nvSpPr>
        <p:spPr>
          <a:xfrm>
            <a:off x="1196631" y="1215080"/>
            <a:ext cx="1170513" cy="323165"/>
          </a:xfrm>
          <a:prstGeom prst="rect">
            <a:avLst/>
          </a:prstGeom>
          <a:noFill/>
        </p:spPr>
        <p:txBody>
          <a:bodyPr wrap="none" rtlCol="0">
            <a:spAutoFit/>
          </a:bodyPr>
          <a:lstStyle/>
          <a:p>
            <a:r>
              <a:rPr lang="en-US" sz="1500" dirty="0">
                <a:latin typeface="+mn-lt"/>
              </a:rPr>
              <a:t>Pole Figure</a:t>
            </a:r>
          </a:p>
        </p:txBody>
      </p:sp>
      <p:pic>
        <p:nvPicPr>
          <p:cNvPr id="15" name="Picture 14" descr="Diagram, engineering drawing&#10;&#10;Description automatically generated">
            <a:extLst>
              <a:ext uri="{FF2B5EF4-FFF2-40B4-BE49-F238E27FC236}">
                <a16:creationId xmlns:a16="http://schemas.microsoft.com/office/drawing/2014/main" id="{F1DFEA7A-B00C-B641-8CF7-2FE0C729064F}"/>
              </a:ext>
            </a:extLst>
          </p:cNvPr>
          <p:cNvPicPr>
            <a:picLocks noChangeAspect="1"/>
          </p:cNvPicPr>
          <p:nvPr/>
        </p:nvPicPr>
        <p:blipFill rotWithShape="1">
          <a:blip r:embed="rId5"/>
          <a:srcRect l="44748" b="13601"/>
          <a:stretch/>
        </p:blipFill>
        <p:spPr>
          <a:xfrm>
            <a:off x="4241932" y="3923503"/>
            <a:ext cx="1043478" cy="1017592"/>
          </a:xfrm>
          <a:prstGeom prst="rect">
            <a:avLst/>
          </a:prstGeom>
        </p:spPr>
      </p:pic>
      <p:sp>
        <p:nvSpPr>
          <p:cNvPr id="2" name="TextBox 1">
            <a:extLst>
              <a:ext uri="{FF2B5EF4-FFF2-40B4-BE49-F238E27FC236}">
                <a16:creationId xmlns:a16="http://schemas.microsoft.com/office/drawing/2014/main" id="{9A2A86F7-86D3-ECD8-CB09-6EE6328F7940}"/>
              </a:ext>
            </a:extLst>
          </p:cNvPr>
          <p:cNvSpPr txBox="1"/>
          <p:nvPr/>
        </p:nvSpPr>
        <p:spPr>
          <a:xfrm>
            <a:off x="1374931" y="3467978"/>
            <a:ext cx="2274849" cy="738664"/>
          </a:xfrm>
          <a:prstGeom prst="rect">
            <a:avLst/>
          </a:prstGeom>
          <a:noFill/>
        </p:spPr>
        <p:txBody>
          <a:bodyPr wrap="square" rtlCol="0">
            <a:spAutoFit/>
          </a:bodyPr>
          <a:lstStyle/>
          <a:p>
            <a:pPr marL="285750" indent="-285750">
              <a:buFont typeface="Arial" panose="020B0604020202020204" pitchFamily="34" charset="0"/>
              <a:buChar char="•"/>
            </a:pPr>
            <a:r>
              <a:rPr lang="en-US" dirty="0"/>
              <a:t>2D graphical representation of orientation </a:t>
            </a:r>
          </a:p>
        </p:txBody>
      </p:sp>
      <p:sp>
        <p:nvSpPr>
          <p:cNvPr id="3" name="TextBox 2">
            <a:extLst>
              <a:ext uri="{FF2B5EF4-FFF2-40B4-BE49-F238E27FC236}">
                <a16:creationId xmlns:a16="http://schemas.microsoft.com/office/drawing/2014/main" id="{A98F417A-D185-6F35-CE43-74F40BA3E8A4}"/>
              </a:ext>
            </a:extLst>
          </p:cNvPr>
          <p:cNvSpPr txBox="1"/>
          <p:nvPr/>
        </p:nvSpPr>
        <p:spPr>
          <a:xfrm>
            <a:off x="5858348" y="4219801"/>
            <a:ext cx="2274849" cy="738664"/>
          </a:xfrm>
          <a:prstGeom prst="rect">
            <a:avLst/>
          </a:prstGeom>
          <a:noFill/>
        </p:spPr>
        <p:txBody>
          <a:bodyPr wrap="square" rtlCol="0">
            <a:spAutoFit/>
          </a:bodyPr>
          <a:lstStyle/>
          <a:p>
            <a:pPr marL="285750" indent="-285750">
              <a:buFont typeface="Arial" panose="020B0604020202020204" pitchFamily="34" charset="0"/>
              <a:buChar char="•"/>
            </a:pPr>
            <a:r>
              <a:rPr lang="en-US" dirty="0"/>
              <a:t>Sample direction relative to reference crystal system</a:t>
            </a:r>
          </a:p>
        </p:txBody>
      </p:sp>
    </p:spTree>
    <p:extLst>
      <p:ext uri="{BB962C8B-B14F-4D97-AF65-F5344CB8AC3E}">
        <p14:creationId xmlns:p14="http://schemas.microsoft.com/office/powerpoint/2010/main" val="725920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6A4B7-98A6-9C41-A6F2-6D6EA7064906}"/>
              </a:ext>
            </a:extLst>
          </p:cNvPr>
          <p:cNvSpPr>
            <a:spLocks noGrp="1"/>
          </p:cNvSpPr>
          <p:nvPr>
            <p:ph type="sldNum" sz="quarter" idx="11"/>
          </p:nvPr>
        </p:nvSpPr>
        <p:spPr/>
        <p:txBody>
          <a:bodyPr/>
          <a:lstStyle/>
          <a:p>
            <a:pPr defTabSz="685800">
              <a:buClrTx/>
              <a:buSzTx/>
              <a:defRPr/>
            </a:pPr>
            <a:fld id="{5BD36294-2849-48A8-8531-5354CF3095D2}" type="slidenum">
              <a:rPr lang="en-US" sz="825" kern="1200" dirty="0">
                <a:solidFill>
                  <a:srgbClr val="000000"/>
                </a:solidFill>
                <a:latin typeface="Arial" pitchFamily="34" charset="0"/>
                <a:ea typeface="+mn-ea"/>
                <a:cs typeface="Arial" pitchFamily="34" charset="0"/>
              </a:rPr>
              <a:pPr defTabSz="685800">
                <a:buClrTx/>
                <a:buSzTx/>
                <a:defRPr/>
              </a:pPr>
              <a:t>16</a:t>
            </a:fld>
            <a:endParaRPr lang="en-US" sz="825" kern="1200" dirty="0">
              <a:solidFill>
                <a:srgbClr val="000000"/>
              </a:solidFill>
              <a:latin typeface="Arial" pitchFamily="34" charset="0"/>
              <a:ea typeface="+mn-ea"/>
              <a:cs typeface="Arial" pitchFamily="34" charset="0"/>
            </a:endParaRPr>
          </a:p>
        </p:txBody>
      </p:sp>
      <p:sp>
        <p:nvSpPr>
          <p:cNvPr id="9" name="Title 1">
            <a:extLst>
              <a:ext uri="{FF2B5EF4-FFF2-40B4-BE49-F238E27FC236}">
                <a16:creationId xmlns:a16="http://schemas.microsoft.com/office/drawing/2014/main" id="{42662C1F-E69A-1040-A780-A6820769AF45}"/>
              </a:ext>
            </a:extLst>
          </p:cNvPr>
          <p:cNvSpPr>
            <a:spLocks noGrp="1"/>
          </p:cNvSpPr>
          <p:nvPr>
            <p:ph type="title"/>
          </p:nvPr>
        </p:nvSpPr>
        <p:spPr>
          <a:xfrm>
            <a:off x="0" y="-397642"/>
            <a:ext cx="8566150" cy="857250"/>
          </a:xfrm>
        </p:spPr>
        <p:txBody>
          <a:bodyPr/>
          <a:lstStyle/>
          <a:p>
            <a:r>
              <a:rPr lang="en-US" dirty="0"/>
              <a:t>Texture shows twinning in ~500 picoseconds!</a:t>
            </a:r>
          </a:p>
        </p:txBody>
      </p:sp>
      <p:pic>
        <p:nvPicPr>
          <p:cNvPr id="12" name="Content Placeholder 5">
            <a:extLst>
              <a:ext uri="{FF2B5EF4-FFF2-40B4-BE49-F238E27FC236}">
                <a16:creationId xmlns:a16="http://schemas.microsoft.com/office/drawing/2014/main" id="{74DE5247-0396-CD4D-87AA-AC022AB2C4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610"/>
          <a:stretch/>
        </p:blipFill>
        <p:spPr>
          <a:xfrm>
            <a:off x="3302758" y="1634490"/>
            <a:ext cx="4672844" cy="3737610"/>
          </a:xfrm>
          <a:prstGeom prst="rect">
            <a:avLst/>
          </a:prstGeom>
        </p:spPr>
      </p:pic>
      <p:pic>
        <p:nvPicPr>
          <p:cNvPr id="8" name="Picture 7">
            <a:extLst>
              <a:ext uri="{FF2B5EF4-FFF2-40B4-BE49-F238E27FC236}">
                <a16:creationId xmlns:a16="http://schemas.microsoft.com/office/drawing/2014/main" id="{B26E0C06-10BB-AF43-8400-D11F7269D7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7558"/>
          <a:stretch/>
        </p:blipFill>
        <p:spPr>
          <a:xfrm>
            <a:off x="5143500" y="1657351"/>
            <a:ext cx="2802787" cy="3081338"/>
          </a:xfrm>
          <a:prstGeom prst="rect">
            <a:avLst/>
          </a:prstGeom>
        </p:spPr>
      </p:pic>
      <p:pic>
        <p:nvPicPr>
          <p:cNvPr id="13" name="Picture 12">
            <a:extLst>
              <a:ext uri="{FF2B5EF4-FFF2-40B4-BE49-F238E27FC236}">
                <a16:creationId xmlns:a16="http://schemas.microsoft.com/office/drawing/2014/main" id="{B71DEBA6-A94A-ED48-8BF0-39A43CE47099}"/>
              </a:ext>
            </a:extLst>
          </p:cNvPr>
          <p:cNvPicPr>
            <a:picLocks noChangeAspect="1"/>
          </p:cNvPicPr>
          <p:nvPr/>
        </p:nvPicPr>
        <p:blipFill>
          <a:blip r:embed="rId5" cstate="email">
            <a:lum/>
            <a:alphaModFix/>
            <a:extLst>
              <a:ext uri="{28A0092B-C50C-407E-A947-70E740481C1C}">
                <a14:useLocalDpi xmlns:a14="http://schemas.microsoft.com/office/drawing/2010/main"/>
              </a:ext>
            </a:extLst>
          </a:blip>
          <a:srcRect/>
          <a:stretch>
            <a:fillRect/>
          </a:stretch>
        </p:blipFill>
        <p:spPr>
          <a:xfrm>
            <a:off x="32647" y="1780511"/>
            <a:ext cx="3003872" cy="3239831"/>
          </a:xfrm>
          <a:prstGeom prst="rect">
            <a:avLst/>
          </a:prstGeom>
          <a:solidFill>
            <a:schemeClr val="bg1"/>
          </a:solidFill>
        </p:spPr>
      </p:pic>
      <p:sp>
        <p:nvSpPr>
          <p:cNvPr id="14" name="Rectangle 13">
            <a:extLst>
              <a:ext uri="{FF2B5EF4-FFF2-40B4-BE49-F238E27FC236}">
                <a16:creationId xmlns:a16="http://schemas.microsoft.com/office/drawing/2014/main" id="{591A274E-1AD9-B348-8B4E-594A6092C6CB}"/>
              </a:ext>
            </a:extLst>
          </p:cNvPr>
          <p:cNvSpPr/>
          <p:nvPr/>
        </p:nvSpPr>
        <p:spPr>
          <a:xfrm>
            <a:off x="1893910" y="2896603"/>
            <a:ext cx="809958" cy="1714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Arial"/>
            </a:endParaRPr>
          </a:p>
        </p:txBody>
      </p:sp>
      <p:pic>
        <p:nvPicPr>
          <p:cNvPr id="10" name="Picture 9">
            <a:extLst>
              <a:ext uri="{FF2B5EF4-FFF2-40B4-BE49-F238E27FC236}">
                <a16:creationId xmlns:a16="http://schemas.microsoft.com/office/drawing/2014/main" id="{3AD95560-D31C-1F46-BFB2-829F55ED39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65749" r="67375"/>
          <a:stretch/>
        </p:blipFill>
        <p:spPr>
          <a:xfrm>
            <a:off x="5200650" y="3829050"/>
            <a:ext cx="914400" cy="1280160"/>
          </a:xfrm>
          <a:prstGeom prst="rect">
            <a:avLst/>
          </a:prstGeom>
        </p:spPr>
      </p:pic>
      <p:cxnSp>
        <p:nvCxnSpPr>
          <p:cNvPr id="3" name="Straight Arrow Connector 2">
            <a:extLst>
              <a:ext uri="{FF2B5EF4-FFF2-40B4-BE49-F238E27FC236}">
                <a16:creationId xmlns:a16="http://schemas.microsoft.com/office/drawing/2014/main" id="{8AE7AFC3-2D11-7241-B12D-E897FF4486B4}"/>
              </a:ext>
            </a:extLst>
          </p:cNvPr>
          <p:cNvCxnSpPr/>
          <p:nvPr/>
        </p:nvCxnSpPr>
        <p:spPr>
          <a:xfrm flipV="1">
            <a:off x="5965939" y="2863215"/>
            <a:ext cx="571500" cy="171450"/>
          </a:xfrm>
          <a:prstGeom prst="straightConnector1">
            <a:avLst/>
          </a:prstGeom>
          <a:ln w="190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E32669C-00F0-A542-A5FC-323CC9573D74}"/>
              </a:ext>
            </a:extLst>
          </p:cNvPr>
          <p:cNvCxnSpPr>
            <a:cxnSpLocks/>
          </p:cNvCxnSpPr>
          <p:nvPr/>
        </p:nvCxnSpPr>
        <p:spPr>
          <a:xfrm flipV="1">
            <a:off x="6115050" y="4692408"/>
            <a:ext cx="794328" cy="162962"/>
          </a:xfrm>
          <a:prstGeom prst="straightConnector1">
            <a:avLst/>
          </a:prstGeom>
          <a:ln w="190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B2807B1-F7B2-A349-ACC6-525B9D8BE352}"/>
              </a:ext>
            </a:extLst>
          </p:cNvPr>
          <p:cNvSpPr txBox="1"/>
          <p:nvPr/>
        </p:nvSpPr>
        <p:spPr>
          <a:xfrm>
            <a:off x="6407415" y="4941095"/>
            <a:ext cx="2798794" cy="230832"/>
          </a:xfrm>
          <a:prstGeom prst="rect">
            <a:avLst/>
          </a:prstGeom>
          <a:solidFill>
            <a:schemeClr val="bg1"/>
          </a:solidFill>
        </p:spPr>
        <p:txBody>
          <a:bodyPr wrap="square" lIns="68580" tIns="34290" rIns="68580" bIns="34290" rtlCol="0" anchor="t">
            <a:spAutoFit/>
          </a:bodyPr>
          <a:lstStyle/>
          <a:p>
            <a:pPr>
              <a:defRPr/>
            </a:pPr>
            <a:r>
              <a:rPr lang="en-US" sz="1050" i="1" dirty="0">
                <a:solidFill>
                  <a:srgbClr val="008000"/>
                </a:solidFill>
              </a:rPr>
              <a:t>Merkel et al.</a:t>
            </a:r>
            <a:r>
              <a:rPr lang="en-US" sz="1050" kern="1200" dirty="0">
                <a:solidFill>
                  <a:srgbClr val="008000"/>
                </a:solidFill>
                <a:ea typeface="+mn-ea"/>
              </a:rPr>
              <a:t>, PRL</a:t>
            </a:r>
            <a:r>
              <a:rPr lang="en-US" sz="1050" dirty="0">
                <a:solidFill>
                  <a:srgbClr val="008000"/>
                </a:solidFill>
              </a:rPr>
              <a:t> 2021</a:t>
            </a:r>
            <a:endParaRPr lang="en-US" sz="1050" kern="1200" dirty="0">
              <a:solidFill>
                <a:srgbClr val="008000"/>
              </a:solidFill>
              <a:ea typeface="+mn-ea"/>
            </a:endParaRPr>
          </a:p>
        </p:txBody>
      </p:sp>
      <p:pic>
        <p:nvPicPr>
          <p:cNvPr id="18" name="Picture 17" descr="Text&#10;&#10;Description automatically generated">
            <a:extLst>
              <a:ext uri="{FF2B5EF4-FFF2-40B4-BE49-F238E27FC236}">
                <a16:creationId xmlns:a16="http://schemas.microsoft.com/office/drawing/2014/main" id="{49513419-34B1-374C-8519-E44BD26DA9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8004" y="404811"/>
            <a:ext cx="6407334" cy="1332837"/>
          </a:xfrm>
          <a:prstGeom prst="rect">
            <a:avLst/>
          </a:prstGeom>
        </p:spPr>
      </p:pic>
    </p:spTree>
    <p:extLst>
      <p:ext uri="{BB962C8B-B14F-4D97-AF65-F5344CB8AC3E}">
        <p14:creationId xmlns:p14="http://schemas.microsoft.com/office/powerpoint/2010/main" val="1717070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6A4B7-98A6-9C41-A6F2-6D6EA7064906}"/>
              </a:ext>
            </a:extLst>
          </p:cNvPr>
          <p:cNvSpPr>
            <a:spLocks noGrp="1"/>
          </p:cNvSpPr>
          <p:nvPr>
            <p:ph type="sldNum" sz="quarter" idx="11"/>
          </p:nvPr>
        </p:nvSpPr>
        <p:spPr/>
        <p:txBody>
          <a:bodyPr/>
          <a:lstStyle/>
          <a:p>
            <a:pPr defTabSz="685800">
              <a:buClrTx/>
              <a:buSzTx/>
              <a:defRPr/>
            </a:pPr>
            <a:fld id="{5BD36294-2849-48A8-8531-5354CF3095D2}" type="slidenum">
              <a:rPr lang="en-US" sz="825" kern="1200" dirty="0">
                <a:solidFill>
                  <a:srgbClr val="000000"/>
                </a:solidFill>
                <a:latin typeface="Arial" pitchFamily="34" charset="0"/>
                <a:ea typeface="+mn-ea"/>
                <a:cs typeface="Arial" pitchFamily="34" charset="0"/>
              </a:rPr>
              <a:pPr defTabSz="685800">
                <a:buClrTx/>
                <a:buSzTx/>
                <a:defRPr/>
              </a:pPr>
              <a:t>17</a:t>
            </a:fld>
            <a:endParaRPr lang="en-US" sz="825" kern="1200" dirty="0">
              <a:solidFill>
                <a:srgbClr val="000000"/>
              </a:solidFill>
              <a:latin typeface="Arial" pitchFamily="34" charset="0"/>
              <a:ea typeface="+mn-ea"/>
              <a:cs typeface="Arial" pitchFamily="34" charset="0"/>
            </a:endParaRPr>
          </a:p>
        </p:txBody>
      </p:sp>
      <p:sp>
        <p:nvSpPr>
          <p:cNvPr id="11" name="Title 1">
            <a:extLst>
              <a:ext uri="{FF2B5EF4-FFF2-40B4-BE49-F238E27FC236}">
                <a16:creationId xmlns:a16="http://schemas.microsoft.com/office/drawing/2014/main" id="{AEC59103-FE6F-EA42-B1E6-6680D7B6278A}"/>
              </a:ext>
            </a:extLst>
          </p:cNvPr>
          <p:cNvSpPr>
            <a:spLocks noGrp="1"/>
          </p:cNvSpPr>
          <p:nvPr>
            <p:ph type="title"/>
          </p:nvPr>
        </p:nvSpPr>
        <p:spPr>
          <a:xfrm>
            <a:off x="0" y="-25424"/>
            <a:ext cx="6460236" cy="857250"/>
          </a:xfrm>
        </p:spPr>
        <p:txBody>
          <a:bodyPr/>
          <a:lstStyle/>
          <a:p>
            <a:r>
              <a:rPr lang="en-US" dirty="0"/>
              <a:t>Plasticity in response to stress over time shows rapid high strength then relaxation </a:t>
            </a:r>
          </a:p>
        </p:txBody>
      </p:sp>
      <p:pic>
        <p:nvPicPr>
          <p:cNvPr id="12" name="Content Placeholder 7">
            <a:extLst>
              <a:ext uri="{FF2B5EF4-FFF2-40B4-BE49-F238E27FC236}">
                <a16:creationId xmlns:a16="http://schemas.microsoft.com/office/drawing/2014/main" id="{36BA7D39-BE7F-434C-B787-43D971D54E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229" y="1174670"/>
            <a:ext cx="7030553" cy="3766368"/>
          </a:xfrm>
          <a:prstGeom prst="rect">
            <a:avLst/>
          </a:prstGeom>
        </p:spPr>
      </p:pic>
      <p:pic>
        <p:nvPicPr>
          <p:cNvPr id="15" name="Picture 14" descr="Diagram, engineering drawing&#10;&#10;Description automatically generated">
            <a:extLst>
              <a:ext uri="{FF2B5EF4-FFF2-40B4-BE49-F238E27FC236}">
                <a16:creationId xmlns:a16="http://schemas.microsoft.com/office/drawing/2014/main" id="{84D818A3-37F6-564D-85A8-94F8C9DEC6E2}"/>
              </a:ext>
            </a:extLst>
          </p:cNvPr>
          <p:cNvPicPr>
            <a:picLocks noChangeAspect="1"/>
          </p:cNvPicPr>
          <p:nvPr/>
        </p:nvPicPr>
        <p:blipFill rotWithShape="1">
          <a:blip r:embed="rId4"/>
          <a:srcRect l="44748" b="13601"/>
          <a:stretch/>
        </p:blipFill>
        <p:spPr>
          <a:xfrm>
            <a:off x="6327607" y="3469"/>
            <a:ext cx="1698859" cy="1656714"/>
          </a:xfrm>
          <a:prstGeom prst="rect">
            <a:avLst/>
          </a:prstGeom>
        </p:spPr>
      </p:pic>
      <p:sp>
        <p:nvSpPr>
          <p:cNvPr id="8" name="TextBox 7">
            <a:extLst>
              <a:ext uri="{FF2B5EF4-FFF2-40B4-BE49-F238E27FC236}">
                <a16:creationId xmlns:a16="http://schemas.microsoft.com/office/drawing/2014/main" id="{665C810C-3DD2-8640-940A-5A6D4B36FF39}"/>
              </a:ext>
            </a:extLst>
          </p:cNvPr>
          <p:cNvSpPr txBox="1"/>
          <p:nvPr/>
        </p:nvSpPr>
        <p:spPr>
          <a:xfrm>
            <a:off x="6407415" y="4941095"/>
            <a:ext cx="2798794" cy="230832"/>
          </a:xfrm>
          <a:prstGeom prst="rect">
            <a:avLst/>
          </a:prstGeom>
          <a:solidFill>
            <a:schemeClr val="bg1"/>
          </a:solidFill>
        </p:spPr>
        <p:txBody>
          <a:bodyPr wrap="square" lIns="68580" tIns="34290" rIns="68580" bIns="34290" rtlCol="0" anchor="t">
            <a:spAutoFit/>
          </a:bodyPr>
          <a:lstStyle/>
          <a:p>
            <a:pPr>
              <a:defRPr/>
            </a:pPr>
            <a:r>
              <a:rPr lang="en-US" sz="1050" i="1" dirty="0">
                <a:solidFill>
                  <a:srgbClr val="008000"/>
                </a:solidFill>
              </a:rPr>
              <a:t>Merkel et al.</a:t>
            </a:r>
            <a:r>
              <a:rPr lang="en-US" sz="1050" kern="1200" dirty="0">
                <a:solidFill>
                  <a:srgbClr val="008000"/>
                </a:solidFill>
                <a:ea typeface="+mn-ea"/>
              </a:rPr>
              <a:t>, PRL</a:t>
            </a:r>
            <a:r>
              <a:rPr lang="en-US" sz="1050" dirty="0">
                <a:solidFill>
                  <a:srgbClr val="008000"/>
                </a:solidFill>
              </a:rPr>
              <a:t> 2021</a:t>
            </a:r>
            <a:endParaRPr lang="en-US" sz="1050" kern="1200" dirty="0">
              <a:solidFill>
                <a:srgbClr val="008000"/>
              </a:solidFill>
              <a:ea typeface="+mn-ea"/>
            </a:endParaRPr>
          </a:p>
        </p:txBody>
      </p:sp>
      <p:pic>
        <p:nvPicPr>
          <p:cNvPr id="2" name="Picture 1">
            <a:extLst>
              <a:ext uri="{FF2B5EF4-FFF2-40B4-BE49-F238E27FC236}">
                <a16:creationId xmlns:a16="http://schemas.microsoft.com/office/drawing/2014/main" id="{C55C550B-E1F2-D557-A810-A498FFF36B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508" t="81249" r="67375"/>
          <a:stretch/>
        </p:blipFill>
        <p:spPr>
          <a:xfrm>
            <a:off x="0" y="2684211"/>
            <a:ext cx="1187585" cy="1284619"/>
          </a:xfrm>
          <a:prstGeom prst="rect">
            <a:avLst/>
          </a:prstGeom>
        </p:spPr>
      </p:pic>
    </p:spTree>
    <p:extLst>
      <p:ext uri="{BB962C8B-B14F-4D97-AF65-F5344CB8AC3E}">
        <p14:creationId xmlns:p14="http://schemas.microsoft.com/office/powerpoint/2010/main" val="744056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6A4B7-98A6-9C41-A6F2-6D6EA7064906}"/>
              </a:ext>
            </a:extLst>
          </p:cNvPr>
          <p:cNvSpPr>
            <a:spLocks noGrp="1"/>
          </p:cNvSpPr>
          <p:nvPr>
            <p:ph type="sldNum" sz="quarter" idx="11"/>
          </p:nvPr>
        </p:nvSpPr>
        <p:spPr/>
        <p:txBody>
          <a:bodyPr/>
          <a:lstStyle/>
          <a:p>
            <a:pPr defTabSz="685800">
              <a:buClrTx/>
              <a:buSzTx/>
              <a:defRPr/>
            </a:pPr>
            <a:fld id="{5BD36294-2849-48A8-8531-5354CF3095D2}" type="slidenum">
              <a:rPr lang="en-US" sz="825" kern="1200" dirty="0">
                <a:solidFill>
                  <a:srgbClr val="000000"/>
                </a:solidFill>
                <a:latin typeface="Arial" pitchFamily="34" charset="0"/>
                <a:ea typeface="+mn-ea"/>
                <a:cs typeface="Arial" pitchFamily="34" charset="0"/>
              </a:rPr>
              <a:pPr defTabSz="685800">
                <a:buClrTx/>
                <a:buSzTx/>
                <a:defRPr/>
              </a:pPr>
              <a:t>18</a:t>
            </a:fld>
            <a:endParaRPr lang="en-US" sz="825" kern="1200" dirty="0">
              <a:solidFill>
                <a:srgbClr val="000000"/>
              </a:solidFill>
              <a:latin typeface="Arial" pitchFamily="34" charset="0"/>
              <a:ea typeface="+mn-ea"/>
              <a:cs typeface="Arial" pitchFamily="34" charset="0"/>
            </a:endParaRPr>
          </a:p>
        </p:txBody>
      </p:sp>
      <p:sp>
        <p:nvSpPr>
          <p:cNvPr id="11" name="Title 1">
            <a:extLst>
              <a:ext uri="{FF2B5EF4-FFF2-40B4-BE49-F238E27FC236}">
                <a16:creationId xmlns:a16="http://schemas.microsoft.com/office/drawing/2014/main" id="{9FE5F0F6-2B37-634A-809A-BD25947A6693}"/>
              </a:ext>
            </a:extLst>
          </p:cNvPr>
          <p:cNvSpPr>
            <a:spLocks noGrp="1"/>
          </p:cNvSpPr>
          <p:nvPr>
            <p:ph type="title"/>
          </p:nvPr>
        </p:nvSpPr>
        <p:spPr>
          <a:xfrm>
            <a:off x="0" y="-50060"/>
            <a:ext cx="7848563" cy="857250"/>
          </a:xfrm>
        </p:spPr>
        <p:txBody>
          <a:bodyPr/>
          <a:lstStyle/>
          <a:p>
            <a:r>
              <a:rPr lang="en-US" dirty="0"/>
              <a:t>Strength of Fe at high pressure is strain-rate and time-dependent </a:t>
            </a:r>
          </a:p>
        </p:txBody>
      </p:sp>
      <p:pic>
        <p:nvPicPr>
          <p:cNvPr id="12" name="Content Placeholder 5">
            <a:extLst>
              <a:ext uri="{FF2B5EF4-FFF2-40B4-BE49-F238E27FC236}">
                <a16:creationId xmlns:a16="http://schemas.microsoft.com/office/drawing/2014/main" id="{FC66A6F4-7BA1-9344-A4BC-803711F605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8924"/>
          <a:stretch/>
        </p:blipFill>
        <p:spPr>
          <a:xfrm>
            <a:off x="546758" y="788945"/>
            <a:ext cx="3367320" cy="4354443"/>
          </a:xfrm>
          <a:prstGeom prst="rect">
            <a:avLst/>
          </a:prstGeom>
        </p:spPr>
      </p:pic>
      <p:sp>
        <p:nvSpPr>
          <p:cNvPr id="15" name="TextBox 14">
            <a:extLst>
              <a:ext uri="{FF2B5EF4-FFF2-40B4-BE49-F238E27FC236}">
                <a16:creationId xmlns:a16="http://schemas.microsoft.com/office/drawing/2014/main" id="{6E024AB2-3265-314F-9EAF-4DD92737BDD3}"/>
              </a:ext>
            </a:extLst>
          </p:cNvPr>
          <p:cNvSpPr txBox="1"/>
          <p:nvPr/>
        </p:nvSpPr>
        <p:spPr>
          <a:xfrm>
            <a:off x="4357273" y="1378583"/>
            <a:ext cx="3210340" cy="3139321"/>
          </a:xfrm>
          <a:prstGeom prst="rect">
            <a:avLst/>
          </a:prstGeom>
          <a:solidFill>
            <a:schemeClr val="accent5">
              <a:lumMod val="60000"/>
              <a:lumOff val="40000"/>
            </a:schemeClr>
          </a:solidFill>
        </p:spPr>
        <p:txBody>
          <a:bodyPr wrap="square" rtlCol="0">
            <a:spAutoFit/>
          </a:bodyPr>
          <a:lstStyle/>
          <a:p>
            <a:pPr defTabSz="685800">
              <a:buClrTx/>
              <a:defRPr/>
            </a:pPr>
            <a:r>
              <a:rPr lang="en-US" sz="1800" kern="1200" dirty="0">
                <a:ea typeface="+mn-ea"/>
                <a:cs typeface="+mn-cs"/>
              </a:rPr>
              <a:t>Stress at the elastic-to-plastic transition may be several times larger than the longer-term flow strength</a:t>
            </a:r>
          </a:p>
          <a:p>
            <a:pPr defTabSz="685800">
              <a:buClrTx/>
              <a:defRPr/>
            </a:pPr>
            <a:endParaRPr lang="en-US" sz="1800" dirty="0"/>
          </a:p>
          <a:p>
            <a:pPr marL="214313" indent="-214313" defTabSz="685800">
              <a:buClrTx/>
              <a:buFont typeface="Arial" panose="020B0604020202020204" pitchFamily="34" charset="0"/>
              <a:buChar char="•"/>
              <a:defRPr/>
            </a:pPr>
            <a:r>
              <a:rPr lang="en-US" sz="1800" kern="1200" dirty="0">
                <a:ea typeface="+mn-ea"/>
                <a:cs typeface="+mn-cs"/>
              </a:rPr>
              <a:t>insufficient quantity of defects to accommodate plastic strain in the initial compression and a phonon-drag controlled defect kinetics. </a:t>
            </a:r>
          </a:p>
        </p:txBody>
      </p:sp>
      <p:sp>
        <p:nvSpPr>
          <p:cNvPr id="8" name="TextBox 7">
            <a:extLst>
              <a:ext uri="{FF2B5EF4-FFF2-40B4-BE49-F238E27FC236}">
                <a16:creationId xmlns:a16="http://schemas.microsoft.com/office/drawing/2014/main" id="{8A81F570-3073-934D-839D-C773B8F7B31C}"/>
              </a:ext>
            </a:extLst>
          </p:cNvPr>
          <p:cNvSpPr txBox="1"/>
          <p:nvPr/>
        </p:nvSpPr>
        <p:spPr>
          <a:xfrm>
            <a:off x="6407415" y="4941095"/>
            <a:ext cx="2798794" cy="230832"/>
          </a:xfrm>
          <a:prstGeom prst="rect">
            <a:avLst/>
          </a:prstGeom>
          <a:solidFill>
            <a:schemeClr val="bg1"/>
          </a:solidFill>
        </p:spPr>
        <p:txBody>
          <a:bodyPr wrap="square" lIns="68580" tIns="34290" rIns="68580" bIns="34290" rtlCol="0" anchor="t">
            <a:spAutoFit/>
          </a:bodyPr>
          <a:lstStyle/>
          <a:p>
            <a:pPr>
              <a:defRPr/>
            </a:pPr>
            <a:r>
              <a:rPr lang="en-US" sz="1050" i="1" dirty="0">
                <a:solidFill>
                  <a:srgbClr val="008000"/>
                </a:solidFill>
              </a:rPr>
              <a:t>Merkel et al.</a:t>
            </a:r>
            <a:r>
              <a:rPr lang="en-US" sz="1050" kern="1200" dirty="0">
                <a:solidFill>
                  <a:srgbClr val="008000"/>
                </a:solidFill>
                <a:ea typeface="+mn-ea"/>
              </a:rPr>
              <a:t>, PRL</a:t>
            </a:r>
            <a:r>
              <a:rPr lang="en-US" sz="1050" dirty="0">
                <a:solidFill>
                  <a:srgbClr val="008000"/>
                </a:solidFill>
              </a:rPr>
              <a:t> 2021</a:t>
            </a:r>
            <a:endParaRPr lang="en-US" sz="1050" kern="1200" dirty="0">
              <a:solidFill>
                <a:srgbClr val="008000"/>
              </a:solidFill>
              <a:ea typeface="+mn-ea"/>
            </a:endParaRPr>
          </a:p>
        </p:txBody>
      </p:sp>
    </p:spTree>
    <p:extLst>
      <p:ext uri="{BB962C8B-B14F-4D97-AF65-F5344CB8AC3E}">
        <p14:creationId xmlns:p14="http://schemas.microsoft.com/office/powerpoint/2010/main" val="3610094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0FA0E-26D2-7558-EF1C-AD6E4A441EEF}"/>
              </a:ext>
            </a:extLst>
          </p:cNvPr>
          <p:cNvSpPr>
            <a:spLocks noGrp="1"/>
          </p:cNvSpPr>
          <p:nvPr>
            <p:ph type="title"/>
          </p:nvPr>
        </p:nvSpPr>
        <p:spPr>
          <a:xfrm>
            <a:off x="168794" y="260104"/>
            <a:ext cx="8605092" cy="564900"/>
          </a:xfrm>
        </p:spPr>
        <p:txBody>
          <a:bodyPr/>
          <a:lstStyle/>
          <a:p>
            <a:r>
              <a:rPr lang="en-US" dirty="0"/>
              <a:t>Pulling it forward! Frontier XRD platforms and needs for future science</a:t>
            </a:r>
          </a:p>
        </p:txBody>
      </p:sp>
      <p:pic>
        <p:nvPicPr>
          <p:cNvPr id="4" name="Picture 3" descr="Diagram&#10;&#10;Description automatically generated">
            <a:extLst>
              <a:ext uri="{FF2B5EF4-FFF2-40B4-BE49-F238E27FC236}">
                <a16:creationId xmlns:a16="http://schemas.microsoft.com/office/drawing/2014/main" id="{4826BA56-DFB0-F555-5A84-F454620DC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9860" y="1813553"/>
            <a:ext cx="2007240" cy="1145546"/>
          </a:xfrm>
          <a:prstGeom prst="rect">
            <a:avLst/>
          </a:prstGeom>
        </p:spPr>
      </p:pic>
      <p:sp>
        <p:nvSpPr>
          <p:cNvPr id="5" name="TextBox 4">
            <a:extLst>
              <a:ext uri="{FF2B5EF4-FFF2-40B4-BE49-F238E27FC236}">
                <a16:creationId xmlns:a16="http://schemas.microsoft.com/office/drawing/2014/main" id="{B21B14DE-953D-F1CF-337A-6E1FD23FEB21}"/>
              </a:ext>
            </a:extLst>
          </p:cNvPr>
          <p:cNvSpPr txBox="1"/>
          <p:nvPr/>
        </p:nvSpPr>
        <p:spPr>
          <a:xfrm>
            <a:off x="168794" y="1196021"/>
            <a:ext cx="4718892" cy="69865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70C0"/>
                </a:solidFill>
              </a:rPr>
              <a:t>Standard wide angle X-ray scattering</a:t>
            </a:r>
          </a:p>
          <a:p>
            <a:pPr marL="285750" indent="-285750">
              <a:buFont typeface="Arial" panose="020B0604020202020204" pitchFamily="34" charset="0"/>
              <a:buChar char="•"/>
            </a:pPr>
            <a:endParaRPr lang="en-US" dirty="0">
              <a:solidFill>
                <a:srgbClr val="0070C0"/>
              </a:solidFill>
              <a:sym typeface="Wingdings" pitchFamily="2" charset="2"/>
            </a:endParaRPr>
          </a:p>
          <a:p>
            <a:pPr marL="285750" indent="-285750">
              <a:buFont typeface="Arial" panose="020B0604020202020204" pitchFamily="34" charset="0"/>
              <a:buChar char="•"/>
            </a:pPr>
            <a:endParaRPr lang="en-US" dirty="0">
              <a:solidFill>
                <a:srgbClr val="0070C0"/>
              </a:solidFill>
              <a:sym typeface="Wingdings" pitchFamily="2" charset="2"/>
            </a:endParaRPr>
          </a:p>
          <a:p>
            <a:pPr marL="285750" indent="-285750">
              <a:buFont typeface="Arial" panose="020B0604020202020204" pitchFamily="34" charset="0"/>
              <a:buChar char="•"/>
            </a:pPr>
            <a:endParaRPr lang="en-US" dirty="0">
              <a:solidFill>
                <a:srgbClr val="0070C0"/>
              </a:solidFill>
              <a:sym typeface="Wingdings" pitchFamily="2" charset="2"/>
            </a:endParaRPr>
          </a:p>
          <a:p>
            <a:pPr marL="285750" indent="-285750">
              <a:buFont typeface="Arial" panose="020B0604020202020204" pitchFamily="34" charset="0"/>
              <a:buChar char="•"/>
            </a:pPr>
            <a:r>
              <a:rPr lang="en-US" dirty="0">
                <a:solidFill>
                  <a:srgbClr val="0070C0"/>
                </a:solidFill>
                <a:sym typeface="Wingdings" pitchFamily="2" charset="2"/>
              </a:rPr>
              <a:t>Radial XRD</a:t>
            </a: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endParaRPr lang="en-US" dirty="0">
              <a:sym typeface="Wingdings" pitchFamily="2" charset="2"/>
            </a:endParaRPr>
          </a:p>
          <a:p>
            <a:pPr marL="285750" indent="-285750">
              <a:buFont typeface="Arial" panose="020B0604020202020204" pitchFamily="34" charset="0"/>
              <a:buChar char="•"/>
            </a:pPr>
            <a:r>
              <a:rPr lang="en-US" dirty="0">
                <a:solidFill>
                  <a:srgbClr val="7030A0"/>
                </a:solidFill>
                <a:sym typeface="Wingdings" pitchFamily="2" charset="2"/>
              </a:rPr>
              <a:t>Liquid/amorphous diffraction </a:t>
            </a: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r>
              <a:rPr lang="en-US" dirty="0">
                <a:solidFill>
                  <a:srgbClr val="FF0000"/>
                </a:solidFill>
                <a:sym typeface="Wingdings" pitchFamily="2" charset="2"/>
              </a:rPr>
              <a:t>Dynamic 3D XRD microscopy</a:t>
            </a: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lvl="8"/>
            <a:endParaRPr lang="en-US" dirty="0"/>
          </a:p>
        </p:txBody>
      </p:sp>
      <p:sp>
        <p:nvSpPr>
          <p:cNvPr id="7" name="TextBox 6">
            <a:extLst>
              <a:ext uri="{FF2B5EF4-FFF2-40B4-BE49-F238E27FC236}">
                <a16:creationId xmlns:a16="http://schemas.microsoft.com/office/drawing/2014/main" id="{5BC7C16D-49FA-760D-7FE4-E69A066EA9FC}"/>
              </a:ext>
            </a:extLst>
          </p:cNvPr>
          <p:cNvSpPr txBox="1"/>
          <p:nvPr/>
        </p:nvSpPr>
        <p:spPr>
          <a:xfrm>
            <a:off x="5290208" y="905975"/>
            <a:ext cx="3862796" cy="2677656"/>
          </a:xfrm>
          <a:prstGeom prst="rect">
            <a:avLst/>
          </a:prstGeom>
          <a:noFill/>
        </p:spPr>
        <p:txBody>
          <a:bodyPr wrap="square" rtlCol="0">
            <a:spAutoFit/>
          </a:bodyPr>
          <a:lstStyle/>
          <a:p>
            <a:pPr marL="285750" indent="-285750">
              <a:buFont typeface="Wingdings" pitchFamily="2" charset="2"/>
              <a:buChar char="à"/>
            </a:pPr>
            <a:r>
              <a:rPr lang="en-US" dirty="0">
                <a:solidFill>
                  <a:srgbClr val="0070C0"/>
                </a:solidFill>
                <a:sym typeface="Wingdings" pitchFamily="2" charset="2"/>
              </a:rPr>
              <a:t>New phase identification</a:t>
            </a:r>
          </a:p>
          <a:p>
            <a:pPr marL="285750" indent="-285750">
              <a:buFont typeface="Wingdings" pitchFamily="2" charset="2"/>
              <a:buChar char="à"/>
            </a:pPr>
            <a:r>
              <a:rPr lang="en-US" dirty="0">
                <a:solidFill>
                  <a:srgbClr val="0070C0"/>
                </a:solidFill>
                <a:sym typeface="Wingdings" pitchFamily="2" charset="2"/>
              </a:rPr>
              <a:t>Kinetics of phase transitions</a:t>
            </a:r>
          </a:p>
          <a:p>
            <a:pPr marL="285750" indent="-285750">
              <a:buFont typeface="Wingdings" pitchFamily="2" charset="2"/>
              <a:buChar char="à"/>
            </a:pPr>
            <a:r>
              <a:rPr lang="en-US" dirty="0">
                <a:solidFill>
                  <a:srgbClr val="0070C0"/>
                </a:solidFill>
                <a:sym typeface="Wingdings" pitchFamily="2" charset="2"/>
              </a:rPr>
              <a:t>Equation of state</a:t>
            </a:r>
          </a:p>
          <a:p>
            <a:pPr marL="285750" indent="-285750">
              <a:buFont typeface="Wingdings" pitchFamily="2" charset="2"/>
              <a:buChar char="à"/>
            </a:pPr>
            <a:r>
              <a:rPr lang="en-US" dirty="0">
                <a:solidFill>
                  <a:srgbClr val="5F57C1"/>
                </a:solidFill>
                <a:sym typeface="Wingdings" pitchFamily="2" charset="2"/>
              </a:rPr>
              <a:t>XRD peak shape for time-resolved dislocation density</a:t>
            </a:r>
          </a:p>
          <a:p>
            <a:pPr marL="285750" indent="-285750">
              <a:buFont typeface="Wingdings" pitchFamily="2" charset="2"/>
              <a:buChar char="à"/>
            </a:pPr>
            <a:r>
              <a:rPr lang="en-US" dirty="0">
                <a:solidFill>
                  <a:srgbClr val="5F57C1"/>
                </a:solidFill>
                <a:sym typeface="Wingdings" pitchFamily="2" charset="2"/>
              </a:rPr>
              <a:t>Texture evolution for twinning &amp; plasticity modeling</a:t>
            </a:r>
          </a:p>
          <a:p>
            <a:pPr marL="285750" indent="-285750">
              <a:buFont typeface="Wingdings" pitchFamily="2" charset="2"/>
              <a:buChar char="à"/>
            </a:pPr>
            <a:r>
              <a:rPr lang="en-US" dirty="0">
                <a:solidFill>
                  <a:srgbClr val="5F57C1"/>
                </a:solidFill>
                <a:sym typeface="Wingdings" pitchFamily="2" charset="2"/>
              </a:rPr>
              <a:t>Microstructure influencing strength</a:t>
            </a:r>
          </a:p>
          <a:p>
            <a:endParaRPr lang="en-US" dirty="0">
              <a:solidFill>
                <a:srgbClr val="7030A0"/>
              </a:solidFill>
              <a:sym typeface="Wingdings" pitchFamily="2" charset="2"/>
            </a:endParaRPr>
          </a:p>
          <a:p>
            <a:pPr marL="285750" indent="-285750">
              <a:buFont typeface="Wingdings" pitchFamily="2" charset="2"/>
              <a:buChar char="à"/>
            </a:pPr>
            <a:r>
              <a:rPr lang="en-US" dirty="0">
                <a:solidFill>
                  <a:srgbClr val="7030A0"/>
                </a:solidFill>
                <a:sym typeface="Wingdings" pitchFamily="2" charset="2"/>
              </a:rPr>
              <a:t>S(Q, t), time-resolved structure factor and pair distribution function analysis for nearest neighbor </a:t>
            </a:r>
          </a:p>
        </p:txBody>
      </p:sp>
      <p:pic>
        <p:nvPicPr>
          <p:cNvPr id="10" name="Picture 9" descr="Calendar&#10;&#10;Description automatically generated">
            <a:extLst>
              <a:ext uri="{FF2B5EF4-FFF2-40B4-BE49-F238E27FC236}">
                <a16:creationId xmlns:a16="http://schemas.microsoft.com/office/drawing/2014/main" id="{6035A961-7181-5E7A-950A-CE9730C74079}"/>
              </a:ext>
            </a:extLst>
          </p:cNvPr>
          <p:cNvPicPr>
            <a:picLocks noChangeAspect="1"/>
          </p:cNvPicPr>
          <p:nvPr/>
        </p:nvPicPr>
        <p:blipFill rotWithShape="1">
          <a:blip r:embed="rId4"/>
          <a:srcRect l="4242" r="4244" b="4034"/>
          <a:stretch/>
        </p:blipFill>
        <p:spPr>
          <a:xfrm rot="20979420">
            <a:off x="3596405" y="649804"/>
            <a:ext cx="1061208" cy="1188861"/>
          </a:xfrm>
          <a:prstGeom prst="rect">
            <a:avLst/>
          </a:prstGeom>
        </p:spPr>
      </p:pic>
      <p:sp>
        <p:nvSpPr>
          <p:cNvPr id="11" name="TextBox 10">
            <a:extLst>
              <a:ext uri="{FF2B5EF4-FFF2-40B4-BE49-F238E27FC236}">
                <a16:creationId xmlns:a16="http://schemas.microsoft.com/office/drawing/2014/main" id="{1643034A-26E9-18EC-E07A-87570D31D953}"/>
              </a:ext>
            </a:extLst>
          </p:cNvPr>
          <p:cNvSpPr txBox="1"/>
          <p:nvPr/>
        </p:nvSpPr>
        <p:spPr>
          <a:xfrm>
            <a:off x="5290208" y="3950621"/>
            <a:ext cx="3862796" cy="1384995"/>
          </a:xfrm>
          <a:prstGeom prst="rect">
            <a:avLst/>
          </a:prstGeom>
          <a:noFill/>
        </p:spPr>
        <p:txBody>
          <a:bodyPr wrap="square" rtlCol="0">
            <a:spAutoFit/>
          </a:bodyPr>
          <a:lstStyle/>
          <a:p>
            <a:pPr marL="285750" indent="-285750">
              <a:buFont typeface="Wingdings" pitchFamily="2" charset="2"/>
              <a:buChar char="à"/>
            </a:pPr>
            <a:r>
              <a:rPr lang="en-US" dirty="0">
                <a:solidFill>
                  <a:srgbClr val="FF0000"/>
                </a:solidFill>
                <a:sym typeface="Wingdings" pitchFamily="2" charset="2"/>
              </a:rPr>
              <a:t>Internal crystal orientation fields</a:t>
            </a:r>
          </a:p>
          <a:p>
            <a:pPr marL="285750" indent="-285750">
              <a:buFont typeface="Wingdings" pitchFamily="2" charset="2"/>
              <a:buChar char="à"/>
            </a:pPr>
            <a:r>
              <a:rPr lang="en-US" dirty="0">
                <a:solidFill>
                  <a:srgbClr val="FF0000"/>
                </a:solidFill>
                <a:sym typeface="Wingdings" pitchFamily="2" charset="2"/>
              </a:rPr>
              <a:t>Strain states</a:t>
            </a:r>
          </a:p>
          <a:p>
            <a:pPr marL="285750" indent="-285750">
              <a:buFont typeface="Wingdings" pitchFamily="2" charset="2"/>
              <a:buChar char="à"/>
            </a:pPr>
            <a:r>
              <a:rPr lang="en-US" dirty="0">
                <a:solidFill>
                  <a:srgbClr val="FF0000"/>
                </a:solidFill>
                <a:sym typeface="Wingdings" pitchFamily="2" charset="2"/>
              </a:rPr>
              <a:t>Grain morphology for grain growth and recrystallization</a:t>
            </a:r>
          </a:p>
          <a:p>
            <a:pPr marL="285750" indent="-285750">
              <a:buFont typeface="Wingdings" pitchFamily="2" charset="2"/>
              <a:buChar char="à"/>
            </a:pPr>
            <a:r>
              <a:rPr lang="en-US" dirty="0">
                <a:solidFill>
                  <a:srgbClr val="FF0000"/>
                </a:solidFill>
                <a:sym typeface="Wingdings" pitchFamily="2" charset="2"/>
              </a:rPr>
              <a:t>Texture for twinning &amp; plasticity modeling</a:t>
            </a:r>
          </a:p>
          <a:p>
            <a:pPr marL="285750" indent="-285750">
              <a:buFont typeface="Wingdings" pitchFamily="2" charset="2"/>
              <a:buChar char="à"/>
            </a:pPr>
            <a:endParaRPr lang="en-US" dirty="0">
              <a:sym typeface="Wingdings" pitchFamily="2" charset="2"/>
            </a:endParaRPr>
          </a:p>
        </p:txBody>
      </p:sp>
      <p:sp>
        <p:nvSpPr>
          <p:cNvPr id="12" name="Down Arrow 11">
            <a:extLst>
              <a:ext uri="{FF2B5EF4-FFF2-40B4-BE49-F238E27FC236}">
                <a16:creationId xmlns:a16="http://schemas.microsoft.com/office/drawing/2014/main" id="{2B37C39B-D1D2-0CB0-AF78-960C814766C3}"/>
              </a:ext>
            </a:extLst>
          </p:cNvPr>
          <p:cNvSpPr/>
          <p:nvPr/>
        </p:nvSpPr>
        <p:spPr>
          <a:xfrm>
            <a:off x="4805392" y="990600"/>
            <a:ext cx="435140" cy="4018970"/>
          </a:xfrm>
          <a:prstGeom prst="downArrow">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2400" b="1" dirty="0">
                <a:solidFill>
                  <a:schemeClr val="tx1">
                    <a:alpha val="25813"/>
                  </a:schemeClr>
                </a:solidFill>
              </a:rPr>
              <a:t>     difficulty</a:t>
            </a:r>
            <a:endParaRPr lang="en-US" b="1" dirty="0">
              <a:solidFill>
                <a:schemeClr val="tx1">
                  <a:alpha val="25813"/>
                </a:schemeClr>
              </a:solidFill>
            </a:endParaRPr>
          </a:p>
        </p:txBody>
      </p:sp>
      <p:pic>
        <p:nvPicPr>
          <p:cNvPr id="14" name="Picture 13" descr="A picture containing stool, seat, hat&#10;&#10;Description automatically generated">
            <a:extLst>
              <a:ext uri="{FF2B5EF4-FFF2-40B4-BE49-F238E27FC236}">
                <a16:creationId xmlns:a16="http://schemas.microsoft.com/office/drawing/2014/main" id="{B9195732-E90A-2EC9-1894-20F45CA93599}"/>
              </a:ext>
            </a:extLst>
          </p:cNvPr>
          <p:cNvPicPr>
            <a:picLocks noChangeAspect="1"/>
          </p:cNvPicPr>
          <p:nvPr/>
        </p:nvPicPr>
        <p:blipFill>
          <a:blip r:embed="rId5"/>
          <a:stretch>
            <a:fillRect/>
          </a:stretch>
        </p:blipFill>
        <p:spPr>
          <a:xfrm>
            <a:off x="2764587" y="4120365"/>
            <a:ext cx="991275" cy="946030"/>
          </a:xfrm>
          <a:prstGeom prst="rect">
            <a:avLst/>
          </a:prstGeom>
        </p:spPr>
      </p:pic>
      <p:pic>
        <p:nvPicPr>
          <p:cNvPr id="18" name="Picture 17" descr="Diagram&#10;&#10;Description automatically generated with medium confidence">
            <a:extLst>
              <a:ext uri="{FF2B5EF4-FFF2-40B4-BE49-F238E27FC236}">
                <a16:creationId xmlns:a16="http://schemas.microsoft.com/office/drawing/2014/main" id="{6DD209AE-6464-952F-5664-32392D8E66B1}"/>
              </a:ext>
            </a:extLst>
          </p:cNvPr>
          <p:cNvPicPr>
            <a:picLocks noChangeAspect="1"/>
          </p:cNvPicPr>
          <p:nvPr/>
        </p:nvPicPr>
        <p:blipFill>
          <a:blip r:embed="rId6"/>
          <a:stretch>
            <a:fillRect/>
          </a:stretch>
        </p:blipFill>
        <p:spPr>
          <a:xfrm>
            <a:off x="170083" y="4043260"/>
            <a:ext cx="2186003" cy="1100240"/>
          </a:xfrm>
          <a:prstGeom prst="rect">
            <a:avLst/>
          </a:prstGeom>
        </p:spPr>
      </p:pic>
      <p:sp>
        <p:nvSpPr>
          <p:cNvPr id="19" name="TextBox 18">
            <a:extLst>
              <a:ext uri="{FF2B5EF4-FFF2-40B4-BE49-F238E27FC236}">
                <a16:creationId xmlns:a16="http://schemas.microsoft.com/office/drawing/2014/main" id="{6426AC7B-6C40-2BC5-2874-2FAD3DB0B41F}"/>
              </a:ext>
            </a:extLst>
          </p:cNvPr>
          <p:cNvSpPr txBox="1"/>
          <p:nvPr/>
        </p:nvSpPr>
        <p:spPr>
          <a:xfrm>
            <a:off x="3662746" y="4435614"/>
            <a:ext cx="991275" cy="707886"/>
          </a:xfrm>
          <a:prstGeom prst="rect">
            <a:avLst/>
          </a:prstGeom>
          <a:noFill/>
        </p:spPr>
        <p:txBody>
          <a:bodyPr wrap="square" rtlCol="0">
            <a:spAutoFit/>
          </a:bodyPr>
          <a:lstStyle/>
          <a:p>
            <a:r>
              <a:rPr lang="en-US" sz="1000" dirty="0">
                <a:solidFill>
                  <a:srgbClr val="00B050"/>
                </a:solidFill>
              </a:rPr>
              <a:t>Bernier et al. </a:t>
            </a:r>
            <a:r>
              <a:rPr lang="en-US" sz="1000" dirty="0" err="1">
                <a:solidFill>
                  <a:srgbClr val="00B050"/>
                </a:solidFill>
              </a:rPr>
              <a:t>Annu</a:t>
            </a:r>
            <a:r>
              <a:rPr lang="en-US" sz="1000" dirty="0">
                <a:solidFill>
                  <a:srgbClr val="00B050"/>
                </a:solidFill>
              </a:rPr>
              <a:t>. Rev. Mater. Res. 2020</a:t>
            </a:r>
          </a:p>
        </p:txBody>
      </p:sp>
      <p:sp>
        <p:nvSpPr>
          <p:cNvPr id="20" name="TextBox 19">
            <a:extLst>
              <a:ext uri="{FF2B5EF4-FFF2-40B4-BE49-F238E27FC236}">
                <a16:creationId xmlns:a16="http://schemas.microsoft.com/office/drawing/2014/main" id="{DE12A20D-A3A9-FA0C-63A1-5C905663DDE8}"/>
              </a:ext>
            </a:extLst>
          </p:cNvPr>
          <p:cNvSpPr txBox="1"/>
          <p:nvPr/>
        </p:nvSpPr>
        <p:spPr>
          <a:xfrm>
            <a:off x="3454444" y="2347987"/>
            <a:ext cx="1084542" cy="553998"/>
          </a:xfrm>
          <a:prstGeom prst="rect">
            <a:avLst/>
          </a:prstGeom>
          <a:noFill/>
        </p:spPr>
        <p:txBody>
          <a:bodyPr wrap="square" rtlCol="0">
            <a:spAutoFit/>
          </a:bodyPr>
          <a:lstStyle/>
          <a:p>
            <a:r>
              <a:rPr lang="en-US" sz="1000" dirty="0">
                <a:solidFill>
                  <a:srgbClr val="00B050"/>
                </a:solidFill>
              </a:rPr>
              <a:t>Merkel et al. Phys. Rev. Lett. 2021</a:t>
            </a:r>
          </a:p>
        </p:txBody>
      </p:sp>
      <p:sp>
        <p:nvSpPr>
          <p:cNvPr id="21" name="TextBox 20">
            <a:extLst>
              <a:ext uri="{FF2B5EF4-FFF2-40B4-BE49-F238E27FC236}">
                <a16:creationId xmlns:a16="http://schemas.microsoft.com/office/drawing/2014/main" id="{8D9E723E-721E-8536-06A5-702F00D9083C}"/>
              </a:ext>
            </a:extLst>
          </p:cNvPr>
          <p:cNvSpPr txBox="1"/>
          <p:nvPr/>
        </p:nvSpPr>
        <p:spPr>
          <a:xfrm>
            <a:off x="2983429" y="1389837"/>
            <a:ext cx="739367" cy="553998"/>
          </a:xfrm>
          <a:prstGeom prst="rect">
            <a:avLst/>
          </a:prstGeom>
          <a:noFill/>
        </p:spPr>
        <p:txBody>
          <a:bodyPr wrap="square" rtlCol="0">
            <a:spAutoFit/>
          </a:bodyPr>
          <a:lstStyle/>
          <a:p>
            <a:r>
              <a:rPr lang="en-US" sz="1000" dirty="0">
                <a:solidFill>
                  <a:srgbClr val="00B050"/>
                </a:solidFill>
              </a:rPr>
              <a:t>He et al. Sci Adv.2022</a:t>
            </a:r>
          </a:p>
        </p:txBody>
      </p:sp>
      <p:pic>
        <p:nvPicPr>
          <p:cNvPr id="23" name="Picture 22" descr="A picture containing device, fan, tower, tiled&#10;&#10;Description automatically generated">
            <a:extLst>
              <a:ext uri="{FF2B5EF4-FFF2-40B4-BE49-F238E27FC236}">
                <a16:creationId xmlns:a16="http://schemas.microsoft.com/office/drawing/2014/main" id="{87DCA343-A602-1370-61BF-DADC1C4480F2}"/>
              </a:ext>
            </a:extLst>
          </p:cNvPr>
          <p:cNvPicPr>
            <a:picLocks noChangeAspect="1"/>
          </p:cNvPicPr>
          <p:nvPr/>
        </p:nvPicPr>
        <p:blipFill>
          <a:blip r:embed="rId7"/>
          <a:stretch>
            <a:fillRect/>
          </a:stretch>
        </p:blipFill>
        <p:spPr>
          <a:xfrm>
            <a:off x="2875522" y="2952544"/>
            <a:ext cx="1290885" cy="937242"/>
          </a:xfrm>
          <a:prstGeom prst="rect">
            <a:avLst/>
          </a:prstGeom>
        </p:spPr>
      </p:pic>
      <p:sp>
        <p:nvSpPr>
          <p:cNvPr id="24" name="TextBox 23">
            <a:extLst>
              <a:ext uri="{FF2B5EF4-FFF2-40B4-BE49-F238E27FC236}">
                <a16:creationId xmlns:a16="http://schemas.microsoft.com/office/drawing/2014/main" id="{4D64828C-DB27-D6CC-F997-D3ED295E2819}"/>
              </a:ext>
            </a:extLst>
          </p:cNvPr>
          <p:cNvSpPr txBox="1"/>
          <p:nvPr/>
        </p:nvSpPr>
        <p:spPr>
          <a:xfrm>
            <a:off x="1977362" y="3147236"/>
            <a:ext cx="991275" cy="707886"/>
          </a:xfrm>
          <a:prstGeom prst="rect">
            <a:avLst/>
          </a:prstGeom>
          <a:noFill/>
        </p:spPr>
        <p:txBody>
          <a:bodyPr wrap="square" rtlCol="0">
            <a:spAutoFit/>
          </a:bodyPr>
          <a:lstStyle/>
          <a:p>
            <a:r>
              <a:rPr lang="en-US" sz="1000" dirty="0" err="1">
                <a:solidFill>
                  <a:srgbClr val="00B050"/>
                </a:solidFill>
              </a:rPr>
              <a:t>Morard</a:t>
            </a:r>
            <a:r>
              <a:rPr lang="en-US" sz="1000" dirty="0">
                <a:solidFill>
                  <a:srgbClr val="00B050"/>
                </a:solidFill>
              </a:rPr>
              <a:t> et al. Proc. Nat. Acad. Sci. 2020</a:t>
            </a:r>
          </a:p>
        </p:txBody>
      </p:sp>
    </p:spTree>
    <p:extLst>
      <p:ext uri="{BB962C8B-B14F-4D97-AF65-F5344CB8AC3E}">
        <p14:creationId xmlns:p14="http://schemas.microsoft.com/office/powerpoint/2010/main" val="194031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7934-A72A-6D48-95C9-A9EABD24F164}"/>
              </a:ext>
            </a:extLst>
          </p:cNvPr>
          <p:cNvSpPr>
            <a:spLocks noGrp="1"/>
          </p:cNvSpPr>
          <p:nvPr>
            <p:ph type="title"/>
          </p:nvPr>
        </p:nvSpPr>
        <p:spPr/>
        <p:txBody>
          <a:bodyPr/>
          <a:lstStyle/>
          <a:p>
            <a:r>
              <a:rPr lang="en-US" sz="2000" b="1" dirty="0">
                <a:solidFill>
                  <a:srgbClr val="A4001D"/>
                </a:solidFill>
              </a:rPr>
              <a:t> </a:t>
            </a:r>
          </a:p>
        </p:txBody>
      </p:sp>
      <p:sp>
        <p:nvSpPr>
          <p:cNvPr id="4" name="Slide Number Placeholder 3">
            <a:extLst>
              <a:ext uri="{FF2B5EF4-FFF2-40B4-BE49-F238E27FC236}">
                <a16:creationId xmlns:a16="http://schemas.microsoft.com/office/drawing/2014/main" id="{5D0DFEB7-FF5F-1F41-9DA4-B0908B2BDE79}"/>
              </a:ext>
            </a:extLst>
          </p:cNvPr>
          <p:cNvSpPr>
            <a:spLocks noGrp="1"/>
          </p:cNvSpPr>
          <p:nvPr>
            <p:ph type="sldNum" sz="quarter" idx="11"/>
          </p:nvPr>
        </p:nvSpPr>
        <p:spPr/>
        <p:txBody>
          <a:bodyPr/>
          <a:lstStyle/>
          <a:p>
            <a:fld id="{5BD36294-2849-48A8-8531-5354CF3095D2}" type="slidenum">
              <a:rPr lang="en-US" smtClean="0"/>
              <a:pPr/>
              <a:t>2</a:t>
            </a:fld>
            <a:endParaRPr lang="en-US" dirty="0"/>
          </a:p>
        </p:txBody>
      </p:sp>
      <p:pic>
        <p:nvPicPr>
          <p:cNvPr id="5" name="Picture 4" descr="NIF-0309-16130r2s1.jpg">
            <a:extLst>
              <a:ext uri="{FF2B5EF4-FFF2-40B4-BE49-F238E27FC236}">
                <a16:creationId xmlns:a16="http://schemas.microsoft.com/office/drawing/2014/main" id="{4916B831-5606-514D-B7EB-23E87D2E2B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3000" y="3143250"/>
            <a:ext cx="3155054" cy="1950034"/>
          </a:xfrm>
          <a:prstGeom prst="rect">
            <a:avLst/>
          </a:prstGeom>
        </p:spPr>
      </p:pic>
      <p:pic>
        <p:nvPicPr>
          <p:cNvPr id="7" name="Picture 6" descr="planetary_impact.JPG">
            <a:extLst>
              <a:ext uri="{FF2B5EF4-FFF2-40B4-BE49-F238E27FC236}">
                <a16:creationId xmlns:a16="http://schemas.microsoft.com/office/drawing/2014/main" id="{7C38D30E-BAA1-CE4C-98C5-160CD8F1EA92}"/>
              </a:ext>
            </a:extLst>
          </p:cNvPr>
          <p:cNvPicPr>
            <a:picLocks noChangeAspect="1"/>
          </p:cNvPicPr>
          <p:nvPr/>
        </p:nvPicPr>
        <p:blipFill>
          <a:blip r:embed="rId4" cstate="print"/>
          <a:stretch>
            <a:fillRect/>
          </a:stretch>
        </p:blipFill>
        <p:spPr>
          <a:xfrm>
            <a:off x="1375086" y="711678"/>
            <a:ext cx="2756587" cy="2339963"/>
          </a:xfrm>
          <a:prstGeom prst="rect">
            <a:avLst/>
          </a:prstGeom>
        </p:spPr>
      </p:pic>
      <p:sp>
        <p:nvSpPr>
          <p:cNvPr id="8" name="TextBox 7">
            <a:extLst>
              <a:ext uri="{FF2B5EF4-FFF2-40B4-BE49-F238E27FC236}">
                <a16:creationId xmlns:a16="http://schemas.microsoft.com/office/drawing/2014/main" id="{6B6F8E7A-E25E-2045-A51D-52E8FB185EFE}"/>
              </a:ext>
            </a:extLst>
          </p:cNvPr>
          <p:cNvSpPr txBox="1"/>
          <p:nvPr/>
        </p:nvSpPr>
        <p:spPr>
          <a:xfrm>
            <a:off x="1928674" y="673999"/>
            <a:ext cx="1245854" cy="253916"/>
          </a:xfrm>
          <a:prstGeom prst="rect">
            <a:avLst/>
          </a:prstGeom>
          <a:solidFill>
            <a:schemeClr val="accent1">
              <a:alpha val="56000"/>
            </a:schemeClr>
          </a:solidFill>
        </p:spPr>
        <p:txBody>
          <a:bodyPr wrap="none" rtlCol="0">
            <a:spAutoFit/>
          </a:bodyPr>
          <a:lstStyle/>
          <a:p>
            <a:r>
              <a:rPr lang="en-US" sz="1050" b="1" i="1" dirty="0">
                <a:solidFill>
                  <a:schemeClr val="tx1"/>
                </a:solidFill>
              </a:rPr>
              <a:t>Planet formation</a:t>
            </a:r>
          </a:p>
        </p:txBody>
      </p:sp>
      <p:sp>
        <p:nvSpPr>
          <p:cNvPr id="9" name="TextBox 8">
            <a:extLst>
              <a:ext uri="{FF2B5EF4-FFF2-40B4-BE49-F238E27FC236}">
                <a16:creationId xmlns:a16="http://schemas.microsoft.com/office/drawing/2014/main" id="{37192C67-EB50-D34E-B02E-B8C9DA6A6976}"/>
              </a:ext>
            </a:extLst>
          </p:cNvPr>
          <p:cNvSpPr txBox="1"/>
          <p:nvPr/>
        </p:nvSpPr>
        <p:spPr>
          <a:xfrm>
            <a:off x="2796180" y="3115702"/>
            <a:ext cx="1607857" cy="415498"/>
          </a:xfrm>
          <a:prstGeom prst="rect">
            <a:avLst/>
          </a:prstGeom>
          <a:solidFill>
            <a:schemeClr val="accent1">
              <a:alpha val="55000"/>
            </a:schemeClr>
          </a:solidFill>
        </p:spPr>
        <p:txBody>
          <a:bodyPr wrap="square" rtlCol="0">
            <a:spAutoFit/>
          </a:bodyPr>
          <a:lstStyle/>
          <a:p>
            <a:r>
              <a:rPr lang="en-US" sz="1050" b="1" i="1" dirty="0">
                <a:solidFill>
                  <a:schemeClr val="tx1"/>
                </a:solidFill>
              </a:rPr>
              <a:t>High-energy density (plasma)</a:t>
            </a:r>
          </a:p>
        </p:txBody>
      </p:sp>
      <p:pic>
        <p:nvPicPr>
          <p:cNvPr id="11" name="Picture 10">
            <a:extLst>
              <a:ext uri="{FF2B5EF4-FFF2-40B4-BE49-F238E27FC236}">
                <a16:creationId xmlns:a16="http://schemas.microsoft.com/office/drawing/2014/main" id="{60DFF06A-32D7-C94A-B6CB-692C133EF2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32473" y="837421"/>
            <a:ext cx="2733054" cy="2305829"/>
          </a:xfrm>
          <a:prstGeom prst="rect">
            <a:avLst/>
          </a:prstGeom>
        </p:spPr>
      </p:pic>
      <p:sp>
        <p:nvSpPr>
          <p:cNvPr id="12" name="TextBox 11">
            <a:extLst>
              <a:ext uri="{FF2B5EF4-FFF2-40B4-BE49-F238E27FC236}">
                <a16:creationId xmlns:a16="http://schemas.microsoft.com/office/drawing/2014/main" id="{D91F9197-089F-FA45-BF08-5E967260D4DC}"/>
              </a:ext>
            </a:extLst>
          </p:cNvPr>
          <p:cNvSpPr txBox="1"/>
          <p:nvPr/>
        </p:nvSpPr>
        <p:spPr>
          <a:xfrm>
            <a:off x="4826490" y="638341"/>
            <a:ext cx="2522330" cy="415498"/>
          </a:xfrm>
          <a:prstGeom prst="rect">
            <a:avLst/>
          </a:prstGeom>
          <a:solidFill>
            <a:srgbClr val="FFFF00">
              <a:alpha val="84000"/>
            </a:srgbClr>
          </a:solidFill>
        </p:spPr>
        <p:txBody>
          <a:bodyPr wrap="square" rtlCol="0">
            <a:spAutoFit/>
          </a:bodyPr>
          <a:lstStyle/>
          <a:p>
            <a:r>
              <a:rPr lang="en-US" sz="1050" b="1" i="1" dirty="0">
                <a:solidFill>
                  <a:srgbClr val="0432FF"/>
                </a:solidFill>
              </a:rPr>
              <a:t>Novel materials and far-from-equilibrium phenomena</a:t>
            </a:r>
          </a:p>
        </p:txBody>
      </p:sp>
      <p:pic>
        <p:nvPicPr>
          <p:cNvPr id="13" name="Picture 12" descr="479480a-f1.2.jpg">
            <a:extLst>
              <a:ext uri="{FF2B5EF4-FFF2-40B4-BE49-F238E27FC236}">
                <a16:creationId xmlns:a16="http://schemas.microsoft.com/office/drawing/2014/main" id="{73B3B25D-CC65-3741-9F27-E9AA385F38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51330" y="3143250"/>
            <a:ext cx="1720970" cy="2042393"/>
          </a:xfrm>
          <a:prstGeom prst="rect">
            <a:avLst/>
          </a:prstGeom>
        </p:spPr>
      </p:pic>
      <p:sp>
        <p:nvSpPr>
          <p:cNvPr id="14" name="TextBox 13">
            <a:extLst>
              <a:ext uri="{FF2B5EF4-FFF2-40B4-BE49-F238E27FC236}">
                <a16:creationId xmlns:a16="http://schemas.microsoft.com/office/drawing/2014/main" id="{CD70F00A-A896-0F43-A19D-CCCC188CD224}"/>
              </a:ext>
            </a:extLst>
          </p:cNvPr>
          <p:cNvSpPr txBox="1"/>
          <p:nvPr/>
        </p:nvSpPr>
        <p:spPr>
          <a:xfrm>
            <a:off x="6433975" y="4907021"/>
            <a:ext cx="479618" cy="161583"/>
          </a:xfrm>
          <a:prstGeom prst="rect">
            <a:avLst/>
          </a:prstGeom>
          <a:noFill/>
        </p:spPr>
        <p:txBody>
          <a:bodyPr wrap="none" rtlCol="0">
            <a:spAutoFit/>
          </a:bodyPr>
          <a:lstStyle/>
          <a:p>
            <a:r>
              <a:rPr lang="en-US" sz="450" dirty="0"/>
              <a:t>Duffy, 2011</a:t>
            </a:r>
          </a:p>
        </p:txBody>
      </p:sp>
      <p:sp>
        <p:nvSpPr>
          <p:cNvPr id="15" name="TextBox 14">
            <a:extLst>
              <a:ext uri="{FF2B5EF4-FFF2-40B4-BE49-F238E27FC236}">
                <a16:creationId xmlns:a16="http://schemas.microsoft.com/office/drawing/2014/main" id="{B4DFC1EA-D538-704B-8CB9-9BD1D43289E3}"/>
              </a:ext>
            </a:extLst>
          </p:cNvPr>
          <p:cNvSpPr txBox="1"/>
          <p:nvPr/>
        </p:nvSpPr>
        <p:spPr>
          <a:xfrm>
            <a:off x="5256168" y="3028950"/>
            <a:ext cx="1720960" cy="253916"/>
          </a:xfrm>
          <a:prstGeom prst="rect">
            <a:avLst/>
          </a:prstGeom>
          <a:solidFill>
            <a:schemeClr val="bg1">
              <a:alpha val="64000"/>
            </a:schemeClr>
          </a:solidFill>
        </p:spPr>
        <p:txBody>
          <a:bodyPr wrap="square" rtlCol="0">
            <a:spAutoFit/>
          </a:bodyPr>
          <a:lstStyle/>
          <a:p>
            <a:r>
              <a:rPr lang="en-US" sz="1050" b="1" i="1" dirty="0">
                <a:solidFill>
                  <a:srgbClr val="FF0000"/>
                </a:solidFill>
              </a:rPr>
              <a:t>Planetary Interiors</a:t>
            </a:r>
          </a:p>
        </p:txBody>
      </p:sp>
      <p:sp>
        <p:nvSpPr>
          <p:cNvPr id="16" name="Rectangle 15">
            <a:extLst>
              <a:ext uri="{FF2B5EF4-FFF2-40B4-BE49-F238E27FC236}">
                <a16:creationId xmlns:a16="http://schemas.microsoft.com/office/drawing/2014/main" id="{2B654B03-850B-2A43-8095-18661D0D50AA}"/>
              </a:ext>
            </a:extLst>
          </p:cNvPr>
          <p:cNvSpPr/>
          <p:nvPr/>
        </p:nvSpPr>
        <p:spPr>
          <a:xfrm>
            <a:off x="1167759" y="674241"/>
            <a:ext cx="3175642" cy="2390048"/>
          </a:xfrm>
          <a:prstGeom prst="rect">
            <a:avLst/>
          </a:prstGeom>
          <a:noFill/>
          <a:ln w="1047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Rectangle 16">
            <a:extLst>
              <a:ext uri="{FF2B5EF4-FFF2-40B4-BE49-F238E27FC236}">
                <a16:creationId xmlns:a16="http://schemas.microsoft.com/office/drawing/2014/main" id="{6780D1D4-371F-C040-A87E-45F476C01FA1}"/>
              </a:ext>
            </a:extLst>
          </p:cNvPr>
          <p:cNvSpPr/>
          <p:nvPr/>
        </p:nvSpPr>
        <p:spPr>
          <a:xfrm>
            <a:off x="1167759" y="3028950"/>
            <a:ext cx="3175642" cy="2064334"/>
          </a:xfrm>
          <a:prstGeom prst="rect">
            <a:avLst/>
          </a:prstGeom>
          <a:noFill/>
          <a:ln w="1047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Rectangle 17">
            <a:extLst>
              <a:ext uri="{FF2B5EF4-FFF2-40B4-BE49-F238E27FC236}">
                <a16:creationId xmlns:a16="http://schemas.microsoft.com/office/drawing/2014/main" id="{E303D4D7-D519-C742-A6E6-EF3BD4949BF1}"/>
              </a:ext>
            </a:extLst>
          </p:cNvPr>
          <p:cNvSpPr/>
          <p:nvPr/>
        </p:nvSpPr>
        <p:spPr>
          <a:xfrm>
            <a:off x="4487286" y="661593"/>
            <a:ext cx="3175642" cy="2390048"/>
          </a:xfrm>
          <a:prstGeom prst="rect">
            <a:avLst/>
          </a:prstGeom>
          <a:noFill/>
          <a:ln w="1047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Rectangle 18">
            <a:extLst>
              <a:ext uri="{FF2B5EF4-FFF2-40B4-BE49-F238E27FC236}">
                <a16:creationId xmlns:a16="http://schemas.microsoft.com/office/drawing/2014/main" id="{2B9A91EA-9B96-7F4F-97A1-EB9B6AAC0B10}"/>
              </a:ext>
            </a:extLst>
          </p:cNvPr>
          <p:cNvSpPr/>
          <p:nvPr/>
        </p:nvSpPr>
        <p:spPr>
          <a:xfrm>
            <a:off x="4482459" y="3028950"/>
            <a:ext cx="3175642" cy="2064334"/>
          </a:xfrm>
          <a:prstGeom prst="rect">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 name="TextBox 19">
            <a:extLst>
              <a:ext uri="{FF2B5EF4-FFF2-40B4-BE49-F238E27FC236}">
                <a16:creationId xmlns:a16="http://schemas.microsoft.com/office/drawing/2014/main" id="{B8788A0F-3BBF-6545-BBF4-4FFA28274C22}"/>
              </a:ext>
            </a:extLst>
          </p:cNvPr>
          <p:cNvSpPr txBox="1"/>
          <p:nvPr/>
        </p:nvSpPr>
        <p:spPr>
          <a:xfrm>
            <a:off x="6721306" y="2804415"/>
            <a:ext cx="909223" cy="207749"/>
          </a:xfrm>
          <a:prstGeom prst="rect">
            <a:avLst/>
          </a:prstGeom>
          <a:noFill/>
        </p:spPr>
        <p:txBody>
          <a:bodyPr wrap="none" rtlCol="0">
            <a:spAutoFit/>
          </a:bodyPr>
          <a:lstStyle/>
          <a:p>
            <a:r>
              <a:rPr lang="en-US" sz="750" dirty="0"/>
              <a:t>Shen et al., 2016</a:t>
            </a:r>
          </a:p>
        </p:txBody>
      </p:sp>
      <p:sp>
        <p:nvSpPr>
          <p:cNvPr id="21" name="TextBox 20">
            <a:extLst>
              <a:ext uri="{FF2B5EF4-FFF2-40B4-BE49-F238E27FC236}">
                <a16:creationId xmlns:a16="http://schemas.microsoft.com/office/drawing/2014/main" id="{3646DB42-F8EA-7247-86F7-EFC8F8E63BF8}"/>
              </a:ext>
            </a:extLst>
          </p:cNvPr>
          <p:cNvSpPr txBox="1"/>
          <p:nvPr/>
        </p:nvSpPr>
        <p:spPr>
          <a:xfrm>
            <a:off x="3349105" y="4814688"/>
            <a:ext cx="957313" cy="207749"/>
          </a:xfrm>
          <a:prstGeom prst="rect">
            <a:avLst/>
          </a:prstGeom>
          <a:noFill/>
        </p:spPr>
        <p:txBody>
          <a:bodyPr wrap="none" rtlCol="0">
            <a:spAutoFit/>
          </a:bodyPr>
          <a:lstStyle/>
          <a:p>
            <a:r>
              <a:rPr lang="en-US" sz="750" dirty="0"/>
              <a:t>Courtesy, </a:t>
            </a:r>
            <a:r>
              <a:rPr lang="en-US" sz="750" dirty="0" err="1"/>
              <a:t>Glenzer</a:t>
            </a:r>
            <a:endParaRPr lang="en-US" sz="750" dirty="0"/>
          </a:p>
        </p:txBody>
      </p:sp>
      <p:sp>
        <p:nvSpPr>
          <p:cNvPr id="3" name="Title 2">
            <a:extLst>
              <a:ext uri="{FF2B5EF4-FFF2-40B4-BE49-F238E27FC236}">
                <a16:creationId xmlns:a16="http://schemas.microsoft.com/office/drawing/2014/main" id="{0896B8A5-EE56-6BB9-DE99-8E90413ED274}"/>
              </a:ext>
            </a:extLst>
          </p:cNvPr>
          <p:cNvSpPr txBox="1">
            <a:spLocks/>
          </p:cNvSpPr>
          <p:nvPr/>
        </p:nvSpPr>
        <p:spPr>
          <a:xfrm>
            <a:off x="237398" y="20400"/>
            <a:ext cx="8328752" cy="399482"/>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pPr algn="ctr">
              <a:defRPr/>
            </a:pPr>
            <a:r>
              <a:rPr lang="en-US" dirty="0">
                <a:solidFill>
                  <a:srgbClr val="A4001D"/>
                </a:solidFill>
              </a:rPr>
              <a:t>An Exciting Time in HED Science!!</a:t>
            </a:r>
          </a:p>
        </p:txBody>
      </p:sp>
    </p:spTree>
    <p:extLst>
      <p:ext uri="{BB962C8B-B14F-4D97-AF65-F5344CB8AC3E}">
        <p14:creationId xmlns:p14="http://schemas.microsoft.com/office/powerpoint/2010/main" val="1336034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B1C7-EB57-CA93-62A4-36939409EA37}"/>
              </a:ext>
            </a:extLst>
          </p:cNvPr>
          <p:cNvSpPr>
            <a:spLocks noGrp="1"/>
          </p:cNvSpPr>
          <p:nvPr>
            <p:ph type="title"/>
          </p:nvPr>
        </p:nvSpPr>
        <p:spPr>
          <a:xfrm>
            <a:off x="457200" y="249218"/>
            <a:ext cx="8103600" cy="564900"/>
          </a:xfrm>
        </p:spPr>
        <p:txBody>
          <a:bodyPr/>
          <a:lstStyle/>
          <a:p>
            <a:r>
              <a:rPr lang="en-US" dirty="0"/>
              <a:t>Fusion as a global clean energy solution to replace dependance on fossil fuels</a:t>
            </a:r>
          </a:p>
        </p:txBody>
      </p:sp>
      <p:grpSp>
        <p:nvGrpSpPr>
          <p:cNvPr id="4" name="Group 3">
            <a:extLst>
              <a:ext uri="{FF2B5EF4-FFF2-40B4-BE49-F238E27FC236}">
                <a16:creationId xmlns:a16="http://schemas.microsoft.com/office/drawing/2014/main" id="{55377B14-CDE1-625B-CB9E-8EDC025BBE57}"/>
              </a:ext>
            </a:extLst>
          </p:cNvPr>
          <p:cNvGrpSpPr/>
          <p:nvPr/>
        </p:nvGrpSpPr>
        <p:grpSpPr>
          <a:xfrm>
            <a:off x="195936" y="1473909"/>
            <a:ext cx="4807527" cy="2926679"/>
            <a:chOff x="7472942" y="1301116"/>
            <a:chExt cx="4693920" cy="2624724"/>
          </a:xfrm>
        </p:grpSpPr>
        <p:pic>
          <p:nvPicPr>
            <p:cNvPr id="5" name="Picture 4" descr="Rugby Hohlraum Kicks Up NIF&amp;#39;s Energy Efficiency">
              <a:extLst>
                <a:ext uri="{FF2B5EF4-FFF2-40B4-BE49-F238E27FC236}">
                  <a16:creationId xmlns:a16="http://schemas.microsoft.com/office/drawing/2014/main" id="{8D00F43E-1A8A-00CA-7390-EAA2A6AB8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942" y="1301116"/>
              <a:ext cx="1505324" cy="2127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raphic of new NIF record yield of 1.3 megajoules: Credit John Jett">
              <a:extLst>
                <a:ext uri="{FF2B5EF4-FFF2-40B4-BE49-F238E27FC236}">
                  <a16:creationId xmlns:a16="http://schemas.microsoft.com/office/drawing/2014/main" id="{E44890C9-64F0-4E86-55A0-89854773E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8266" y="1301751"/>
              <a:ext cx="3188596" cy="21272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A76790-A0E3-3D54-D67E-BE0DC8A1062A}"/>
                </a:ext>
              </a:extLst>
            </p:cNvPr>
            <p:cNvSpPr txBox="1"/>
            <p:nvPr/>
          </p:nvSpPr>
          <p:spPr>
            <a:xfrm>
              <a:off x="8225604" y="3429000"/>
              <a:ext cx="2723626" cy="496840"/>
            </a:xfrm>
            <a:prstGeom prst="rect">
              <a:avLst/>
            </a:prstGeom>
            <a:noFill/>
          </p:spPr>
          <p:txBody>
            <a:bodyPr wrap="none" rtlCol="0">
              <a:spAutoFit/>
            </a:bodyPr>
            <a:lstStyle>
              <a:defPPr>
                <a:defRPr lang="en-US"/>
              </a:defPPr>
              <a:lvl1pPr>
                <a:defRPr sz="1400"/>
              </a:lvl1pPr>
            </a:lstStyle>
            <a:p>
              <a:r>
                <a:rPr lang="en-US" sz="1000" dirty="0"/>
                <a:t>images from </a:t>
              </a:r>
              <a:r>
                <a:rPr lang="en-US" sz="1000" dirty="0">
                  <a:hlinkClick r:id="rId5"/>
                </a:rPr>
                <a:t>https://lasers.llnl.gov/</a:t>
              </a:r>
              <a:endParaRPr lang="en-US" sz="1000" dirty="0"/>
            </a:p>
            <a:p>
              <a:r>
                <a:rPr lang="en-US" sz="1000" dirty="0"/>
                <a:t> H. Abu-</a:t>
              </a:r>
              <a:r>
                <a:rPr lang="en-US" sz="1000" dirty="0" err="1"/>
                <a:t>Shawareb</a:t>
              </a:r>
              <a:r>
                <a:rPr lang="en-US" sz="1000" dirty="0"/>
                <a:t> et al. Phys. Rev. Lett. 2022</a:t>
              </a:r>
            </a:p>
            <a:p>
              <a:endParaRPr lang="en-US" sz="1000" dirty="0"/>
            </a:p>
          </p:txBody>
        </p:sp>
      </p:grpSp>
      <p:sp>
        <p:nvSpPr>
          <p:cNvPr id="8" name="Title 1">
            <a:extLst>
              <a:ext uri="{FF2B5EF4-FFF2-40B4-BE49-F238E27FC236}">
                <a16:creationId xmlns:a16="http://schemas.microsoft.com/office/drawing/2014/main" id="{0B24DF4E-D7A8-BEAB-8AE5-92041F67B9A8}"/>
              </a:ext>
            </a:extLst>
          </p:cNvPr>
          <p:cNvSpPr txBox="1">
            <a:spLocks/>
          </p:cNvSpPr>
          <p:nvPr/>
        </p:nvSpPr>
        <p:spPr>
          <a:xfrm>
            <a:off x="64337" y="30163"/>
            <a:ext cx="4845113" cy="1443037"/>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CA" sz="2000" dirty="0">
                <a:solidFill>
                  <a:srgbClr val="156A88"/>
                </a:solidFill>
              </a:rPr>
              <a:t>Inertial Confinement Fusion (ICF) and Inertial Fusion Energy (IFE)</a:t>
            </a:r>
            <a:endParaRPr lang="en-US" sz="2000" dirty="0">
              <a:solidFill>
                <a:srgbClr val="156A88"/>
              </a:solidFill>
            </a:endParaRPr>
          </a:p>
        </p:txBody>
      </p:sp>
      <p:pic>
        <p:nvPicPr>
          <p:cNvPr id="9" name="Picture 2" descr="Experimentally trained statistical models boost nuclear-fusion performance">
            <a:extLst>
              <a:ext uri="{FF2B5EF4-FFF2-40B4-BE49-F238E27FC236}">
                <a16:creationId xmlns:a16="http://schemas.microsoft.com/office/drawing/2014/main" id="{FCB60B75-7D82-5D72-CF99-7F27F898A1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61" r="71533" b="23486"/>
          <a:stretch/>
        </p:blipFill>
        <p:spPr bwMode="auto">
          <a:xfrm>
            <a:off x="6689482" y="440256"/>
            <a:ext cx="2562496" cy="29599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C7D20A5-4DA8-3419-ADBD-0A06736C13D8}"/>
              </a:ext>
            </a:extLst>
          </p:cNvPr>
          <p:cNvSpPr txBox="1"/>
          <p:nvPr/>
        </p:nvSpPr>
        <p:spPr>
          <a:xfrm>
            <a:off x="7994980" y="2880689"/>
            <a:ext cx="1149020" cy="553998"/>
          </a:xfrm>
          <a:prstGeom prst="rect">
            <a:avLst/>
          </a:prstGeom>
          <a:noFill/>
        </p:spPr>
        <p:txBody>
          <a:bodyPr wrap="square" rtlCol="0">
            <a:spAutoFit/>
          </a:bodyPr>
          <a:lstStyle/>
          <a:p>
            <a:r>
              <a:rPr lang="en-US" sz="1000" dirty="0">
                <a:solidFill>
                  <a:schemeClr val="bg1"/>
                </a:solidFill>
              </a:rPr>
              <a:t>M. Herrmann, </a:t>
            </a:r>
            <a:r>
              <a:rPr lang="en-US" sz="1000" i="1" dirty="0">
                <a:solidFill>
                  <a:schemeClr val="bg1"/>
                </a:solidFill>
              </a:rPr>
              <a:t>Nature</a:t>
            </a:r>
            <a:r>
              <a:rPr lang="en-US" sz="1000" dirty="0">
                <a:solidFill>
                  <a:schemeClr val="bg1"/>
                </a:solidFill>
              </a:rPr>
              <a:t> 565, 577 (2019). </a:t>
            </a:r>
          </a:p>
        </p:txBody>
      </p:sp>
      <p:cxnSp>
        <p:nvCxnSpPr>
          <p:cNvPr id="12" name="Straight Connector 11">
            <a:extLst>
              <a:ext uri="{FF2B5EF4-FFF2-40B4-BE49-F238E27FC236}">
                <a16:creationId xmlns:a16="http://schemas.microsoft.com/office/drawing/2014/main" id="{CFBE276D-A63A-2464-151E-F3770C1A1583}"/>
              </a:ext>
            </a:extLst>
          </p:cNvPr>
          <p:cNvCxnSpPr>
            <a:cxnSpLocks/>
          </p:cNvCxnSpPr>
          <p:nvPr/>
        </p:nvCxnSpPr>
        <p:spPr>
          <a:xfrm flipH="1">
            <a:off x="4846900" y="2023681"/>
            <a:ext cx="2598949" cy="1040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417647-2E2D-754F-E41D-B50D3F08715D}"/>
              </a:ext>
            </a:extLst>
          </p:cNvPr>
          <p:cNvCxnSpPr>
            <a:cxnSpLocks/>
          </p:cNvCxnSpPr>
          <p:nvPr/>
        </p:nvCxnSpPr>
        <p:spPr>
          <a:xfrm flipH="1">
            <a:off x="6913361" y="2023681"/>
            <a:ext cx="631777" cy="99393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D9674A-9E7A-8329-73D6-A6F5943677FD}"/>
              </a:ext>
            </a:extLst>
          </p:cNvPr>
          <p:cNvPicPr>
            <a:picLocks noChangeAspect="1"/>
          </p:cNvPicPr>
          <p:nvPr/>
        </p:nvPicPr>
        <p:blipFill rotWithShape="1">
          <a:blip r:embed="rId7">
            <a:extLst>
              <a:ext uri="{28A0092B-C50C-407E-A947-70E740481C1C}">
                <a14:useLocalDpi xmlns:a14="http://schemas.microsoft.com/office/drawing/2010/main" val="0"/>
              </a:ext>
            </a:extLst>
          </a:blip>
          <a:srcRect l="35606" t="26369" r="47029" b="64243"/>
          <a:stretch/>
        </p:blipFill>
        <p:spPr>
          <a:xfrm rot="16200000">
            <a:off x="4868621" y="3025985"/>
            <a:ext cx="2086161" cy="2069414"/>
          </a:xfrm>
          <a:prstGeom prst="rect">
            <a:avLst/>
          </a:prstGeom>
          <a:ln w="22225">
            <a:solidFill>
              <a:schemeClr val="accent1">
                <a:shade val="50000"/>
              </a:schemeClr>
            </a:solidFill>
          </a:ln>
        </p:spPr>
      </p:pic>
      <p:sp>
        <p:nvSpPr>
          <p:cNvPr id="16" name="TextBox 15">
            <a:extLst>
              <a:ext uri="{FF2B5EF4-FFF2-40B4-BE49-F238E27FC236}">
                <a16:creationId xmlns:a16="http://schemas.microsoft.com/office/drawing/2014/main" id="{B5CAD4B2-D6A0-6714-A82E-8961727952A2}"/>
              </a:ext>
            </a:extLst>
          </p:cNvPr>
          <p:cNvSpPr txBox="1"/>
          <p:nvPr/>
        </p:nvSpPr>
        <p:spPr>
          <a:xfrm>
            <a:off x="5786572" y="4672886"/>
            <a:ext cx="1544576" cy="430887"/>
          </a:xfrm>
          <a:prstGeom prst="rect">
            <a:avLst/>
          </a:prstGeom>
          <a:noFill/>
        </p:spPr>
        <p:txBody>
          <a:bodyPr wrap="square" rtlCol="0">
            <a:spAutoFit/>
          </a:bodyPr>
          <a:lstStyle/>
          <a:p>
            <a:r>
              <a:rPr lang="en-US" sz="1100" dirty="0"/>
              <a:t>Courtesy T. </a:t>
            </a:r>
            <a:r>
              <a:rPr lang="en-US" sz="1100" dirty="0" err="1"/>
              <a:t>Doeppner</a:t>
            </a:r>
            <a:r>
              <a:rPr lang="en-US" sz="1100" dirty="0"/>
              <a:t>, 2019</a:t>
            </a:r>
          </a:p>
        </p:txBody>
      </p:sp>
      <p:sp>
        <p:nvSpPr>
          <p:cNvPr id="17" name="TextBox 16">
            <a:extLst>
              <a:ext uri="{FF2B5EF4-FFF2-40B4-BE49-F238E27FC236}">
                <a16:creationId xmlns:a16="http://schemas.microsoft.com/office/drawing/2014/main" id="{B2813FB6-9D19-D707-FC20-D051530FDFB0}"/>
              </a:ext>
            </a:extLst>
          </p:cNvPr>
          <p:cNvSpPr txBox="1"/>
          <p:nvPr/>
        </p:nvSpPr>
        <p:spPr>
          <a:xfrm>
            <a:off x="6946409" y="3309464"/>
            <a:ext cx="2141279" cy="1938992"/>
          </a:xfrm>
          <a:prstGeom prst="rect">
            <a:avLst/>
          </a:prstGeom>
          <a:noFill/>
        </p:spPr>
        <p:txBody>
          <a:bodyPr wrap="square" rtlCol="0">
            <a:spAutoFit/>
          </a:bodyPr>
          <a:lstStyle/>
          <a:p>
            <a:pPr algn="ctr"/>
            <a:r>
              <a:rPr lang="en-US" sz="2000" dirty="0"/>
              <a:t>Hydrodynamic instabilities and turbulence compromise spherical implosions</a:t>
            </a:r>
          </a:p>
        </p:txBody>
      </p:sp>
      <p:sp>
        <p:nvSpPr>
          <p:cNvPr id="22" name="Rectangle 21">
            <a:extLst>
              <a:ext uri="{FF2B5EF4-FFF2-40B4-BE49-F238E27FC236}">
                <a16:creationId xmlns:a16="http://schemas.microsoft.com/office/drawing/2014/main" id="{8AB0EC98-DB6A-A440-BF22-9A66F929DE3A}"/>
              </a:ext>
            </a:extLst>
          </p:cNvPr>
          <p:cNvSpPr/>
          <p:nvPr/>
        </p:nvSpPr>
        <p:spPr>
          <a:xfrm>
            <a:off x="7445849" y="1899138"/>
            <a:ext cx="99289" cy="12490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8728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B1C7-EB57-CA93-62A4-36939409EA37}"/>
              </a:ext>
            </a:extLst>
          </p:cNvPr>
          <p:cNvSpPr>
            <a:spLocks noGrp="1"/>
          </p:cNvSpPr>
          <p:nvPr>
            <p:ph type="title"/>
          </p:nvPr>
        </p:nvSpPr>
        <p:spPr>
          <a:xfrm>
            <a:off x="14099" y="241540"/>
            <a:ext cx="9115802" cy="564900"/>
          </a:xfrm>
        </p:spPr>
        <p:txBody>
          <a:bodyPr/>
          <a:lstStyle/>
          <a:p>
            <a:r>
              <a:rPr lang="en-US" dirty="0"/>
              <a:t>Imperfections in ablator materials degrade performance: Case study 2 – void collapse physics</a:t>
            </a:r>
          </a:p>
        </p:txBody>
      </p:sp>
      <p:grpSp>
        <p:nvGrpSpPr>
          <p:cNvPr id="4" name="Group 3">
            <a:extLst>
              <a:ext uri="{FF2B5EF4-FFF2-40B4-BE49-F238E27FC236}">
                <a16:creationId xmlns:a16="http://schemas.microsoft.com/office/drawing/2014/main" id="{55377B14-CDE1-625B-CB9E-8EDC025BBE57}"/>
              </a:ext>
            </a:extLst>
          </p:cNvPr>
          <p:cNvGrpSpPr/>
          <p:nvPr/>
        </p:nvGrpSpPr>
        <p:grpSpPr>
          <a:xfrm>
            <a:off x="195936" y="1473909"/>
            <a:ext cx="4807527" cy="2372682"/>
            <a:chOff x="7472942" y="1301116"/>
            <a:chExt cx="4693920" cy="2127884"/>
          </a:xfrm>
        </p:grpSpPr>
        <p:pic>
          <p:nvPicPr>
            <p:cNvPr id="5" name="Picture 4" descr="Rugby Hohlraum Kicks Up NIF&amp;#39;s Energy Efficiency">
              <a:extLst>
                <a:ext uri="{FF2B5EF4-FFF2-40B4-BE49-F238E27FC236}">
                  <a16:creationId xmlns:a16="http://schemas.microsoft.com/office/drawing/2014/main" id="{8D00F43E-1A8A-00CA-7390-EAA2A6AB8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942" y="1301116"/>
              <a:ext cx="1505324" cy="2127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raphic of new NIF record yield of 1.3 megajoules: Credit John Jett">
              <a:extLst>
                <a:ext uri="{FF2B5EF4-FFF2-40B4-BE49-F238E27FC236}">
                  <a16:creationId xmlns:a16="http://schemas.microsoft.com/office/drawing/2014/main" id="{E44890C9-64F0-4E86-55A0-89854773E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8266" y="1301751"/>
              <a:ext cx="3188596" cy="212724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le 1">
            <a:extLst>
              <a:ext uri="{FF2B5EF4-FFF2-40B4-BE49-F238E27FC236}">
                <a16:creationId xmlns:a16="http://schemas.microsoft.com/office/drawing/2014/main" id="{0B24DF4E-D7A8-BEAB-8AE5-92041F67B9A8}"/>
              </a:ext>
            </a:extLst>
          </p:cNvPr>
          <p:cNvSpPr txBox="1">
            <a:spLocks/>
          </p:cNvSpPr>
          <p:nvPr/>
        </p:nvSpPr>
        <p:spPr>
          <a:xfrm>
            <a:off x="64337" y="30163"/>
            <a:ext cx="4845113" cy="1443037"/>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4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CA" sz="2000" dirty="0">
                <a:solidFill>
                  <a:srgbClr val="156A88"/>
                </a:solidFill>
              </a:rPr>
              <a:t>Inertial Confinement Fusion (ICF) and Inertial Fusion Energy (IFE)</a:t>
            </a:r>
            <a:endParaRPr lang="en-US" sz="2000" dirty="0">
              <a:solidFill>
                <a:srgbClr val="156A88"/>
              </a:solidFill>
            </a:endParaRPr>
          </a:p>
        </p:txBody>
      </p:sp>
      <p:pic>
        <p:nvPicPr>
          <p:cNvPr id="9" name="Picture 2" descr="Experimentally trained statistical models boost nuclear-fusion performance">
            <a:extLst>
              <a:ext uri="{FF2B5EF4-FFF2-40B4-BE49-F238E27FC236}">
                <a16:creationId xmlns:a16="http://schemas.microsoft.com/office/drawing/2014/main" id="{FCB60B75-7D82-5D72-CF99-7F27F898A1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61" r="71533" b="23486"/>
          <a:stretch/>
        </p:blipFill>
        <p:spPr bwMode="auto">
          <a:xfrm>
            <a:off x="6689482" y="440256"/>
            <a:ext cx="2562496" cy="295993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CFBE276D-A63A-2464-151E-F3770C1A1583}"/>
              </a:ext>
            </a:extLst>
          </p:cNvPr>
          <p:cNvCxnSpPr>
            <a:cxnSpLocks/>
          </p:cNvCxnSpPr>
          <p:nvPr/>
        </p:nvCxnSpPr>
        <p:spPr>
          <a:xfrm flipH="1">
            <a:off x="4846900" y="2023681"/>
            <a:ext cx="2598949" cy="1040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417647-2E2D-754F-E41D-B50D3F08715D}"/>
              </a:ext>
            </a:extLst>
          </p:cNvPr>
          <p:cNvCxnSpPr>
            <a:cxnSpLocks/>
          </p:cNvCxnSpPr>
          <p:nvPr/>
        </p:nvCxnSpPr>
        <p:spPr>
          <a:xfrm flipH="1">
            <a:off x="6913361" y="2023681"/>
            <a:ext cx="631777" cy="99393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D9674A-9E7A-8329-73D6-A6F5943677FD}"/>
              </a:ext>
            </a:extLst>
          </p:cNvPr>
          <p:cNvPicPr>
            <a:picLocks noChangeAspect="1"/>
          </p:cNvPicPr>
          <p:nvPr/>
        </p:nvPicPr>
        <p:blipFill rotWithShape="1">
          <a:blip r:embed="rId6">
            <a:extLst>
              <a:ext uri="{28A0092B-C50C-407E-A947-70E740481C1C}">
                <a14:useLocalDpi xmlns:a14="http://schemas.microsoft.com/office/drawing/2010/main" val="0"/>
              </a:ext>
            </a:extLst>
          </a:blip>
          <a:srcRect l="35606" t="26369" r="47029" b="64243"/>
          <a:stretch/>
        </p:blipFill>
        <p:spPr>
          <a:xfrm rot="16200000">
            <a:off x="4868621" y="3025985"/>
            <a:ext cx="2086161" cy="2069414"/>
          </a:xfrm>
          <a:prstGeom prst="rect">
            <a:avLst/>
          </a:prstGeom>
          <a:ln w="22225">
            <a:solidFill>
              <a:schemeClr val="accent1">
                <a:shade val="50000"/>
              </a:schemeClr>
            </a:solidFill>
          </a:ln>
        </p:spPr>
      </p:pic>
      <p:sp>
        <p:nvSpPr>
          <p:cNvPr id="17" name="TextBox 16">
            <a:extLst>
              <a:ext uri="{FF2B5EF4-FFF2-40B4-BE49-F238E27FC236}">
                <a16:creationId xmlns:a16="http://schemas.microsoft.com/office/drawing/2014/main" id="{B2813FB6-9D19-D707-FC20-D051530FDFB0}"/>
              </a:ext>
            </a:extLst>
          </p:cNvPr>
          <p:cNvSpPr txBox="1"/>
          <p:nvPr/>
        </p:nvSpPr>
        <p:spPr>
          <a:xfrm>
            <a:off x="6946409" y="3309464"/>
            <a:ext cx="2141279" cy="1938992"/>
          </a:xfrm>
          <a:prstGeom prst="rect">
            <a:avLst/>
          </a:prstGeom>
          <a:noFill/>
        </p:spPr>
        <p:txBody>
          <a:bodyPr wrap="square" rtlCol="0">
            <a:spAutoFit/>
          </a:bodyPr>
          <a:lstStyle/>
          <a:p>
            <a:pPr algn="ctr"/>
            <a:r>
              <a:rPr lang="en-US" sz="2000" dirty="0"/>
              <a:t>Hydrodynamic instabilities and turbulence compromise spherical implosions</a:t>
            </a:r>
          </a:p>
        </p:txBody>
      </p:sp>
      <p:sp>
        <p:nvSpPr>
          <p:cNvPr id="22" name="Rectangle 21">
            <a:extLst>
              <a:ext uri="{FF2B5EF4-FFF2-40B4-BE49-F238E27FC236}">
                <a16:creationId xmlns:a16="http://schemas.microsoft.com/office/drawing/2014/main" id="{8AB0EC98-DB6A-A440-BF22-9A66F929DE3A}"/>
              </a:ext>
            </a:extLst>
          </p:cNvPr>
          <p:cNvSpPr/>
          <p:nvPr/>
        </p:nvSpPr>
        <p:spPr>
          <a:xfrm>
            <a:off x="7445849" y="1899138"/>
            <a:ext cx="99289" cy="12490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051FA3D-17CA-1552-A987-97B627E11495}"/>
              </a:ext>
            </a:extLst>
          </p:cNvPr>
          <p:cNvSpPr txBox="1"/>
          <p:nvPr/>
        </p:nvSpPr>
        <p:spPr>
          <a:xfrm>
            <a:off x="5027266" y="735710"/>
            <a:ext cx="1653081" cy="2308324"/>
          </a:xfrm>
          <a:prstGeom prst="rect">
            <a:avLst/>
          </a:prstGeom>
          <a:noFill/>
        </p:spPr>
        <p:txBody>
          <a:bodyPr wrap="square" rtlCol="0">
            <a:spAutoFit/>
          </a:bodyPr>
          <a:lstStyle/>
          <a:p>
            <a:r>
              <a:rPr lang="en-US" sz="1800" dirty="0"/>
              <a:t>Micron-sized voids present in the ablator (capsule) material can seed hydrodynamic instabilities</a:t>
            </a:r>
          </a:p>
        </p:txBody>
      </p:sp>
      <p:pic>
        <p:nvPicPr>
          <p:cNvPr id="3" name="Picture 2">
            <a:extLst>
              <a:ext uri="{FF2B5EF4-FFF2-40B4-BE49-F238E27FC236}">
                <a16:creationId xmlns:a16="http://schemas.microsoft.com/office/drawing/2014/main" id="{CF8DB889-ADA7-8D18-64E2-9671C577127B}"/>
              </a:ext>
            </a:extLst>
          </p:cNvPr>
          <p:cNvPicPr>
            <a:picLocks noChangeAspect="1"/>
          </p:cNvPicPr>
          <p:nvPr/>
        </p:nvPicPr>
        <p:blipFill rotWithShape="1">
          <a:blip r:embed="rId7">
            <a:extLst>
              <a:ext uri="{28A0092B-C50C-407E-A947-70E740481C1C}">
                <a14:useLocalDpi xmlns:a14="http://schemas.microsoft.com/office/drawing/2010/main" val="0"/>
              </a:ext>
            </a:extLst>
          </a:blip>
          <a:srcRect t="46675" r="46248"/>
          <a:stretch/>
        </p:blipFill>
        <p:spPr>
          <a:xfrm>
            <a:off x="6899101" y="1062611"/>
            <a:ext cx="1771694" cy="1760555"/>
          </a:xfrm>
          <a:prstGeom prst="rect">
            <a:avLst/>
          </a:prstGeom>
        </p:spPr>
      </p:pic>
      <p:sp>
        <p:nvSpPr>
          <p:cNvPr id="11" name="TextBox 10">
            <a:extLst>
              <a:ext uri="{FF2B5EF4-FFF2-40B4-BE49-F238E27FC236}">
                <a16:creationId xmlns:a16="http://schemas.microsoft.com/office/drawing/2014/main" id="{88E146DE-F5FF-85C5-AB9F-88D25EA88FF8}"/>
              </a:ext>
            </a:extLst>
          </p:cNvPr>
          <p:cNvSpPr txBox="1"/>
          <p:nvPr/>
        </p:nvSpPr>
        <p:spPr>
          <a:xfrm>
            <a:off x="6899101" y="2615023"/>
            <a:ext cx="1936487" cy="230832"/>
          </a:xfrm>
          <a:prstGeom prst="rect">
            <a:avLst/>
          </a:prstGeom>
          <a:noFill/>
        </p:spPr>
        <p:txBody>
          <a:bodyPr wrap="square" rtlCol="0">
            <a:spAutoFit/>
          </a:bodyPr>
          <a:lstStyle/>
          <a:p>
            <a:r>
              <a:rPr lang="en-US" sz="900" dirty="0"/>
              <a:t>Clark et al., Phys. Plasma 2015</a:t>
            </a:r>
          </a:p>
        </p:txBody>
      </p:sp>
      <p:sp>
        <p:nvSpPr>
          <p:cNvPr id="14" name="TextBox 13">
            <a:extLst>
              <a:ext uri="{FF2B5EF4-FFF2-40B4-BE49-F238E27FC236}">
                <a16:creationId xmlns:a16="http://schemas.microsoft.com/office/drawing/2014/main" id="{ACC9BA2A-480F-826C-DCB3-6D121F21BB08}"/>
              </a:ext>
            </a:extLst>
          </p:cNvPr>
          <p:cNvSpPr txBox="1"/>
          <p:nvPr/>
        </p:nvSpPr>
        <p:spPr>
          <a:xfrm>
            <a:off x="5786572" y="4672886"/>
            <a:ext cx="1544576" cy="430887"/>
          </a:xfrm>
          <a:prstGeom prst="rect">
            <a:avLst/>
          </a:prstGeom>
          <a:noFill/>
        </p:spPr>
        <p:txBody>
          <a:bodyPr wrap="square" rtlCol="0">
            <a:spAutoFit/>
          </a:bodyPr>
          <a:lstStyle/>
          <a:p>
            <a:r>
              <a:rPr lang="en-US" sz="1100" dirty="0"/>
              <a:t>Courtesy T. </a:t>
            </a:r>
            <a:r>
              <a:rPr lang="en-US" sz="1100" dirty="0" err="1"/>
              <a:t>Doeppner</a:t>
            </a:r>
            <a:r>
              <a:rPr lang="en-US" sz="1100" dirty="0"/>
              <a:t>, 2019</a:t>
            </a:r>
          </a:p>
        </p:txBody>
      </p:sp>
      <p:sp>
        <p:nvSpPr>
          <p:cNvPr id="19" name="TextBox 18">
            <a:extLst>
              <a:ext uri="{FF2B5EF4-FFF2-40B4-BE49-F238E27FC236}">
                <a16:creationId xmlns:a16="http://schemas.microsoft.com/office/drawing/2014/main" id="{346349C4-1332-70F6-F445-025B65362BD1}"/>
              </a:ext>
            </a:extLst>
          </p:cNvPr>
          <p:cNvSpPr txBox="1"/>
          <p:nvPr/>
        </p:nvSpPr>
        <p:spPr>
          <a:xfrm>
            <a:off x="966815" y="3846590"/>
            <a:ext cx="2789546" cy="553998"/>
          </a:xfrm>
          <a:prstGeom prst="rect">
            <a:avLst/>
          </a:prstGeom>
          <a:noFill/>
        </p:spPr>
        <p:txBody>
          <a:bodyPr wrap="none" rtlCol="0">
            <a:spAutoFit/>
          </a:bodyPr>
          <a:lstStyle>
            <a:defPPr>
              <a:defRPr lang="en-US"/>
            </a:defPPr>
            <a:lvl1pPr>
              <a:defRPr sz="1400"/>
            </a:lvl1pPr>
          </a:lstStyle>
          <a:p>
            <a:r>
              <a:rPr lang="en-US" sz="1000" dirty="0"/>
              <a:t>images from </a:t>
            </a:r>
            <a:r>
              <a:rPr lang="en-US" sz="1000" dirty="0">
                <a:hlinkClick r:id="rId8"/>
              </a:rPr>
              <a:t>https://lasers.llnl.gov/</a:t>
            </a:r>
            <a:endParaRPr lang="en-US" sz="1000" dirty="0"/>
          </a:p>
          <a:p>
            <a:r>
              <a:rPr lang="en-US" sz="1000" dirty="0"/>
              <a:t> H. Abu-</a:t>
            </a:r>
            <a:r>
              <a:rPr lang="en-US" sz="1000" dirty="0" err="1"/>
              <a:t>Shawareb</a:t>
            </a:r>
            <a:r>
              <a:rPr lang="en-US" sz="1000" dirty="0"/>
              <a:t> et al. Phys. Rev. Lett. 2022</a:t>
            </a:r>
          </a:p>
          <a:p>
            <a:endParaRPr lang="en-US" sz="1000" dirty="0"/>
          </a:p>
        </p:txBody>
      </p:sp>
    </p:spTree>
    <p:extLst>
      <p:ext uri="{BB962C8B-B14F-4D97-AF65-F5344CB8AC3E}">
        <p14:creationId xmlns:p14="http://schemas.microsoft.com/office/powerpoint/2010/main" val="2447601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07907C62-23D4-3D46-A02B-F720087A8575}"/>
              </a:ext>
            </a:extLst>
          </p:cNvPr>
          <p:cNvSpPr txBox="1">
            <a:spLocks/>
          </p:cNvSpPr>
          <p:nvPr/>
        </p:nvSpPr>
        <p:spPr>
          <a:xfrm>
            <a:off x="0" y="0"/>
            <a:ext cx="8610995" cy="56477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Fabricating synthetic voids: developing high quality / high quantity </a:t>
            </a:r>
            <a:r>
              <a:rPr lang="en-US" sz="2400" b="1" dirty="0" err="1">
                <a:solidFill>
                  <a:srgbClr val="A4001D"/>
                </a:solidFill>
              </a:rPr>
              <a:t>targetry</a:t>
            </a:r>
            <a:r>
              <a:rPr lang="en-US" sz="2400" b="1" dirty="0">
                <a:solidFill>
                  <a:srgbClr val="A4001D"/>
                </a:solidFill>
              </a:rPr>
              <a:t> is key for rep rated experiments</a:t>
            </a:r>
          </a:p>
        </p:txBody>
      </p:sp>
      <p:sp>
        <p:nvSpPr>
          <p:cNvPr id="9" name="Title 8">
            <a:extLst>
              <a:ext uri="{FF2B5EF4-FFF2-40B4-BE49-F238E27FC236}">
                <a16:creationId xmlns:a16="http://schemas.microsoft.com/office/drawing/2014/main" id="{E6160BBE-8AE5-7544-9ABD-760D5ECB77C4}"/>
              </a:ext>
            </a:extLst>
          </p:cNvPr>
          <p:cNvSpPr>
            <a:spLocks noGrp="1"/>
          </p:cNvSpPr>
          <p:nvPr>
            <p:ph type="title"/>
          </p:nvPr>
        </p:nvSpPr>
        <p:spPr/>
        <p:txBody>
          <a:bodyPr/>
          <a:lstStyle/>
          <a:p>
            <a:r>
              <a:rPr lang="en-US" dirty="0"/>
              <a:t> </a:t>
            </a:r>
          </a:p>
        </p:txBody>
      </p:sp>
      <p:sp>
        <p:nvSpPr>
          <p:cNvPr id="4" name="Content Placeholder 3">
            <a:extLst>
              <a:ext uri="{FF2B5EF4-FFF2-40B4-BE49-F238E27FC236}">
                <a16:creationId xmlns:a16="http://schemas.microsoft.com/office/drawing/2014/main" id="{B89281F0-FB00-3488-A944-C9940F536C61}"/>
              </a:ext>
            </a:extLst>
          </p:cNvPr>
          <p:cNvSpPr>
            <a:spLocks noGrp="1"/>
          </p:cNvSpPr>
          <p:nvPr>
            <p:ph idx="1"/>
          </p:nvPr>
        </p:nvSpPr>
        <p:spPr/>
        <p:txBody>
          <a:bodyPr/>
          <a:lstStyle/>
          <a:p>
            <a:r>
              <a:rPr lang="en-US" dirty="0"/>
              <a:t> </a:t>
            </a:r>
          </a:p>
        </p:txBody>
      </p:sp>
      <p:pic>
        <p:nvPicPr>
          <p:cNvPr id="15" name="Picture 14" descr="Diagram&#10;&#10;Description automatically generated">
            <a:extLst>
              <a:ext uri="{FF2B5EF4-FFF2-40B4-BE49-F238E27FC236}">
                <a16:creationId xmlns:a16="http://schemas.microsoft.com/office/drawing/2014/main" id="{DEB3F7E9-F4D4-DF2C-388F-1E5FC3751F46}"/>
              </a:ext>
            </a:extLst>
          </p:cNvPr>
          <p:cNvPicPr>
            <a:picLocks noChangeAspect="1"/>
          </p:cNvPicPr>
          <p:nvPr/>
        </p:nvPicPr>
        <p:blipFill>
          <a:blip r:embed="rId2"/>
          <a:stretch>
            <a:fillRect/>
          </a:stretch>
        </p:blipFill>
        <p:spPr>
          <a:xfrm>
            <a:off x="1239400" y="791836"/>
            <a:ext cx="6277414" cy="3923384"/>
          </a:xfrm>
          <a:prstGeom prst="rect">
            <a:avLst/>
          </a:prstGeom>
        </p:spPr>
      </p:pic>
      <p:sp>
        <p:nvSpPr>
          <p:cNvPr id="25" name="TextBox 24">
            <a:extLst>
              <a:ext uri="{FF2B5EF4-FFF2-40B4-BE49-F238E27FC236}">
                <a16:creationId xmlns:a16="http://schemas.microsoft.com/office/drawing/2014/main" id="{BE0C110E-6A5C-04E1-BF28-1FF5E82BD1C2}"/>
              </a:ext>
            </a:extLst>
          </p:cNvPr>
          <p:cNvSpPr txBox="1"/>
          <p:nvPr/>
        </p:nvSpPr>
        <p:spPr>
          <a:xfrm>
            <a:off x="57160" y="4655844"/>
            <a:ext cx="8804850" cy="428280"/>
          </a:xfrm>
          <a:prstGeom prst="rect">
            <a:avLst/>
          </a:prstGeom>
          <a:noFill/>
        </p:spPr>
        <p:txBody>
          <a:bodyPr wrap="square" rtlCol="0">
            <a:spAutoFit/>
          </a:bodyPr>
          <a:lstStyle/>
          <a:p>
            <a:r>
              <a:rPr lang="en-US" sz="1100" b="1" dirty="0">
                <a:solidFill>
                  <a:srgbClr val="00B050"/>
                </a:solidFill>
              </a:rPr>
              <a:t>S. </a:t>
            </a:r>
            <a:r>
              <a:rPr lang="en-US" sz="1100" b="1" dirty="0" err="1">
                <a:solidFill>
                  <a:srgbClr val="00B050"/>
                </a:solidFill>
              </a:rPr>
              <a:t>Pandolfi</a:t>
            </a:r>
            <a:r>
              <a:rPr lang="en-US" sz="1100" b="1" dirty="0">
                <a:solidFill>
                  <a:srgbClr val="00B050"/>
                </a:solidFill>
              </a:rPr>
              <a:t> et al., ‘Novel fabrication tools for dynamic compression targets with engineered voids using photolithography methods’ </a:t>
            </a:r>
            <a:r>
              <a:rPr lang="en-US" sz="1100" b="1" i="1" dirty="0">
                <a:solidFill>
                  <a:srgbClr val="00B050"/>
                </a:solidFill>
              </a:rPr>
              <a:t>Rev. Sci. </a:t>
            </a:r>
            <a:r>
              <a:rPr lang="en-US" sz="1100" b="1" i="1" dirty="0" err="1">
                <a:solidFill>
                  <a:srgbClr val="00B050"/>
                </a:solidFill>
              </a:rPr>
              <a:t>Instrum</a:t>
            </a:r>
            <a:r>
              <a:rPr lang="en-US" sz="1100" b="1" dirty="0">
                <a:solidFill>
                  <a:srgbClr val="00B050"/>
                </a:solidFill>
              </a:rPr>
              <a:t>., 93(10), 103502 (2022) &amp; Editor’s Pick!</a:t>
            </a:r>
          </a:p>
        </p:txBody>
      </p:sp>
    </p:spTree>
    <p:extLst>
      <p:ext uri="{BB962C8B-B14F-4D97-AF65-F5344CB8AC3E}">
        <p14:creationId xmlns:p14="http://schemas.microsoft.com/office/powerpoint/2010/main" val="1585516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3373-21AF-3449-E3A9-F2FF922D17BE}"/>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2BF29310-E1BF-8DC7-D0C2-0F1C18015ED4}"/>
              </a:ext>
            </a:extLst>
          </p:cNvPr>
          <p:cNvSpPr>
            <a:spLocks noGrp="1"/>
          </p:cNvSpPr>
          <p:nvPr>
            <p:ph idx="1"/>
          </p:nvPr>
        </p:nvSpPr>
        <p:spPr/>
        <p:txBody>
          <a:bodyPr/>
          <a:lstStyle/>
          <a:p>
            <a:r>
              <a:rPr lang="en-US" dirty="0"/>
              <a:t> </a:t>
            </a:r>
          </a:p>
        </p:txBody>
      </p:sp>
      <p:pic>
        <p:nvPicPr>
          <p:cNvPr id="5" name="Picture 4" descr="A picture containing diagram&#10;&#10;Description automatically generated">
            <a:extLst>
              <a:ext uri="{FF2B5EF4-FFF2-40B4-BE49-F238E27FC236}">
                <a16:creationId xmlns:a16="http://schemas.microsoft.com/office/drawing/2014/main" id="{40D660A7-8412-5F22-A050-ED73F8EAEB70}"/>
              </a:ext>
            </a:extLst>
          </p:cNvPr>
          <p:cNvPicPr>
            <a:picLocks noChangeAspect="1"/>
          </p:cNvPicPr>
          <p:nvPr/>
        </p:nvPicPr>
        <p:blipFill rotWithShape="1">
          <a:blip r:embed="rId2"/>
          <a:srcRect t="12610" b="28239"/>
          <a:stretch/>
        </p:blipFill>
        <p:spPr>
          <a:xfrm>
            <a:off x="0" y="655987"/>
            <a:ext cx="6575381" cy="1975977"/>
          </a:xfrm>
          <a:prstGeom prst="rect">
            <a:avLst/>
          </a:prstGeom>
          <a:ln w="28575">
            <a:solidFill>
              <a:schemeClr val="accent2"/>
            </a:solidFill>
          </a:ln>
        </p:spPr>
      </p:pic>
      <p:pic>
        <p:nvPicPr>
          <p:cNvPr id="7" name="Picture 6" descr="Graphical user interface&#10;&#10;Description automatically generated with low confidence">
            <a:extLst>
              <a:ext uri="{FF2B5EF4-FFF2-40B4-BE49-F238E27FC236}">
                <a16:creationId xmlns:a16="http://schemas.microsoft.com/office/drawing/2014/main" id="{A449C29C-5C62-FF86-051D-EC7C2BBA7749}"/>
              </a:ext>
            </a:extLst>
          </p:cNvPr>
          <p:cNvPicPr>
            <a:picLocks noChangeAspect="1"/>
          </p:cNvPicPr>
          <p:nvPr/>
        </p:nvPicPr>
        <p:blipFill rotWithShape="1">
          <a:blip r:embed="rId3"/>
          <a:srcRect l="2774" t="16718" r="36867" b="2563"/>
          <a:stretch/>
        </p:blipFill>
        <p:spPr>
          <a:xfrm>
            <a:off x="3725796" y="2209936"/>
            <a:ext cx="5270971" cy="2933564"/>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A7AD3D04-FDB2-C135-0E7C-4D3EADF1928E}"/>
              </a:ext>
            </a:extLst>
          </p:cNvPr>
          <p:cNvPicPr>
            <a:picLocks noChangeAspect="1"/>
          </p:cNvPicPr>
          <p:nvPr/>
        </p:nvPicPr>
        <p:blipFill rotWithShape="1">
          <a:blip r:embed="rId3"/>
          <a:srcRect l="78177" t="58003" r="3320" b="2665"/>
          <a:stretch/>
        </p:blipFill>
        <p:spPr>
          <a:xfrm>
            <a:off x="6943858" y="564003"/>
            <a:ext cx="1667137" cy="1474820"/>
          </a:xfrm>
          <a:prstGeom prst="rect">
            <a:avLst/>
          </a:prstGeom>
        </p:spPr>
      </p:pic>
      <p:sp>
        <p:nvSpPr>
          <p:cNvPr id="9" name="Title 2">
            <a:extLst>
              <a:ext uri="{FF2B5EF4-FFF2-40B4-BE49-F238E27FC236}">
                <a16:creationId xmlns:a16="http://schemas.microsoft.com/office/drawing/2014/main" id="{27AD4321-F68A-9985-6715-DF98F0E0DF88}"/>
              </a:ext>
            </a:extLst>
          </p:cNvPr>
          <p:cNvSpPr txBox="1">
            <a:spLocks/>
          </p:cNvSpPr>
          <p:nvPr/>
        </p:nvSpPr>
        <p:spPr>
          <a:xfrm>
            <a:off x="104172" y="-99735"/>
            <a:ext cx="8610995" cy="56477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Time-resolved X-ray imaging is enabling a revolution in</a:t>
            </a:r>
            <a:r>
              <a:rPr lang="en-US" sz="2400" b="1" dirty="0">
                <a:solidFill>
                  <a:srgbClr val="A4001D"/>
                </a:solidFill>
                <a:sym typeface="Wingdings" pitchFamily="2" charset="2"/>
              </a:rPr>
              <a:t> High Energy Density (HED) Science</a:t>
            </a:r>
            <a:endParaRPr lang="en-US" sz="2400" b="1" dirty="0">
              <a:solidFill>
                <a:srgbClr val="A4001D"/>
              </a:solidFill>
            </a:endParaRPr>
          </a:p>
        </p:txBody>
      </p:sp>
      <p:sp>
        <p:nvSpPr>
          <p:cNvPr id="10" name="TextBox 9">
            <a:extLst>
              <a:ext uri="{FF2B5EF4-FFF2-40B4-BE49-F238E27FC236}">
                <a16:creationId xmlns:a16="http://schemas.microsoft.com/office/drawing/2014/main" id="{86C79AD3-92AE-1F50-A77A-739648DEE7DC}"/>
              </a:ext>
            </a:extLst>
          </p:cNvPr>
          <p:cNvSpPr txBox="1"/>
          <p:nvPr/>
        </p:nvSpPr>
        <p:spPr>
          <a:xfrm>
            <a:off x="1500808" y="607447"/>
            <a:ext cx="2869696" cy="307777"/>
          </a:xfrm>
          <a:prstGeom prst="rect">
            <a:avLst/>
          </a:prstGeom>
          <a:noFill/>
        </p:spPr>
        <p:txBody>
          <a:bodyPr wrap="none" rtlCol="0">
            <a:spAutoFit/>
          </a:bodyPr>
          <a:lstStyle/>
          <a:p>
            <a:r>
              <a:rPr lang="en-US" b="1" i="1" dirty="0">
                <a:solidFill>
                  <a:schemeClr val="accent2"/>
                </a:solidFill>
              </a:rPr>
              <a:t>4-Pulse, direct imaging at 9 keV</a:t>
            </a:r>
          </a:p>
        </p:txBody>
      </p:sp>
      <p:sp>
        <p:nvSpPr>
          <p:cNvPr id="11" name="TextBox 10">
            <a:extLst>
              <a:ext uri="{FF2B5EF4-FFF2-40B4-BE49-F238E27FC236}">
                <a16:creationId xmlns:a16="http://schemas.microsoft.com/office/drawing/2014/main" id="{6EFBB73A-258F-CC8F-52DA-9DB930073A6E}"/>
              </a:ext>
            </a:extLst>
          </p:cNvPr>
          <p:cNvSpPr txBox="1"/>
          <p:nvPr/>
        </p:nvSpPr>
        <p:spPr>
          <a:xfrm>
            <a:off x="4572000" y="3897821"/>
            <a:ext cx="3930884" cy="307777"/>
          </a:xfrm>
          <a:prstGeom prst="rect">
            <a:avLst/>
          </a:prstGeom>
          <a:noFill/>
        </p:spPr>
        <p:txBody>
          <a:bodyPr wrap="none" rtlCol="0">
            <a:spAutoFit/>
          </a:bodyPr>
          <a:lstStyle/>
          <a:p>
            <a:r>
              <a:rPr lang="en-US" b="1" i="1" dirty="0">
                <a:solidFill>
                  <a:srgbClr val="FF0000"/>
                </a:solidFill>
              </a:rPr>
              <a:t>Single-shot, phase contrast imaging, 18 keV</a:t>
            </a:r>
          </a:p>
        </p:txBody>
      </p:sp>
      <p:sp>
        <p:nvSpPr>
          <p:cNvPr id="12" name="TextBox 11">
            <a:extLst>
              <a:ext uri="{FF2B5EF4-FFF2-40B4-BE49-F238E27FC236}">
                <a16:creationId xmlns:a16="http://schemas.microsoft.com/office/drawing/2014/main" id="{85F27773-E340-4B74-2FAD-E4B73EC179B8}"/>
              </a:ext>
            </a:extLst>
          </p:cNvPr>
          <p:cNvSpPr txBox="1"/>
          <p:nvPr/>
        </p:nvSpPr>
        <p:spPr>
          <a:xfrm>
            <a:off x="155652" y="3637124"/>
            <a:ext cx="3465971" cy="1754326"/>
          </a:xfrm>
          <a:prstGeom prst="rect">
            <a:avLst/>
          </a:prstGeom>
          <a:noFill/>
        </p:spPr>
        <p:txBody>
          <a:bodyPr wrap="square" rtlCol="0">
            <a:spAutoFit/>
          </a:bodyPr>
          <a:lstStyle/>
          <a:p>
            <a:r>
              <a:rPr lang="en-US" sz="1800" b="1" dirty="0">
                <a:solidFill>
                  <a:schemeClr val="tx1"/>
                </a:solidFill>
                <a:latin typeface="Times New Roman" panose="02020603050405020304" pitchFamily="18" charset="0"/>
                <a:cs typeface="Times New Roman" panose="02020603050405020304" pitchFamily="18" charset="0"/>
              </a:rPr>
              <a:t>Goal: Compare with hydrodynamic simulations and obtain mass density maps to refine physics models for developing predictive capabilities</a:t>
            </a:r>
          </a:p>
          <a:p>
            <a:endParaRPr lang="en-US" sz="1800" dirty="0"/>
          </a:p>
        </p:txBody>
      </p:sp>
      <p:sp>
        <p:nvSpPr>
          <p:cNvPr id="13" name="TextBox 12">
            <a:extLst>
              <a:ext uri="{FF2B5EF4-FFF2-40B4-BE49-F238E27FC236}">
                <a16:creationId xmlns:a16="http://schemas.microsoft.com/office/drawing/2014/main" id="{8ED18F81-DF13-C630-C901-AD1525C78010}"/>
              </a:ext>
            </a:extLst>
          </p:cNvPr>
          <p:cNvSpPr txBox="1"/>
          <p:nvPr/>
        </p:nvSpPr>
        <p:spPr>
          <a:xfrm>
            <a:off x="-62859" y="2664728"/>
            <a:ext cx="3738602" cy="430887"/>
          </a:xfrm>
          <a:prstGeom prst="rect">
            <a:avLst/>
          </a:prstGeom>
          <a:noFill/>
        </p:spPr>
        <p:txBody>
          <a:bodyPr wrap="square" rtlCol="0">
            <a:spAutoFit/>
          </a:bodyPr>
          <a:lstStyle/>
          <a:p>
            <a:r>
              <a:rPr lang="en-US" sz="1100" b="1" dirty="0">
                <a:solidFill>
                  <a:srgbClr val="00B050"/>
                </a:solidFill>
              </a:rPr>
              <a:t>D. Hodge et al. SPIE Proc. 1183908 (2021); Optics Express 30(21), 38405 (2022). </a:t>
            </a:r>
          </a:p>
        </p:txBody>
      </p:sp>
      <p:sp>
        <p:nvSpPr>
          <p:cNvPr id="14" name="Rectangle 13">
            <a:extLst>
              <a:ext uri="{FF2B5EF4-FFF2-40B4-BE49-F238E27FC236}">
                <a16:creationId xmlns:a16="http://schemas.microsoft.com/office/drawing/2014/main" id="{E651EA06-6B36-7302-EC44-55EF2611ECFD}"/>
              </a:ext>
            </a:extLst>
          </p:cNvPr>
          <p:cNvSpPr/>
          <p:nvPr/>
        </p:nvSpPr>
        <p:spPr>
          <a:xfrm>
            <a:off x="8287474" y="1980489"/>
            <a:ext cx="856526" cy="150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7CD84FD-BBF5-582F-5C25-D252DC878B63}"/>
              </a:ext>
            </a:extLst>
          </p:cNvPr>
          <p:cNvSpPr/>
          <p:nvPr/>
        </p:nvSpPr>
        <p:spPr>
          <a:xfrm>
            <a:off x="8494303" y="1888353"/>
            <a:ext cx="856526" cy="150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811ADC5-44CC-1417-2879-128689F68261}"/>
              </a:ext>
            </a:extLst>
          </p:cNvPr>
          <p:cNvSpPr/>
          <p:nvPr/>
        </p:nvSpPr>
        <p:spPr>
          <a:xfrm>
            <a:off x="3553143" y="4993030"/>
            <a:ext cx="856526" cy="150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0F3E5A9-BA4D-3C69-00D3-2E7D8E173FA9}"/>
              </a:ext>
            </a:extLst>
          </p:cNvPr>
          <p:cNvSpPr/>
          <p:nvPr/>
        </p:nvSpPr>
        <p:spPr>
          <a:xfrm>
            <a:off x="8494303" y="2130959"/>
            <a:ext cx="649697" cy="1766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64E008C-DF14-5B3D-2527-FCC86B12D8E1}"/>
              </a:ext>
            </a:extLst>
          </p:cNvPr>
          <p:cNvSpPr/>
          <p:nvPr/>
        </p:nvSpPr>
        <p:spPr>
          <a:xfrm>
            <a:off x="3725796" y="2209936"/>
            <a:ext cx="5314032" cy="2933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8261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8327E3-E427-0143-893B-7479CE4B6921}"/>
              </a:ext>
            </a:extLst>
          </p:cNvPr>
          <p:cNvSpPr>
            <a:spLocks noGrp="1"/>
          </p:cNvSpPr>
          <p:nvPr>
            <p:ph type="sldNum" sz="quarter" idx="11"/>
          </p:nvPr>
        </p:nvSpPr>
        <p:spPr>
          <a:xfrm>
            <a:off x="8566150" y="6479000"/>
            <a:ext cx="318900" cy="404700"/>
          </a:xfrm>
        </p:spPr>
        <p:txBody>
          <a:bodyPr/>
          <a:lstStyle/>
          <a:p>
            <a:pPr defTabSz="685783">
              <a:defRPr/>
            </a:pPr>
            <a:fld id="{5BD36294-2849-48A8-8531-5354CF3095D2}" type="slidenum">
              <a:rPr lang="en-US" sz="825"/>
              <a:pPr defTabSz="685783">
                <a:defRPr/>
              </a:pPr>
              <a:t>24</a:t>
            </a:fld>
            <a:endParaRPr lang="en-US" sz="825" dirty="0"/>
          </a:p>
        </p:txBody>
      </p:sp>
      <p:sp>
        <p:nvSpPr>
          <p:cNvPr id="3" name="Title 2">
            <a:extLst>
              <a:ext uri="{FF2B5EF4-FFF2-40B4-BE49-F238E27FC236}">
                <a16:creationId xmlns:a16="http://schemas.microsoft.com/office/drawing/2014/main" id="{7752AC7F-E01B-4341-9CA5-5B47A5785CAB}"/>
              </a:ext>
            </a:extLst>
          </p:cNvPr>
          <p:cNvSpPr>
            <a:spLocks noGrp="1"/>
          </p:cNvSpPr>
          <p:nvPr>
            <p:ph type="title"/>
          </p:nvPr>
        </p:nvSpPr>
        <p:spPr>
          <a:xfrm>
            <a:off x="81367" y="-33545"/>
            <a:ext cx="9171122" cy="564900"/>
          </a:xfrm>
        </p:spPr>
        <p:txBody>
          <a:bodyPr/>
          <a:lstStyle/>
          <a:p>
            <a:r>
              <a:rPr lang="en-US" sz="2400" b="1" dirty="0">
                <a:solidFill>
                  <a:srgbClr val="A4001D"/>
                </a:solidFill>
              </a:rPr>
              <a:t>Void collapse: 4-pulse train results shows need for careful background subtraction shot-to-shot</a:t>
            </a:r>
          </a:p>
        </p:txBody>
      </p:sp>
      <p:sp>
        <p:nvSpPr>
          <p:cNvPr id="25" name="TextBox 24">
            <a:extLst>
              <a:ext uri="{FF2B5EF4-FFF2-40B4-BE49-F238E27FC236}">
                <a16:creationId xmlns:a16="http://schemas.microsoft.com/office/drawing/2014/main" id="{C0DE05B5-1777-A2E4-A367-F93827056716}"/>
              </a:ext>
            </a:extLst>
          </p:cNvPr>
          <p:cNvSpPr txBox="1"/>
          <p:nvPr/>
        </p:nvSpPr>
        <p:spPr>
          <a:xfrm>
            <a:off x="5393858" y="850397"/>
            <a:ext cx="3331742" cy="830997"/>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Combination of Principle Component Analysis + Image Alignment for Flat-Field Correction</a:t>
            </a:r>
          </a:p>
        </p:txBody>
      </p:sp>
      <p:pic>
        <p:nvPicPr>
          <p:cNvPr id="30" name="Picture 29" descr="A picture containing application&#10;&#10;Description automatically generated">
            <a:extLst>
              <a:ext uri="{FF2B5EF4-FFF2-40B4-BE49-F238E27FC236}">
                <a16:creationId xmlns:a16="http://schemas.microsoft.com/office/drawing/2014/main" id="{A7906C72-BEFF-2256-DDBA-7F157926C015}"/>
              </a:ext>
            </a:extLst>
          </p:cNvPr>
          <p:cNvPicPr>
            <a:picLocks noChangeAspect="1"/>
          </p:cNvPicPr>
          <p:nvPr/>
        </p:nvPicPr>
        <p:blipFill rotWithShape="1">
          <a:blip r:embed="rId3"/>
          <a:srcRect t="5633"/>
          <a:stretch/>
        </p:blipFill>
        <p:spPr>
          <a:xfrm>
            <a:off x="3985251" y="2000437"/>
            <a:ext cx="5214504" cy="2767931"/>
          </a:xfrm>
          <a:prstGeom prst="rect">
            <a:avLst/>
          </a:prstGeom>
        </p:spPr>
      </p:pic>
      <p:pic>
        <p:nvPicPr>
          <p:cNvPr id="27" name="Picture 26" descr="A picture containing text, loudspeaker, wheel&#10;&#10;Description automatically generated">
            <a:extLst>
              <a:ext uri="{FF2B5EF4-FFF2-40B4-BE49-F238E27FC236}">
                <a16:creationId xmlns:a16="http://schemas.microsoft.com/office/drawing/2014/main" id="{C98E7A4B-C2B0-2855-146F-117C38BC66D1}"/>
              </a:ext>
            </a:extLst>
          </p:cNvPr>
          <p:cNvPicPr>
            <a:picLocks noChangeAspect="1"/>
          </p:cNvPicPr>
          <p:nvPr/>
        </p:nvPicPr>
        <p:blipFill>
          <a:blip r:embed="rId4"/>
          <a:stretch>
            <a:fillRect/>
          </a:stretch>
        </p:blipFill>
        <p:spPr>
          <a:xfrm>
            <a:off x="-55755" y="736200"/>
            <a:ext cx="5471940" cy="1416883"/>
          </a:xfrm>
          <a:prstGeom prst="rect">
            <a:avLst/>
          </a:prstGeom>
        </p:spPr>
      </p:pic>
      <p:sp>
        <p:nvSpPr>
          <p:cNvPr id="31" name="TextBox 30">
            <a:extLst>
              <a:ext uri="{FF2B5EF4-FFF2-40B4-BE49-F238E27FC236}">
                <a16:creationId xmlns:a16="http://schemas.microsoft.com/office/drawing/2014/main" id="{812CE292-6C6A-68F1-300A-34A8986C53B5}"/>
              </a:ext>
            </a:extLst>
          </p:cNvPr>
          <p:cNvSpPr txBox="1"/>
          <p:nvPr/>
        </p:nvSpPr>
        <p:spPr>
          <a:xfrm>
            <a:off x="4739268" y="4734915"/>
            <a:ext cx="4330929" cy="461665"/>
          </a:xfrm>
          <a:prstGeom prst="rect">
            <a:avLst/>
          </a:prstGeom>
          <a:noFill/>
        </p:spPr>
        <p:txBody>
          <a:bodyPr wrap="square" rtlCol="0">
            <a:spAutoFit/>
          </a:bodyPr>
          <a:lstStyle/>
          <a:p>
            <a:r>
              <a:rPr lang="en-US" sz="1200" dirty="0"/>
              <a:t>2D </a:t>
            </a:r>
            <a:r>
              <a:rPr lang="en-US" sz="1200" dirty="0" err="1"/>
              <a:t>xRAGE</a:t>
            </a:r>
            <a:r>
              <a:rPr lang="en-US" sz="1200" dirty="0"/>
              <a:t> Hydrodynamic simulations: David Montgomery, LANL &amp; </a:t>
            </a:r>
            <a:r>
              <a:rPr lang="en-US" sz="1200" dirty="0" err="1"/>
              <a:t>Kelin</a:t>
            </a:r>
            <a:r>
              <a:rPr lang="en-US" sz="1200" dirty="0"/>
              <a:t> </a:t>
            </a:r>
            <a:r>
              <a:rPr lang="en-US" sz="1200" dirty="0" err="1"/>
              <a:t>Kurzer-Ogul</a:t>
            </a:r>
            <a:r>
              <a:rPr lang="en-US" sz="1200" dirty="0"/>
              <a:t>, Univ. Rochester</a:t>
            </a:r>
          </a:p>
        </p:txBody>
      </p:sp>
      <p:pic>
        <p:nvPicPr>
          <p:cNvPr id="33" name="Picture 32" descr="Text&#10;&#10;Description automatically generated with medium confidence">
            <a:extLst>
              <a:ext uri="{FF2B5EF4-FFF2-40B4-BE49-F238E27FC236}">
                <a16:creationId xmlns:a16="http://schemas.microsoft.com/office/drawing/2014/main" id="{242BBD01-5F98-1AD2-2D32-A862528BB82D}"/>
              </a:ext>
            </a:extLst>
          </p:cNvPr>
          <p:cNvPicPr>
            <a:picLocks noChangeAspect="1"/>
          </p:cNvPicPr>
          <p:nvPr/>
        </p:nvPicPr>
        <p:blipFill>
          <a:blip r:embed="rId5"/>
          <a:stretch>
            <a:fillRect/>
          </a:stretch>
        </p:blipFill>
        <p:spPr>
          <a:xfrm>
            <a:off x="-133816" y="2858012"/>
            <a:ext cx="4238281" cy="2092076"/>
          </a:xfrm>
          <a:prstGeom prst="rect">
            <a:avLst/>
          </a:prstGeom>
        </p:spPr>
      </p:pic>
      <p:sp>
        <p:nvSpPr>
          <p:cNvPr id="34" name="TextBox 33">
            <a:extLst>
              <a:ext uri="{FF2B5EF4-FFF2-40B4-BE49-F238E27FC236}">
                <a16:creationId xmlns:a16="http://schemas.microsoft.com/office/drawing/2014/main" id="{1D947E00-CBFC-FF5B-96BB-C23C8F1E2E0C}"/>
              </a:ext>
            </a:extLst>
          </p:cNvPr>
          <p:cNvSpPr txBox="1"/>
          <p:nvPr/>
        </p:nvSpPr>
        <p:spPr>
          <a:xfrm>
            <a:off x="-55755" y="2543048"/>
            <a:ext cx="4330929" cy="461665"/>
          </a:xfrm>
          <a:prstGeom prst="rect">
            <a:avLst/>
          </a:prstGeom>
          <a:noFill/>
        </p:spPr>
        <p:txBody>
          <a:bodyPr wrap="square" rtlCol="0">
            <a:spAutoFit/>
          </a:bodyPr>
          <a:lstStyle/>
          <a:p>
            <a:r>
              <a:rPr lang="en-US" sz="1200" dirty="0"/>
              <a:t>Preliminary results: Average Projected Mass Density Maps, 700 nm spatial resolution with Icarus</a:t>
            </a:r>
          </a:p>
        </p:txBody>
      </p:sp>
      <p:sp>
        <p:nvSpPr>
          <p:cNvPr id="35" name="TextBox 34">
            <a:extLst>
              <a:ext uri="{FF2B5EF4-FFF2-40B4-BE49-F238E27FC236}">
                <a16:creationId xmlns:a16="http://schemas.microsoft.com/office/drawing/2014/main" id="{14B9CBAD-BBAA-DFF0-3394-99C97EEDF16A}"/>
              </a:ext>
            </a:extLst>
          </p:cNvPr>
          <p:cNvSpPr txBox="1"/>
          <p:nvPr/>
        </p:nvSpPr>
        <p:spPr>
          <a:xfrm>
            <a:off x="278781" y="4937045"/>
            <a:ext cx="4330929" cy="276999"/>
          </a:xfrm>
          <a:prstGeom prst="rect">
            <a:avLst/>
          </a:prstGeom>
          <a:noFill/>
        </p:spPr>
        <p:txBody>
          <a:bodyPr wrap="square" rtlCol="0">
            <a:spAutoFit/>
          </a:bodyPr>
          <a:lstStyle/>
          <a:p>
            <a:r>
              <a:rPr lang="en-US" sz="1200" dirty="0"/>
              <a:t>Andrew Leong, LANL</a:t>
            </a:r>
          </a:p>
        </p:txBody>
      </p:sp>
      <p:sp>
        <p:nvSpPr>
          <p:cNvPr id="4" name="TextBox 3">
            <a:extLst>
              <a:ext uri="{FF2B5EF4-FFF2-40B4-BE49-F238E27FC236}">
                <a16:creationId xmlns:a16="http://schemas.microsoft.com/office/drawing/2014/main" id="{9D43305F-6029-2B33-DBCE-2C8CE53ECDD8}"/>
              </a:ext>
            </a:extLst>
          </p:cNvPr>
          <p:cNvSpPr txBox="1"/>
          <p:nvPr/>
        </p:nvSpPr>
        <p:spPr>
          <a:xfrm>
            <a:off x="-55755" y="2063648"/>
            <a:ext cx="5012766" cy="430887"/>
          </a:xfrm>
          <a:prstGeom prst="rect">
            <a:avLst/>
          </a:prstGeom>
          <a:noFill/>
        </p:spPr>
        <p:txBody>
          <a:bodyPr wrap="square" rtlCol="0">
            <a:spAutoFit/>
          </a:bodyPr>
          <a:lstStyle/>
          <a:p>
            <a:r>
              <a:rPr lang="en-US" sz="1100" b="1" dirty="0">
                <a:solidFill>
                  <a:srgbClr val="00B050"/>
                </a:solidFill>
              </a:rPr>
              <a:t>D. Hodge et al., ‘Multi-frame, ultrafast, x-ray microscope for imaging shockwave dynamics’ Optics Express, 30(21), 38405 (2022). </a:t>
            </a:r>
          </a:p>
        </p:txBody>
      </p:sp>
    </p:spTree>
    <p:extLst>
      <p:ext uri="{BB962C8B-B14F-4D97-AF65-F5344CB8AC3E}">
        <p14:creationId xmlns:p14="http://schemas.microsoft.com/office/powerpoint/2010/main" val="925821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45-560D-2894-5EA2-02EBBB8469A1}"/>
              </a:ext>
            </a:extLst>
          </p:cNvPr>
          <p:cNvSpPr>
            <a:spLocks noGrp="1"/>
          </p:cNvSpPr>
          <p:nvPr>
            <p:ph type="title"/>
          </p:nvPr>
        </p:nvSpPr>
        <p:spPr/>
        <p:txBody>
          <a:bodyPr/>
          <a:lstStyle/>
          <a:p>
            <a:r>
              <a:rPr lang="en-US" dirty="0"/>
              <a:t> </a:t>
            </a:r>
          </a:p>
        </p:txBody>
      </p:sp>
      <p:sp>
        <p:nvSpPr>
          <p:cNvPr id="4" name="Title 2">
            <a:extLst>
              <a:ext uri="{FF2B5EF4-FFF2-40B4-BE49-F238E27FC236}">
                <a16:creationId xmlns:a16="http://schemas.microsoft.com/office/drawing/2014/main" id="{5A7F2609-B04E-93EE-E36A-BF90F6E1113F}"/>
              </a:ext>
            </a:extLst>
          </p:cNvPr>
          <p:cNvSpPr txBox="1">
            <a:spLocks/>
          </p:cNvSpPr>
          <p:nvPr/>
        </p:nvSpPr>
        <p:spPr>
          <a:xfrm>
            <a:off x="81367" y="-33545"/>
            <a:ext cx="9171122" cy="5649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Void collapse: single-shot results show improved clarity at 18 keV</a:t>
            </a:r>
          </a:p>
        </p:txBody>
      </p:sp>
      <p:pic>
        <p:nvPicPr>
          <p:cNvPr id="6" name="Picture 5" descr="Graphical user interface, application&#10;&#10;Description automatically generated">
            <a:extLst>
              <a:ext uri="{FF2B5EF4-FFF2-40B4-BE49-F238E27FC236}">
                <a16:creationId xmlns:a16="http://schemas.microsoft.com/office/drawing/2014/main" id="{2A20A461-F74A-FA97-2A61-B2C12B2F8A60}"/>
              </a:ext>
            </a:extLst>
          </p:cNvPr>
          <p:cNvPicPr>
            <a:picLocks noChangeAspect="1"/>
          </p:cNvPicPr>
          <p:nvPr/>
        </p:nvPicPr>
        <p:blipFill rotWithShape="1">
          <a:blip r:embed="rId2"/>
          <a:srcRect t="7804" r="46241" b="76135"/>
          <a:stretch/>
        </p:blipFill>
        <p:spPr>
          <a:xfrm>
            <a:off x="1652766" y="4021741"/>
            <a:ext cx="5046317" cy="1116137"/>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27A76C82-3A9C-7608-8603-E233C9279746}"/>
              </a:ext>
            </a:extLst>
          </p:cNvPr>
          <p:cNvPicPr>
            <a:picLocks noChangeAspect="1"/>
          </p:cNvPicPr>
          <p:nvPr/>
        </p:nvPicPr>
        <p:blipFill rotWithShape="1">
          <a:blip r:embed="rId2"/>
          <a:srcRect l="54036" t="4649" b="63794"/>
          <a:stretch/>
        </p:blipFill>
        <p:spPr>
          <a:xfrm>
            <a:off x="1247291" y="678367"/>
            <a:ext cx="6588784" cy="3348996"/>
          </a:xfrm>
          <a:prstGeom prst="rect">
            <a:avLst/>
          </a:prstGeom>
        </p:spPr>
      </p:pic>
      <p:sp>
        <p:nvSpPr>
          <p:cNvPr id="3" name="TextBox 2">
            <a:extLst>
              <a:ext uri="{FF2B5EF4-FFF2-40B4-BE49-F238E27FC236}">
                <a16:creationId xmlns:a16="http://schemas.microsoft.com/office/drawing/2014/main" id="{E688FA3D-9139-1BBD-970E-A51B652163FA}"/>
              </a:ext>
            </a:extLst>
          </p:cNvPr>
          <p:cNvSpPr txBox="1"/>
          <p:nvPr/>
        </p:nvSpPr>
        <p:spPr>
          <a:xfrm>
            <a:off x="7700208" y="2849306"/>
            <a:ext cx="1373371" cy="1615827"/>
          </a:xfrm>
          <a:prstGeom prst="rect">
            <a:avLst/>
          </a:prstGeom>
          <a:noFill/>
        </p:spPr>
        <p:txBody>
          <a:bodyPr wrap="square" rtlCol="0">
            <a:spAutoFit/>
          </a:bodyPr>
          <a:lstStyle/>
          <a:p>
            <a:r>
              <a:rPr lang="en-US" sz="1100" b="1" dirty="0">
                <a:solidFill>
                  <a:srgbClr val="00B050"/>
                </a:solidFill>
              </a:rPr>
              <a:t>D. Hodge et al., ‘Multi-frame, ultrafast, x-ray microscope for imaging shockwave dynamics’ Optics Express 30(21), 38405 (2022). </a:t>
            </a:r>
          </a:p>
        </p:txBody>
      </p:sp>
      <p:sp>
        <p:nvSpPr>
          <p:cNvPr id="5" name="TextBox 4">
            <a:extLst>
              <a:ext uri="{FF2B5EF4-FFF2-40B4-BE49-F238E27FC236}">
                <a16:creationId xmlns:a16="http://schemas.microsoft.com/office/drawing/2014/main" id="{B565F083-E6D1-7B19-5FCA-4765FF55F621}"/>
              </a:ext>
            </a:extLst>
          </p:cNvPr>
          <p:cNvSpPr txBox="1"/>
          <p:nvPr/>
        </p:nvSpPr>
        <p:spPr>
          <a:xfrm>
            <a:off x="0" y="2849306"/>
            <a:ext cx="1307925" cy="1954381"/>
          </a:xfrm>
          <a:prstGeom prst="rect">
            <a:avLst/>
          </a:prstGeom>
          <a:noFill/>
        </p:spPr>
        <p:txBody>
          <a:bodyPr wrap="square" rtlCol="0">
            <a:spAutoFit/>
          </a:bodyPr>
          <a:lstStyle/>
          <a:p>
            <a:pPr algn="r"/>
            <a:r>
              <a:rPr lang="en-US" sz="1100" b="1" dirty="0">
                <a:solidFill>
                  <a:srgbClr val="00B050"/>
                </a:solidFill>
              </a:rPr>
              <a:t>D. Hodge et al., ‘Visualization of shocked material instabilities using a fast-framing camera and XFEL four-pulse train’ SPIE Proc., 11839 (2021). </a:t>
            </a:r>
          </a:p>
        </p:txBody>
      </p:sp>
      <p:sp>
        <p:nvSpPr>
          <p:cNvPr id="7" name="TextBox 6">
            <a:extLst>
              <a:ext uri="{FF2B5EF4-FFF2-40B4-BE49-F238E27FC236}">
                <a16:creationId xmlns:a16="http://schemas.microsoft.com/office/drawing/2014/main" id="{889D3683-7FFA-27FD-86A1-26414126530C}"/>
              </a:ext>
            </a:extLst>
          </p:cNvPr>
          <p:cNvSpPr txBox="1"/>
          <p:nvPr/>
        </p:nvSpPr>
        <p:spPr>
          <a:xfrm>
            <a:off x="7031658" y="4922349"/>
            <a:ext cx="1938351" cy="261610"/>
          </a:xfrm>
          <a:prstGeom prst="rect">
            <a:avLst/>
          </a:prstGeom>
          <a:noFill/>
        </p:spPr>
        <p:txBody>
          <a:bodyPr wrap="none" rtlCol="0">
            <a:spAutoFit/>
          </a:bodyPr>
          <a:lstStyle/>
          <a:p>
            <a:r>
              <a:rPr lang="en-US" sz="1100" dirty="0"/>
              <a:t>Images courtesy S. </a:t>
            </a:r>
            <a:r>
              <a:rPr lang="en-US" sz="1100" dirty="0" err="1"/>
              <a:t>Pandolfi</a:t>
            </a:r>
            <a:endParaRPr lang="en-US" sz="1100" dirty="0"/>
          </a:p>
        </p:txBody>
      </p:sp>
    </p:spTree>
    <p:extLst>
      <p:ext uri="{BB962C8B-B14F-4D97-AF65-F5344CB8AC3E}">
        <p14:creationId xmlns:p14="http://schemas.microsoft.com/office/powerpoint/2010/main" val="783514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45-560D-2894-5EA2-02EBBB8469A1}"/>
              </a:ext>
            </a:extLst>
          </p:cNvPr>
          <p:cNvSpPr>
            <a:spLocks noGrp="1"/>
          </p:cNvSpPr>
          <p:nvPr>
            <p:ph type="title"/>
          </p:nvPr>
        </p:nvSpPr>
        <p:spPr/>
        <p:txBody>
          <a:bodyPr/>
          <a:lstStyle/>
          <a:p>
            <a:r>
              <a:rPr lang="en-US" dirty="0"/>
              <a:t> </a:t>
            </a:r>
          </a:p>
        </p:txBody>
      </p:sp>
      <p:sp>
        <p:nvSpPr>
          <p:cNvPr id="4" name="Title 2">
            <a:extLst>
              <a:ext uri="{FF2B5EF4-FFF2-40B4-BE49-F238E27FC236}">
                <a16:creationId xmlns:a16="http://schemas.microsoft.com/office/drawing/2014/main" id="{5A7F2609-B04E-93EE-E36A-BF90F6E1113F}"/>
              </a:ext>
            </a:extLst>
          </p:cNvPr>
          <p:cNvSpPr txBox="1">
            <a:spLocks/>
          </p:cNvSpPr>
          <p:nvPr/>
        </p:nvSpPr>
        <p:spPr>
          <a:xfrm>
            <a:off x="81367" y="-33545"/>
            <a:ext cx="9171122" cy="5649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Void collapse: single-shot results show improved clarity at 18 keV</a:t>
            </a:r>
          </a:p>
        </p:txBody>
      </p:sp>
      <p:pic>
        <p:nvPicPr>
          <p:cNvPr id="6" name="Picture 5" descr="Graphical user interface, application&#10;&#10;Description automatically generated">
            <a:extLst>
              <a:ext uri="{FF2B5EF4-FFF2-40B4-BE49-F238E27FC236}">
                <a16:creationId xmlns:a16="http://schemas.microsoft.com/office/drawing/2014/main" id="{2A20A461-F74A-FA97-2A61-B2C12B2F8A60}"/>
              </a:ext>
            </a:extLst>
          </p:cNvPr>
          <p:cNvPicPr>
            <a:picLocks noChangeAspect="1"/>
          </p:cNvPicPr>
          <p:nvPr/>
        </p:nvPicPr>
        <p:blipFill rotWithShape="1">
          <a:blip r:embed="rId2"/>
          <a:srcRect t="7804" r="46241" b="76135"/>
          <a:stretch/>
        </p:blipFill>
        <p:spPr>
          <a:xfrm>
            <a:off x="1652766" y="4021741"/>
            <a:ext cx="5046317" cy="1116137"/>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27A76C82-3A9C-7608-8603-E233C9279746}"/>
              </a:ext>
            </a:extLst>
          </p:cNvPr>
          <p:cNvPicPr>
            <a:picLocks noChangeAspect="1"/>
          </p:cNvPicPr>
          <p:nvPr/>
        </p:nvPicPr>
        <p:blipFill rotWithShape="1">
          <a:blip r:embed="rId2"/>
          <a:srcRect l="54036" t="4649" b="63794"/>
          <a:stretch/>
        </p:blipFill>
        <p:spPr>
          <a:xfrm>
            <a:off x="1247291" y="678367"/>
            <a:ext cx="6588784" cy="3348996"/>
          </a:xfrm>
          <a:prstGeom prst="rect">
            <a:avLst/>
          </a:prstGeom>
        </p:spPr>
      </p:pic>
      <p:sp>
        <p:nvSpPr>
          <p:cNvPr id="3" name="TextBox 2">
            <a:extLst>
              <a:ext uri="{FF2B5EF4-FFF2-40B4-BE49-F238E27FC236}">
                <a16:creationId xmlns:a16="http://schemas.microsoft.com/office/drawing/2014/main" id="{E688FA3D-9139-1BBD-970E-A51B652163FA}"/>
              </a:ext>
            </a:extLst>
          </p:cNvPr>
          <p:cNvSpPr txBox="1"/>
          <p:nvPr/>
        </p:nvSpPr>
        <p:spPr>
          <a:xfrm>
            <a:off x="7700208" y="2849306"/>
            <a:ext cx="1373371" cy="1615827"/>
          </a:xfrm>
          <a:prstGeom prst="rect">
            <a:avLst/>
          </a:prstGeom>
          <a:noFill/>
        </p:spPr>
        <p:txBody>
          <a:bodyPr wrap="square" rtlCol="0">
            <a:spAutoFit/>
          </a:bodyPr>
          <a:lstStyle/>
          <a:p>
            <a:r>
              <a:rPr lang="en-US" sz="1100" b="1" dirty="0">
                <a:solidFill>
                  <a:srgbClr val="00B050"/>
                </a:solidFill>
              </a:rPr>
              <a:t>D. Hodge et al., ‘Multi-frame, ultrafast, x-ray microscope for imaging shockwave dynamics’ Optics Express 30(21), 38405 (2022). </a:t>
            </a:r>
          </a:p>
        </p:txBody>
      </p:sp>
      <p:sp>
        <p:nvSpPr>
          <p:cNvPr id="5" name="TextBox 4">
            <a:extLst>
              <a:ext uri="{FF2B5EF4-FFF2-40B4-BE49-F238E27FC236}">
                <a16:creationId xmlns:a16="http://schemas.microsoft.com/office/drawing/2014/main" id="{B565F083-E6D1-7B19-5FCA-4765FF55F621}"/>
              </a:ext>
            </a:extLst>
          </p:cNvPr>
          <p:cNvSpPr txBox="1"/>
          <p:nvPr/>
        </p:nvSpPr>
        <p:spPr>
          <a:xfrm>
            <a:off x="0" y="2849306"/>
            <a:ext cx="1307925" cy="1954381"/>
          </a:xfrm>
          <a:prstGeom prst="rect">
            <a:avLst/>
          </a:prstGeom>
          <a:noFill/>
        </p:spPr>
        <p:txBody>
          <a:bodyPr wrap="square" rtlCol="0">
            <a:spAutoFit/>
          </a:bodyPr>
          <a:lstStyle/>
          <a:p>
            <a:pPr algn="r"/>
            <a:r>
              <a:rPr lang="en-US" sz="1100" b="1" dirty="0">
                <a:solidFill>
                  <a:srgbClr val="00B050"/>
                </a:solidFill>
              </a:rPr>
              <a:t>D. Hodge et al., ‘Visualization of shocked material instabilities using a fast-framing camera and XFEL four-pulse train’ SPIE Proc., 11839 (2021). </a:t>
            </a:r>
          </a:p>
        </p:txBody>
      </p:sp>
      <p:sp>
        <p:nvSpPr>
          <p:cNvPr id="7" name="TextBox 6">
            <a:extLst>
              <a:ext uri="{FF2B5EF4-FFF2-40B4-BE49-F238E27FC236}">
                <a16:creationId xmlns:a16="http://schemas.microsoft.com/office/drawing/2014/main" id="{889D3683-7FFA-27FD-86A1-26414126530C}"/>
              </a:ext>
            </a:extLst>
          </p:cNvPr>
          <p:cNvSpPr txBox="1"/>
          <p:nvPr/>
        </p:nvSpPr>
        <p:spPr>
          <a:xfrm>
            <a:off x="7031658" y="4922349"/>
            <a:ext cx="1938351" cy="261610"/>
          </a:xfrm>
          <a:prstGeom prst="rect">
            <a:avLst/>
          </a:prstGeom>
          <a:noFill/>
        </p:spPr>
        <p:txBody>
          <a:bodyPr wrap="none" rtlCol="0">
            <a:spAutoFit/>
          </a:bodyPr>
          <a:lstStyle/>
          <a:p>
            <a:r>
              <a:rPr lang="en-US" sz="1100" dirty="0"/>
              <a:t>Images courtesy S. </a:t>
            </a:r>
            <a:r>
              <a:rPr lang="en-US" sz="1100" dirty="0" err="1"/>
              <a:t>Pandolfi</a:t>
            </a:r>
            <a:endParaRPr lang="en-US" sz="1100" dirty="0"/>
          </a:p>
        </p:txBody>
      </p:sp>
      <p:pic>
        <p:nvPicPr>
          <p:cNvPr id="8" name="Picture 7">
            <a:extLst>
              <a:ext uri="{FF2B5EF4-FFF2-40B4-BE49-F238E27FC236}">
                <a16:creationId xmlns:a16="http://schemas.microsoft.com/office/drawing/2014/main" id="{AC940920-F6B8-8C1A-3E93-468A26813852}"/>
              </a:ext>
            </a:extLst>
          </p:cNvPr>
          <p:cNvPicPr>
            <a:picLocks noChangeAspect="1"/>
          </p:cNvPicPr>
          <p:nvPr/>
        </p:nvPicPr>
        <p:blipFill>
          <a:blip r:embed="rId3"/>
          <a:stretch>
            <a:fillRect/>
          </a:stretch>
        </p:blipFill>
        <p:spPr>
          <a:xfrm>
            <a:off x="-88833" y="736005"/>
            <a:ext cx="4660833" cy="3932578"/>
          </a:xfrm>
          <a:prstGeom prst="rect">
            <a:avLst/>
          </a:prstGeom>
        </p:spPr>
      </p:pic>
    </p:spTree>
    <p:extLst>
      <p:ext uri="{BB962C8B-B14F-4D97-AF65-F5344CB8AC3E}">
        <p14:creationId xmlns:p14="http://schemas.microsoft.com/office/powerpoint/2010/main" val="1946145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45-560D-2894-5EA2-02EBBB8469A1}"/>
              </a:ext>
            </a:extLst>
          </p:cNvPr>
          <p:cNvSpPr>
            <a:spLocks noGrp="1"/>
          </p:cNvSpPr>
          <p:nvPr>
            <p:ph type="title"/>
          </p:nvPr>
        </p:nvSpPr>
        <p:spPr/>
        <p:txBody>
          <a:bodyPr/>
          <a:lstStyle/>
          <a:p>
            <a:r>
              <a:rPr lang="en-US" dirty="0"/>
              <a:t> </a:t>
            </a:r>
          </a:p>
        </p:txBody>
      </p:sp>
      <p:sp>
        <p:nvSpPr>
          <p:cNvPr id="4" name="Title 2">
            <a:extLst>
              <a:ext uri="{FF2B5EF4-FFF2-40B4-BE49-F238E27FC236}">
                <a16:creationId xmlns:a16="http://schemas.microsoft.com/office/drawing/2014/main" id="{5A7F2609-B04E-93EE-E36A-BF90F6E1113F}"/>
              </a:ext>
            </a:extLst>
          </p:cNvPr>
          <p:cNvSpPr txBox="1">
            <a:spLocks/>
          </p:cNvSpPr>
          <p:nvPr/>
        </p:nvSpPr>
        <p:spPr>
          <a:xfrm>
            <a:off x="81367" y="-33545"/>
            <a:ext cx="9171122" cy="5649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Void collapse: single-shot results show improved clarity at 18 keV</a:t>
            </a:r>
          </a:p>
        </p:txBody>
      </p:sp>
      <p:pic>
        <p:nvPicPr>
          <p:cNvPr id="9" name="Picture 8" descr="Graphical user interface, application&#10;&#10;Description automatically generated">
            <a:extLst>
              <a:ext uri="{FF2B5EF4-FFF2-40B4-BE49-F238E27FC236}">
                <a16:creationId xmlns:a16="http://schemas.microsoft.com/office/drawing/2014/main" id="{D6507896-63CB-03E9-3F6B-2C54DB2DA570}"/>
              </a:ext>
            </a:extLst>
          </p:cNvPr>
          <p:cNvPicPr>
            <a:picLocks noChangeAspect="1"/>
          </p:cNvPicPr>
          <p:nvPr/>
        </p:nvPicPr>
        <p:blipFill rotWithShape="1">
          <a:blip r:embed="rId2"/>
          <a:srcRect t="36779"/>
          <a:stretch/>
        </p:blipFill>
        <p:spPr>
          <a:xfrm>
            <a:off x="-325705" y="1255682"/>
            <a:ext cx="7990025" cy="3887818"/>
          </a:xfrm>
          <a:prstGeom prst="rect">
            <a:avLst/>
          </a:prstGeom>
        </p:spPr>
      </p:pic>
      <p:sp>
        <p:nvSpPr>
          <p:cNvPr id="3" name="TextBox 2">
            <a:extLst>
              <a:ext uri="{FF2B5EF4-FFF2-40B4-BE49-F238E27FC236}">
                <a16:creationId xmlns:a16="http://schemas.microsoft.com/office/drawing/2014/main" id="{B00E3B37-B8F8-5E19-2BCC-D93035AE6B5B}"/>
              </a:ext>
            </a:extLst>
          </p:cNvPr>
          <p:cNvSpPr txBox="1"/>
          <p:nvPr/>
        </p:nvSpPr>
        <p:spPr>
          <a:xfrm>
            <a:off x="7555831" y="3287653"/>
            <a:ext cx="1588169" cy="1200329"/>
          </a:xfrm>
          <a:prstGeom prst="rect">
            <a:avLst/>
          </a:prstGeom>
          <a:noFill/>
        </p:spPr>
        <p:txBody>
          <a:bodyPr wrap="square" rtlCol="0">
            <a:spAutoFit/>
          </a:bodyPr>
          <a:lstStyle/>
          <a:p>
            <a:r>
              <a:rPr lang="en-US" sz="1200" dirty="0"/>
              <a:t>2D </a:t>
            </a:r>
            <a:r>
              <a:rPr lang="en-US" sz="1200" dirty="0" err="1"/>
              <a:t>xRAGE</a:t>
            </a:r>
            <a:r>
              <a:rPr lang="en-US" sz="1200" dirty="0"/>
              <a:t> Hydrodynamic simulations: David Montgomery, LANL &amp; </a:t>
            </a:r>
            <a:r>
              <a:rPr lang="en-US" sz="1200" dirty="0" err="1"/>
              <a:t>Kelin</a:t>
            </a:r>
            <a:r>
              <a:rPr lang="en-US" sz="1200" dirty="0"/>
              <a:t> </a:t>
            </a:r>
            <a:r>
              <a:rPr lang="en-US" sz="1200" dirty="0" err="1"/>
              <a:t>Kurzer-Ogul</a:t>
            </a:r>
            <a:r>
              <a:rPr lang="en-US" sz="1200" dirty="0"/>
              <a:t>, Univ. Rochester</a:t>
            </a:r>
          </a:p>
        </p:txBody>
      </p:sp>
      <p:pic>
        <p:nvPicPr>
          <p:cNvPr id="6" name="Picture 5" descr="Graphical user interface, application&#10;&#10;Description automatically generated">
            <a:extLst>
              <a:ext uri="{FF2B5EF4-FFF2-40B4-BE49-F238E27FC236}">
                <a16:creationId xmlns:a16="http://schemas.microsoft.com/office/drawing/2014/main" id="{2A20A461-F74A-FA97-2A61-B2C12B2F8A60}"/>
              </a:ext>
            </a:extLst>
          </p:cNvPr>
          <p:cNvPicPr>
            <a:picLocks noChangeAspect="1"/>
          </p:cNvPicPr>
          <p:nvPr/>
        </p:nvPicPr>
        <p:blipFill rotWithShape="1">
          <a:blip r:embed="rId2"/>
          <a:srcRect t="25223" r="45983" b="63794"/>
          <a:stretch/>
        </p:blipFill>
        <p:spPr>
          <a:xfrm>
            <a:off x="1588975" y="541854"/>
            <a:ext cx="4403764" cy="713828"/>
          </a:xfrm>
          <a:prstGeom prst="rect">
            <a:avLst/>
          </a:prstGeom>
        </p:spPr>
      </p:pic>
      <p:cxnSp>
        <p:nvCxnSpPr>
          <p:cNvPr id="10" name="Straight Arrow Connector 9">
            <a:extLst>
              <a:ext uri="{FF2B5EF4-FFF2-40B4-BE49-F238E27FC236}">
                <a16:creationId xmlns:a16="http://schemas.microsoft.com/office/drawing/2014/main" id="{B55EE2AD-1D7D-1FE4-8936-C371DCBA9414}"/>
              </a:ext>
            </a:extLst>
          </p:cNvPr>
          <p:cNvCxnSpPr>
            <a:cxnSpLocks/>
          </p:cNvCxnSpPr>
          <p:nvPr/>
        </p:nvCxnSpPr>
        <p:spPr>
          <a:xfrm flipH="1">
            <a:off x="3953252" y="2069432"/>
            <a:ext cx="147110" cy="99823"/>
          </a:xfrm>
          <a:prstGeom prst="straightConnector1">
            <a:avLst/>
          </a:prstGeom>
          <a:ln>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E837125-8A66-F571-7600-01DEF97E716E}"/>
              </a:ext>
            </a:extLst>
          </p:cNvPr>
          <p:cNvSpPr txBox="1"/>
          <p:nvPr/>
        </p:nvSpPr>
        <p:spPr>
          <a:xfrm>
            <a:off x="4032987" y="1776149"/>
            <a:ext cx="686117" cy="430887"/>
          </a:xfrm>
          <a:prstGeom prst="rect">
            <a:avLst/>
          </a:prstGeom>
          <a:noFill/>
        </p:spPr>
        <p:txBody>
          <a:bodyPr wrap="square" rtlCol="0">
            <a:spAutoFit/>
          </a:bodyPr>
          <a:lstStyle/>
          <a:p>
            <a:r>
              <a:rPr lang="en-US" sz="1050" dirty="0">
                <a:solidFill>
                  <a:schemeClr val="bg1"/>
                </a:solidFill>
              </a:rPr>
              <a:t>cavity lobes</a:t>
            </a:r>
          </a:p>
        </p:txBody>
      </p:sp>
      <p:cxnSp>
        <p:nvCxnSpPr>
          <p:cNvPr id="15" name="Straight Arrow Connector 14">
            <a:extLst>
              <a:ext uri="{FF2B5EF4-FFF2-40B4-BE49-F238E27FC236}">
                <a16:creationId xmlns:a16="http://schemas.microsoft.com/office/drawing/2014/main" id="{B9DD84A6-3292-F1AE-581D-1FBC256E2E99}"/>
              </a:ext>
            </a:extLst>
          </p:cNvPr>
          <p:cNvCxnSpPr>
            <a:cxnSpLocks/>
          </p:cNvCxnSpPr>
          <p:nvPr/>
        </p:nvCxnSpPr>
        <p:spPr>
          <a:xfrm flipH="1">
            <a:off x="3547386" y="2069432"/>
            <a:ext cx="552976" cy="107848"/>
          </a:xfrm>
          <a:prstGeom prst="straightConnector1">
            <a:avLst/>
          </a:prstGeom>
          <a:ln>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437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45-560D-2894-5EA2-02EBBB8469A1}"/>
              </a:ext>
            </a:extLst>
          </p:cNvPr>
          <p:cNvSpPr>
            <a:spLocks noGrp="1"/>
          </p:cNvSpPr>
          <p:nvPr>
            <p:ph type="title"/>
          </p:nvPr>
        </p:nvSpPr>
        <p:spPr/>
        <p:txBody>
          <a:bodyPr/>
          <a:lstStyle/>
          <a:p>
            <a:r>
              <a:rPr lang="en-US" dirty="0"/>
              <a:t> </a:t>
            </a:r>
          </a:p>
        </p:txBody>
      </p:sp>
      <p:sp>
        <p:nvSpPr>
          <p:cNvPr id="4" name="Title 2">
            <a:extLst>
              <a:ext uri="{FF2B5EF4-FFF2-40B4-BE49-F238E27FC236}">
                <a16:creationId xmlns:a16="http://schemas.microsoft.com/office/drawing/2014/main" id="{5A7F2609-B04E-93EE-E36A-BF90F6E1113F}"/>
              </a:ext>
            </a:extLst>
          </p:cNvPr>
          <p:cNvSpPr txBox="1">
            <a:spLocks/>
          </p:cNvSpPr>
          <p:nvPr/>
        </p:nvSpPr>
        <p:spPr>
          <a:xfrm>
            <a:off x="81367" y="-33545"/>
            <a:ext cx="9171122" cy="5649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Void collapse: single-shot results show improved clarity at 18 keV</a:t>
            </a:r>
          </a:p>
        </p:txBody>
      </p:sp>
      <p:pic>
        <p:nvPicPr>
          <p:cNvPr id="9" name="Picture 8" descr="Graphical user interface, application&#10;&#10;Description automatically generated">
            <a:extLst>
              <a:ext uri="{FF2B5EF4-FFF2-40B4-BE49-F238E27FC236}">
                <a16:creationId xmlns:a16="http://schemas.microsoft.com/office/drawing/2014/main" id="{D6507896-63CB-03E9-3F6B-2C54DB2DA570}"/>
              </a:ext>
            </a:extLst>
          </p:cNvPr>
          <p:cNvPicPr>
            <a:picLocks noChangeAspect="1"/>
          </p:cNvPicPr>
          <p:nvPr/>
        </p:nvPicPr>
        <p:blipFill rotWithShape="1">
          <a:blip r:embed="rId2"/>
          <a:srcRect t="36779"/>
          <a:stretch/>
        </p:blipFill>
        <p:spPr>
          <a:xfrm>
            <a:off x="-325705" y="1255682"/>
            <a:ext cx="7990025" cy="3887818"/>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2A20A461-F74A-FA97-2A61-B2C12B2F8A60}"/>
              </a:ext>
            </a:extLst>
          </p:cNvPr>
          <p:cNvPicPr>
            <a:picLocks noChangeAspect="1"/>
          </p:cNvPicPr>
          <p:nvPr/>
        </p:nvPicPr>
        <p:blipFill rotWithShape="1">
          <a:blip r:embed="rId2"/>
          <a:srcRect t="25223" r="45983" b="63794"/>
          <a:stretch/>
        </p:blipFill>
        <p:spPr>
          <a:xfrm>
            <a:off x="1588975" y="541854"/>
            <a:ext cx="4403764" cy="713828"/>
          </a:xfrm>
          <a:prstGeom prst="rect">
            <a:avLst/>
          </a:prstGeom>
        </p:spPr>
      </p:pic>
      <p:cxnSp>
        <p:nvCxnSpPr>
          <p:cNvPr id="10" name="Straight Arrow Connector 9">
            <a:extLst>
              <a:ext uri="{FF2B5EF4-FFF2-40B4-BE49-F238E27FC236}">
                <a16:creationId xmlns:a16="http://schemas.microsoft.com/office/drawing/2014/main" id="{B55EE2AD-1D7D-1FE4-8936-C371DCBA9414}"/>
              </a:ext>
            </a:extLst>
          </p:cNvPr>
          <p:cNvCxnSpPr>
            <a:cxnSpLocks/>
          </p:cNvCxnSpPr>
          <p:nvPr/>
        </p:nvCxnSpPr>
        <p:spPr>
          <a:xfrm flipH="1">
            <a:off x="3953252" y="2069432"/>
            <a:ext cx="147110" cy="99823"/>
          </a:xfrm>
          <a:prstGeom prst="straightConnector1">
            <a:avLst/>
          </a:prstGeom>
          <a:ln>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E837125-8A66-F571-7600-01DEF97E716E}"/>
              </a:ext>
            </a:extLst>
          </p:cNvPr>
          <p:cNvSpPr txBox="1"/>
          <p:nvPr/>
        </p:nvSpPr>
        <p:spPr>
          <a:xfrm>
            <a:off x="4032987" y="1776149"/>
            <a:ext cx="686117" cy="430887"/>
          </a:xfrm>
          <a:prstGeom prst="rect">
            <a:avLst/>
          </a:prstGeom>
          <a:noFill/>
        </p:spPr>
        <p:txBody>
          <a:bodyPr wrap="square" rtlCol="0">
            <a:spAutoFit/>
          </a:bodyPr>
          <a:lstStyle/>
          <a:p>
            <a:r>
              <a:rPr lang="en-US" sz="1050" dirty="0">
                <a:solidFill>
                  <a:schemeClr val="bg1"/>
                </a:solidFill>
              </a:rPr>
              <a:t>cavity lobes</a:t>
            </a:r>
          </a:p>
        </p:txBody>
      </p:sp>
      <p:cxnSp>
        <p:nvCxnSpPr>
          <p:cNvPr id="15" name="Straight Arrow Connector 14">
            <a:extLst>
              <a:ext uri="{FF2B5EF4-FFF2-40B4-BE49-F238E27FC236}">
                <a16:creationId xmlns:a16="http://schemas.microsoft.com/office/drawing/2014/main" id="{B9DD84A6-3292-F1AE-581D-1FBC256E2E99}"/>
              </a:ext>
            </a:extLst>
          </p:cNvPr>
          <p:cNvCxnSpPr>
            <a:cxnSpLocks/>
          </p:cNvCxnSpPr>
          <p:nvPr/>
        </p:nvCxnSpPr>
        <p:spPr>
          <a:xfrm flipH="1">
            <a:off x="3547386" y="2069432"/>
            <a:ext cx="552976" cy="107848"/>
          </a:xfrm>
          <a:prstGeom prst="straightConnector1">
            <a:avLst/>
          </a:prstGeom>
          <a:ln>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CEC5D595-C6E7-0AE7-643E-ABDA72917F2C}"/>
              </a:ext>
            </a:extLst>
          </p:cNvPr>
          <p:cNvPicPr>
            <a:picLocks noChangeAspect="1"/>
          </p:cNvPicPr>
          <p:nvPr/>
        </p:nvPicPr>
        <p:blipFill>
          <a:blip r:embed="rId3"/>
          <a:stretch>
            <a:fillRect/>
          </a:stretch>
        </p:blipFill>
        <p:spPr>
          <a:xfrm>
            <a:off x="6862400" y="1072848"/>
            <a:ext cx="2401794" cy="1631407"/>
          </a:xfrm>
          <a:prstGeom prst="rect">
            <a:avLst/>
          </a:prstGeom>
        </p:spPr>
      </p:pic>
      <p:sp>
        <p:nvSpPr>
          <p:cNvPr id="8" name="TextBox 7">
            <a:extLst>
              <a:ext uri="{FF2B5EF4-FFF2-40B4-BE49-F238E27FC236}">
                <a16:creationId xmlns:a16="http://schemas.microsoft.com/office/drawing/2014/main" id="{F6032FB4-4977-B16C-D28F-CFC4B13BE077}"/>
              </a:ext>
            </a:extLst>
          </p:cNvPr>
          <p:cNvSpPr txBox="1"/>
          <p:nvPr/>
        </p:nvSpPr>
        <p:spPr>
          <a:xfrm>
            <a:off x="7436999" y="2704255"/>
            <a:ext cx="1827195" cy="954107"/>
          </a:xfrm>
          <a:prstGeom prst="rect">
            <a:avLst/>
          </a:prstGeom>
          <a:noFill/>
        </p:spPr>
        <p:txBody>
          <a:bodyPr wrap="square" rtlCol="0">
            <a:spAutoFit/>
          </a:bodyPr>
          <a:lstStyle/>
          <a:p>
            <a:r>
              <a:rPr lang="en-US" dirty="0"/>
              <a:t>Time-resolved toroidal plasma emission at ~200 </a:t>
            </a:r>
            <a:r>
              <a:rPr lang="en-US" dirty="0" err="1"/>
              <a:t>GPa</a:t>
            </a:r>
            <a:endParaRPr lang="en-US" dirty="0"/>
          </a:p>
        </p:txBody>
      </p:sp>
      <p:pic>
        <p:nvPicPr>
          <p:cNvPr id="12" name="Picture 11" descr="A picture containing text, loudspeaker&#10;&#10;Description automatically generated">
            <a:extLst>
              <a:ext uri="{FF2B5EF4-FFF2-40B4-BE49-F238E27FC236}">
                <a16:creationId xmlns:a16="http://schemas.microsoft.com/office/drawing/2014/main" id="{42EA0DFC-7443-C2A9-A5C1-2209C5FE9071}"/>
              </a:ext>
            </a:extLst>
          </p:cNvPr>
          <p:cNvPicPr>
            <a:picLocks noChangeAspect="1"/>
          </p:cNvPicPr>
          <p:nvPr/>
        </p:nvPicPr>
        <p:blipFill>
          <a:blip r:embed="rId4"/>
          <a:stretch>
            <a:fillRect/>
          </a:stretch>
        </p:blipFill>
        <p:spPr>
          <a:xfrm>
            <a:off x="7307499" y="3683355"/>
            <a:ext cx="1827196" cy="1071721"/>
          </a:xfrm>
          <a:prstGeom prst="rect">
            <a:avLst/>
          </a:prstGeom>
        </p:spPr>
      </p:pic>
      <p:sp>
        <p:nvSpPr>
          <p:cNvPr id="16" name="TextBox 15">
            <a:extLst>
              <a:ext uri="{FF2B5EF4-FFF2-40B4-BE49-F238E27FC236}">
                <a16:creationId xmlns:a16="http://schemas.microsoft.com/office/drawing/2014/main" id="{C78EBF74-8D65-BE82-9284-07C2E2446EB4}"/>
              </a:ext>
            </a:extLst>
          </p:cNvPr>
          <p:cNvSpPr txBox="1"/>
          <p:nvPr/>
        </p:nvSpPr>
        <p:spPr>
          <a:xfrm>
            <a:off x="7207037" y="4755076"/>
            <a:ext cx="2028119" cy="253916"/>
          </a:xfrm>
          <a:prstGeom prst="rect">
            <a:avLst/>
          </a:prstGeom>
          <a:noFill/>
        </p:spPr>
        <p:txBody>
          <a:bodyPr wrap="none" rtlCol="0">
            <a:spAutoFit/>
          </a:bodyPr>
          <a:lstStyle/>
          <a:p>
            <a:r>
              <a:rPr lang="en-US" sz="1050" dirty="0" err="1"/>
              <a:t>Escauriza</a:t>
            </a:r>
            <a:r>
              <a:rPr lang="en-US" sz="1050" dirty="0"/>
              <a:t> et al. Sci. Rep. 2020</a:t>
            </a:r>
          </a:p>
        </p:txBody>
      </p:sp>
    </p:spTree>
    <p:extLst>
      <p:ext uri="{BB962C8B-B14F-4D97-AF65-F5344CB8AC3E}">
        <p14:creationId xmlns:p14="http://schemas.microsoft.com/office/powerpoint/2010/main" val="1143911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45-560D-2894-5EA2-02EBBB8469A1}"/>
              </a:ext>
            </a:extLst>
          </p:cNvPr>
          <p:cNvSpPr>
            <a:spLocks noGrp="1"/>
          </p:cNvSpPr>
          <p:nvPr>
            <p:ph type="title"/>
          </p:nvPr>
        </p:nvSpPr>
        <p:spPr/>
        <p:txBody>
          <a:bodyPr/>
          <a:lstStyle/>
          <a:p>
            <a:r>
              <a:rPr lang="en-US" dirty="0"/>
              <a:t> </a:t>
            </a:r>
          </a:p>
        </p:txBody>
      </p:sp>
      <p:sp>
        <p:nvSpPr>
          <p:cNvPr id="4" name="Title 2">
            <a:extLst>
              <a:ext uri="{FF2B5EF4-FFF2-40B4-BE49-F238E27FC236}">
                <a16:creationId xmlns:a16="http://schemas.microsoft.com/office/drawing/2014/main" id="{5A7F2609-B04E-93EE-E36A-BF90F6E1113F}"/>
              </a:ext>
            </a:extLst>
          </p:cNvPr>
          <p:cNvSpPr txBox="1">
            <a:spLocks/>
          </p:cNvSpPr>
          <p:nvPr/>
        </p:nvSpPr>
        <p:spPr>
          <a:xfrm>
            <a:off x="81367" y="-33545"/>
            <a:ext cx="9171122" cy="5649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Principal component analysis (PCA) and speckle-based phase retrieval provide the path forward for density recons reconstructions  </a:t>
            </a:r>
          </a:p>
        </p:txBody>
      </p:sp>
      <p:sp>
        <p:nvSpPr>
          <p:cNvPr id="11" name="TextBox 10">
            <a:extLst>
              <a:ext uri="{FF2B5EF4-FFF2-40B4-BE49-F238E27FC236}">
                <a16:creationId xmlns:a16="http://schemas.microsoft.com/office/drawing/2014/main" id="{1AED233D-AADF-758E-CCA5-7CB01F13A5F1}"/>
              </a:ext>
            </a:extLst>
          </p:cNvPr>
          <p:cNvSpPr txBox="1"/>
          <p:nvPr/>
        </p:nvSpPr>
        <p:spPr>
          <a:xfrm>
            <a:off x="7007192" y="4848084"/>
            <a:ext cx="1792478" cy="261610"/>
          </a:xfrm>
          <a:prstGeom prst="rect">
            <a:avLst/>
          </a:prstGeom>
          <a:noFill/>
        </p:spPr>
        <p:txBody>
          <a:bodyPr wrap="none" rtlCol="0">
            <a:spAutoFit/>
          </a:bodyPr>
          <a:lstStyle/>
          <a:p>
            <a:r>
              <a:rPr lang="en-US" sz="1100" dirty="0"/>
              <a:t>Slide courtesy S. </a:t>
            </a:r>
            <a:r>
              <a:rPr lang="en-US" sz="1100" dirty="0" err="1"/>
              <a:t>Pandolfi</a:t>
            </a:r>
            <a:endParaRPr lang="en-US" sz="1100" dirty="0"/>
          </a:p>
        </p:txBody>
      </p:sp>
      <p:pic>
        <p:nvPicPr>
          <p:cNvPr id="13" name="Picture 12" descr="Bubble chart&#10;&#10;Description automatically generated with medium confidence">
            <a:extLst>
              <a:ext uri="{FF2B5EF4-FFF2-40B4-BE49-F238E27FC236}">
                <a16:creationId xmlns:a16="http://schemas.microsoft.com/office/drawing/2014/main" id="{FABFD660-95BD-D117-9744-1F18585C630C}"/>
              </a:ext>
            </a:extLst>
          </p:cNvPr>
          <p:cNvPicPr>
            <a:picLocks noChangeAspect="1"/>
          </p:cNvPicPr>
          <p:nvPr/>
        </p:nvPicPr>
        <p:blipFill>
          <a:blip r:embed="rId2"/>
          <a:stretch>
            <a:fillRect/>
          </a:stretch>
        </p:blipFill>
        <p:spPr>
          <a:xfrm>
            <a:off x="131031" y="789891"/>
            <a:ext cx="8396952" cy="4104979"/>
          </a:xfrm>
          <a:prstGeom prst="rect">
            <a:avLst/>
          </a:prstGeom>
        </p:spPr>
      </p:pic>
    </p:spTree>
    <p:extLst>
      <p:ext uri="{BB962C8B-B14F-4D97-AF65-F5344CB8AC3E}">
        <p14:creationId xmlns:p14="http://schemas.microsoft.com/office/powerpoint/2010/main" val="3838404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8E629-1280-EA48-BF7E-C23A53AEB137}"/>
              </a:ext>
            </a:extLst>
          </p:cNvPr>
          <p:cNvSpPr>
            <a:spLocks noGrp="1"/>
          </p:cNvSpPr>
          <p:nvPr>
            <p:ph type="sldNum" sz="quarter" idx="11"/>
          </p:nvPr>
        </p:nvSpPr>
        <p:spPr/>
        <p:txBody>
          <a:bodyPr/>
          <a:lstStyle/>
          <a:p>
            <a:fld id="{5BD36294-2849-48A8-8531-5354CF3095D2}" type="slidenum">
              <a:rPr lang="en-US" smtClean="0"/>
              <a:pPr/>
              <a:t>3</a:t>
            </a:fld>
            <a:endParaRPr lang="en-US" dirty="0"/>
          </a:p>
        </p:txBody>
      </p:sp>
      <p:sp>
        <p:nvSpPr>
          <p:cNvPr id="6" name="Rectangle 2">
            <a:extLst>
              <a:ext uri="{FF2B5EF4-FFF2-40B4-BE49-F238E27FC236}">
                <a16:creationId xmlns:a16="http://schemas.microsoft.com/office/drawing/2014/main" id="{8B3247C7-8109-FA4D-8AC0-819CA096196A}"/>
              </a:ext>
            </a:extLst>
          </p:cNvPr>
          <p:cNvSpPr>
            <a:spLocks noGrp="1" noChangeArrowheads="1"/>
          </p:cNvSpPr>
          <p:nvPr>
            <p:ph type="title"/>
          </p:nvPr>
        </p:nvSpPr>
        <p:spPr>
          <a:xfrm>
            <a:off x="1" y="2305"/>
            <a:ext cx="9144000" cy="594122"/>
          </a:xfrm>
        </p:spPr>
        <p:txBody>
          <a:bodyPr/>
          <a:lstStyle/>
          <a:p>
            <a:pPr eaLnBrk="1" hangingPunct="1"/>
            <a:r>
              <a:rPr kumimoji="1" lang="en-US" sz="2400" b="1" dirty="0">
                <a:solidFill>
                  <a:srgbClr val="A4001D"/>
                </a:solidFill>
                <a:latin typeface="Arial" charset="0"/>
              </a:rPr>
              <a:t>Rapid development in Dynamic Compression Science &amp; High Energy Density Physics at Light Sources</a:t>
            </a:r>
            <a:endParaRPr kumimoji="1" lang="en-US" sz="2400" b="1" dirty="0">
              <a:solidFill>
                <a:srgbClr val="A4001D"/>
              </a:solidFill>
              <a:latin typeface="Arial" charset="0"/>
              <a:ea typeface="ＭＳ Ｐゴシック" charset="0"/>
            </a:endParaRPr>
          </a:p>
        </p:txBody>
      </p:sp>
      <p:pic>
        <p:nvPicPr>
          <p:cNvPr id="7" name="Picture 6">
            <a:extLst>
              <a:ext uri="{FF2B5EF4-FFF2-40B4-BE49-F238E27FC236}">
                <a16:creationId xmlns:a16="http://schemas.microsoft.com/office/drawing/2014/main" id="{0493B6DE-DC49-E94C-905E-CC0347B580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9865" y="2571757"/>
            <a:ext cx="1096103" cy="1083131"/>
          </a:xfrm>
          <a:prstGeom prst="rect">
            <a:avLst/>
          </a:prstGeom>
        </p:spPr>
      </p:pic>
      <p:pic>
        <p:nvPicPr>
          <p:cNvPr id="8" name="Picture 7">
            <a:extLst>
              <a:ext uri="{FF2B5EF4-FFF2-40B4-BE49-F238E27FC236}">
                <a16:creationId xmlns:a16="http://schemas.microsoft.com/office/drawing/2014/main" id="{E4D5FF65-7174-0E49-AC64-841C70A07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1854" y="3812163"/>
            <a:ext cx="1378364" cy="910849"/>
          </a:xfrm>
          <a:prstGeom prst="rect">
            <a:avLst/>
          </a:prstGeom>
        </p:spPr>
      </p:pic>
      <p:pic>
        <p:nvPicPr>
          <p:cNvPr id="9" name="Picture 8">
            <a:extLst>
              <a:ext uri="{FF2B5EF4-FFF2-40B4-BE49-F238E27FC236}">
                <a16:creationId xmlns:a16="http://schemas.microsoft.com/office/drawing/2014/main" id="{5E53C4B9-82D5-FB46-A975-3DCE9198C6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59955" y="2730815"/>
            <a:ext cx="1831175" cy="818643"/>
          </a:xfrm>
          <a:prstGeom prst="rect">
            <a:avLst/>
          </a:prstGeom>
        </p:spPr>
      </p:pic>
      <p:pic>
        <p:nvPicPr>
          <p:cNvPr id="10" name="Picture 9">
            <a:extLst>
              <a:ext uri="{FF2B5EF4-FFF2-40B4-BE49-F238E27FC236}">
                <a16:creationId xmlns:a16="http://schemas.microsoft.com/office/drawing/2014/main" id="{7FF645EE-B6A7-C64B-9FB2-8863C220821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89239" y="3812162"/>
            <a:ext cx="1385982" cy="907778"/>
          </a:xfrm>
          <a:prstGeom prst="rect">
            <a:avLst/>
          </a:prstGeom>
        </p:spPr>
      </p:pic>
      <p:sp>
        <p:nvSpPr>
          <p:cNvPr id="11" name="TextBox 10">
            <a:extLst>
              <a:ext uri="{FF2B5EF4-FFF2-40B4-BE49-F238E27FC236}">
                <a16:creationId xmlns:a16="http://schemas.microsoft.com/office/drawing/2014/main" id="{5D3BFE69-7CD5-0546-B338-3379518F426E}"/>
              </a:ext>
            </a:extLst>
          </p:cNvPr>
          <p:cNvSpPr txBox="1"/>
          <p:nvPr/>
        </p:nvSpPr>
        <p:spPr>
          <a:xfrm>
            <a:off x="2672334" y="2780582"/>
            <a:ext cx="1589698" cy="830997"/>
          </a:xfrm>
          <a:prstGeom prst="rect">
            <a:avLst/>
          </a:prstGeom>
          <a:noFill/>
        </p:spPr>
        <p:txBody>
          <a:bodyPr wrap="square" rtlCol="0">
            <a:spAutoFit/>
          </a:bodyPr>
          <a:lstStyle/>
          <a:p>
            <a:pPr algn="ctr" defTabSz="308063">
              <a:buClrTx/>
            </a:pPr>
            <a:r>
              <a:rPr lang="en-US" sz="1600" b="1" dirty="0">
                <a:solidFill>
                  <a:srgbClr val="0070C0"/>
                </a:solidFill>
                <a:ea typeface=""/>
                <a:cs typeface=""/>
                <a:sym typeface="Helvetica Light"/>
              </a:rPr>
              <a:t>Relativistic plasma physics</a:t>
            </a:r>
          </a:p>
        </p:txBody>
      </p:sp>
      <p:sp>
        <p:nvSpPr>
          <p:cNvPr id="12" name="TextBox 11">
            <a:extLst>
              <a:ext uri="{FF2B5EF4-FFF2-40B4-BE49-F238E27FC236}">
                <a16:creationId xmlns:a16="http://schemas.microsoft.com/office/drawing/2014/main" id="{CF40C746-A3FB-8649-BEA0-DC53384A3BDD}"/>
              </a:ext>
            </a:extLst>
          </p:cNvPr>
          <p:cNvSpPr txBox="1"/>
          <p:nvPr/>
        </p:nvSpPr>
        <p:spPr>
          <a:xfrm>
            <a:off x="2851838" y="3872140"/>
            <a:ext cx="1560104" cy="1077218"/>
          </a:xfrm>
          <a:prstGeom prst="rect">
            <a:avLst/>
          </a:prstGeom>
          <a:noFill/>
        </p:spPr>
        <p:txBody>
          <a:bodyPr wrap="square" rtlCol="0">
            <a:spAutoFit/>
          </a:bodyPr>
          <a:lstStyle/>
          <a:p>
            <a:pPr algn="ctr" defTabSz="308063">
              <a:buClrTx/>
            </a:pPr>
            <a:r>
              <a:rPr lang="en-US" sz="1600" b="1" dirty="0">
                <a:solidFill>
                  <a:srgbClr val="0070C0"/>
                </a:solidFill>
                <a:ea typeface=""/>
                <a:cs typeface=""/>
                <a:sym typeface="Helvetica Light"/>
              </a:rPr>
              <a:t>High-pressure astrophysics and planetary physics</a:t>
            </a:r>
          </a:p>
        </p:txBody>
      </p:sp>
      <p:sp>
        <p:nvSpPr>
          <p:cNvPr id="13" name="TextBox 12">
            <a:extLst>
              <a:ext uri="{FF2B5EF4-FFF2-40B4-BE49-F238E27FC236}">
                <a16:creationId xmlns:a16="http://schemas.microsoft.com/office/drawing/2014/main" id="{34D5FF2F-F471-024E-A153-B110681DD566}"/>
              </a:ext>
            </a:extLst>
          </p:cNvPr>
          <p:cNvSpPr txBox="1"/>
          <p:nvPr/>
        </p:nvSpPr>
        <p:spPr>
          <a:xfrm>
            <a:off x="6281891" y="2742762"/>
            <a:ext cx="1507180" cy="830997"/>
          </a:xfrm>
          <a:prstGeom prst="rect">
            <a:avLst/>
          </a:prstGeom>
          <a:noFill/>
        </p:spPr>
        <p:txBody>
          <a:bodyPr wrap="square" rtlCol="0">
            <a:spAutoFit/>
          </a:bodyPr>
          <a:lstStyle/>
          <a:p>
            <a:pPr algn="ctr" defTabSz="308063">
              <a:buClrTx/>
            </a:pPr>
            <a:r>
              <a:rPr lang="en-US" sz="1600" b="1">
                <a:solidFill>
                  <a:srgbClr val="0070C0"/>
                </a:solidFill>
                <a:ea typeface=""/>
                <a:cs typeface=""/>
                <a:sym typeface="Helvetica Light"/>
              </a:rPr>
              <a:t>Dynamic materials research</a:t>
            </a:r>
            <a:endParaRPr lang="en-US" sz="1600" b="1" dirty="0">
              <a:solidFill>
                <a:srgbClr val="0070C0"/>
              </a:solidFill>
              <a:ea typeface=""/>
              <a:cs typeface=""/>
              <a:sym typeface="Helvetica Light"/>
            </a:endParaRPr>
          </a:p>
        </p:txBody>
      </p:sp>
      <p:sp>
        <p:nvSpPr>
          <p:cNvPr id="14" name="TextBox 13">
            <a:extLst>
              <a:ext uri="{FF2B5EF4-FFF2-40B4-BE49-F238E27FC236}">
                <a16:creationId xmlns:a16="http://schemas.microsoft.com/office/drawing/2014/main" id="{1F8658A9-D759-5240-B70D-D99348D97318}"/>
              </a:ext>
            </a:extLst>
          </p:cNvPr>
          <p:cNvSpPr txBox="1"/>
          <p:nvPr/>
        </p:nvSpPr>
        <p:spPr>
          <a:xfrm>
            <a:off x="6026270" y="3872140"/>
            <a:ext cx="1833834" cy="1077218"/>
          </a:xfrm>
          <a:prstGeom prst="rect">
            <a:avLst/>
          </a:prstGeom>
          <a:noFill/>
        </p:spPr>
        <p:txBody>
          <a:bodyPr wrap="square" rtlCol="0">
            <a:spAutoFit/>
          </a:bodyPr>
          <a:lstStyle/>
          <a:p>
            <a:pPr algn="ctr" defTabSz="308063">
              <a:buClrTx/>
            </a:pPr>
            <a:r>
              <a:rPr lang="en-US" sz="1600" b="1" dirty="0">
                <a:solidFill>
                  <a:srgbClr val="0070C0"/>
                </a:solidFill>
                <a:ea typeface=""/>
                <a:cs typeface=""/>
                <a:sym typeface="Helvetica Light"/>
              </a:rPr>
              <a:t>Magnetic phenomena in condensed matter</a:t>
            </a:r>
          </a:p>
        </p:txBody>
      </p:sp>
      <p:pic>
        <p:nvPicPr>
          <p:cNvPr id="15" name="Picture 14">
            <a:extLst>
              <a:ext uri="{FF2B5EF4-FFF2-40B4-BE49-F238E27FC236}">
                <a16:creationId xmlns:a16="http://schemas.microsoft.com/office/drawing/2014/main" id="{EC98C3D5-EFA9-124D-8705-EAFF56F975E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96844" y="769825"/>
            <a:ext cx="2692685" cy="1900340"/>
          </a:xfrm>
          <a:prstGeom prst="rect">
            <a:avLst/>
          </a:prstGeom>
        </p:spPr>
      </p:pic>
      <p:sp>
        <p:nvSpPr>
          <p:cNvPr id="16" name="TextBox 15">
            <a:extLst>
              <a:ext uri="{FF2B5EF4-FFF2-40B4-BE49-F238E27FC236}">
                <a16:creationId xmlns:a16="http://schemas.microsoft.com/office/drawing/2014/main" id="{82640AD7-6E36-6940-AD25-31185F071035}"/>
              </a:ext>
            </a:extLst>
          </p:cNvPr>
          <p:cNvSpPr txBox="1"/>
          <p:nvPr/>
        </p:nvSpPr>
        <p:spPr>
          <a:xfrm>
            <a:off x="2793550" y="4923406"/>
            <a:ext cx="3236785" cy="276999"/>
          </a:xfrm>
          <a:prstGeom prst="rect">
            <a:avLst/>
          </a:prstGeom>
          <a:noFill/>
        </p:spPr>
        <p:txBody>
          <a:bodyPr wrap="none" rtlCol="0">
            <a:spAutoFit/>
          </a:bodyPr>
          <a:lstStyle/>
          <a:p>
            <a:pPr algn="ctr" defTabSz="308063">
              <a:buClrTx/>
            </a:pPr>
            <a:r>
              <a:rPr lang="en-US" sz="1200" dirty="0">
                <a:solidFill>
                  <a:sysClr val="windowText" lastClr="000000"/>
                </a:solidFill>
                <a:ea typeface=""/>
                <a:cs typeface=""/>
                <a:sym typeface="Helvetica Light"/>
              </a:rPr>
              <a:t>Slide modified from Bob </a:t>
            </a:r>
            <a:r>
              <a:rPr lang="en-US" sz="1200" dirty="0" err="1">
                <a:solidFill>
                  <a:sysClr val="windowText" lastClr="000000"/>
                </a:solidFill>
                <a:ea typeface=""/>
                <a:cs typeface=""/>
                <a:sym typeface="Helvetica Light"/>
              </a:rPr>
              <a:t>Cauble</a:t>
            </a:r>
            <a:r>
              <a:rPr lang="en-US" sz="1200" dirty="0">
                <a:solidFill>
                  <a:sysClr val="windowText" lastClr="000000"/>
                </a:solidFill>
                <a:ea typeface=""/>
                <a:cs typeface=""/>
                <a:sym typeface="Helvetica Light"/>
              </a:rPr>
              <a:t> LLNL/</a:t>
            </a:r>
            <a:r>
              <a:rPr lang="en-US" sz="1200" dirty="0" err="1">
                <a:solidFill>
                  <a:sysClr val="windowText" lastClr="000000"/>
                </a:solidFill>
                <a:ea typeface=""/>
                <a:cs typeface=""/>
                <a:sym typeface="Helvetica Light"/>
              </a:rPr>
              <a:t>HiBEF</a:t>
            </a:r>
            <a:endParaRPr lang="en-US" sz="1200" dirty="0">
              <a:solidFill>
                <a:sysClr val="windowText" lastClr="000000"/>
              </a:solidFill>
              <a:ea typeface=""/>
              <a:cs typeface=""/>
              <a:sym typeface="Helvetica Light"/>
            </a:endParaRPr>
          </a:p>
        </p:txBody>
      </p:sp>
      <p:sp>
        <p:nvSpPr>
          <p:cNvPr id="17" name="TextBox 16">
            <a:extLst>
              <a:ext uri="{FF2B5EF4-FFF2-40B4-BE49-F238E27FC236}">
                <a16:creationId xmlns:a16="http://schemas.microsoft.com/office/drawing/2014/main" id="{8689D29C-A1E0-8340-9BF2-9F483C9252AC}"/>
              </a:ext>
            </a:extLst>
          </p:cNvPr>
          <p:cNvSpPr txBox="1"/>
          <p:nvPr/>
        </p:nvSpPr>
        <p:spPr>
          <a:xfrm>
            <a:off x="1484188" y="931183"/>
            <a:ext cx="4265911" cy="2308324"/>
          </a:xfrm>
          <a:prstGeom prst="rect">
            <a:avLst/>
          </a:prstGeom>
          <a:noFill/>
        </p:spPr>
        <p:txBody>
          <a:bodyPr wrap="none" rtlCol="0">
            <a:spAutoFit/>
          </a:bodyPr>
          <a:lstStyle/>
          <a:p>
            <a:pPr defTabSz="308063">
              <a:buClrTx/>
            </a:pPr>
            <a:r>
              <a:rPr lang="en-US" sz="1600" b="1" dirty="0">
                <a:solidFill>
                  <a:sysClr val="windowText" lastClr="000000"/>
                </a:solidFill>
                <a:ea typeface=""/>
                <a:cs typeface=""/>
                <a:sym typeface="Helvetica Light"/>
              </a:rPr>
              <a:t>Extreme States of Matter:</a:t>
            </a:r>
          </a:p>
          <a:p>
            <a:pPr marL="257175" indent="-257175" defTabSz="308063">
              <a:buClrTx/>
              <a:buFont typeface="Arial" charset="0"/>
              <a:buChar char="•"/>
            </a:pPr>
            <a:r>
              <a:rPr lang="en-US" sz="1600" dirty="0">
                <a:solidFill>
                  <a:sysClr val="windowText" lastClr="000000"/>
                </a:solidFill>
                <a:ea typeface=""/>
                <a:cs typeface=""/>
                <a:sym typeface="Helvetica Light"/>
              </a:rPr>
              <a:t>Shock driven (high pressure – multi </a:t>
            </a:r>
            <a:r>
              <a:rPr lang="en-US" sz="1600" dirty="0" err="1">
                <a:solidFill>
                  <a:sysClr val="windowText" lastClr="000000"/>
                </a:solidFill>
                <a:ea typeface=""/>
                <a:cs typeface=""/>
                <a:sym typeface="Helvetica Light"/>
              </a:rPr>
              <a:t>GPa</a:t>
            </a:r>
            <a:r>
              <a:rPr lang="en-US" sz="1600" dirty="0">
                <a:solidFill>
                  <a:sysClr val="windowText" lastClr="000000"/>
                </a:solidFill>
                <a:ea typeface=""/>
                <a:cs typeface=""/>
                <a:sym typeface="Helvetica Light"/>
              </a:rPr>
              <a:t>)</a:t>
            </a:r>
          </a:p>
          <a:p>
            <a:pPr marL="257175" indent="-257175" defTabSz="308063">
              <a:buClrTx/>
              <a:buFont typeface="Arial" charset="0"/>
              <a:buChar char="•"/>
            </a:pPr>
            <a:r>
              <a:rPr lang="en-US" sz="1600" dirty="0">
                <a:solidFill>
                  <a:sysClr val="windowText" lastClr="000000"/>
                </a:solidFill>
                <a:ea typeface=""/>
                <a:cs typeface=""/>
                <a:sym typeface="Helvetica Light"/>
              </a:rPr>
              <a:t>High temperature (1000s of K)</a:t>
            </a:r>
          </a:p>
          <a:p>
            <a:pPr marL="257175" indent="-257175" defTabSz="308063">
              <a:buClrTx/>
              <a:buFont typeface="Arial" charset="0"/>
              <a:buChar char="•"/>
            </a:pPr>
            <a:r>
              <a:rPr lang="en-US" sz="1600" dirty="0">
                <a:solidFill>
                  <a:sysClr val="windowText" lastClr="000000"/>
                </a:solidFill>
                <a:ea typeface=""/>
                <a:cs typeface=""/>
                <a:sym typeface="Helvetica Light"/>
              </a:rPr>
              <a:t>Radiation environments (X-rays, ions, </a:t>
            </a:r>
            <a:r>
              <a:rPr lang="en-US" sz="1600" dirty="0" err="1">
                <a:solidFill>
                  <a:sysClr val="windowText" lastClr="000000"/>
                </a:solidFill>
                <a:ea typeface=""/>
                <a:cs typeface=""/>
                <a:sym typeface="Helvetica Light"/>
              </a:rPr>
              <a:t>etc</a:t>
            </a:r>
            <a:r>
              <a:rPr lang="en-US" sz="1600" dirty="0">
                <a:solidFill>
                  <a:sysClr val="windowText" lastClr="000000"/>
                </a:solidFill>
                <a:ea typeface=""/>
                <a:cs typeface=""/>
                <a:sym typeface="Helvetica Light"/>
              </a:rPr>
              <a:t>)</a:t>
            </a:r>
          </a:p>
          <a:p>
            <a:pPr marL="257175" indent="-257175" defTabSz="308063">
              <a:buClrTx/>
              <a:buFont typeface="Arial" charset="0"/>
              <a:buChar char="•"/>
            </a:pPr>
            <a:r>
              <a:rPr lang="en-US" sz="1600" dirty="0">
                <a:solidFill>
                  <a:sysClr val="windowText" lastClr="000000"/>
                </a:solidFill>
                <a:ea typeface=""/>
                <a:cs typeface=""/>
                <a:sym typeface="Helvetica Light"/>
              </a:rPr>
              <a:t>Gas gun, explosive, laser, magnetic, etc.</a:t>
            </a:r>
          </a:p>
          <a:p>
            <a:pPr marL="257175" indent="-257175" defTabSz="308063">
              <a:buClrTx/>
              <a:buFont typeface="Arial" charset="0"/>
              <a:buChar char="•"/>
            </a:pPr>
            <a:r>
              <a:rPr lang="en-US" sz="1600" dirty="0">
                <a:solidFill>
                  <a:sysClr val="windowText" lastClr="000000"/>
                </a:solidFill>
                <a:ea typeface=""/>
                <a:cs typeface=""/>
                <a:sym typeface="Helvetica Light"/>
              </a:rPr>
              <a:t>Non-repeatable/non-reversible processes</a:t>
            </a:r>
          </a:p>
          <a:p>
            <a:pPr marL="257175" indent="-257175" defTabSz="308063">
              <a:buClrTx/>
              <a:buFont typeface="Arial" charset="0"/>
              <a:buChar char="•"/>
            </a:pPr>
            <a:endParaRPr lang="en-US" sz="1600" dirty="0">
              <a:solidFill>
                <a:sysClr val="windowText" lastClr="000000"/>
              </a:solidFill>
              <a:ea typeface=""/>
              <a:cs typeface=""/>
              <a:sym typeface="Helvetica Light"/>
            </a:endParaRPr>
          </a:p>
          <a:p>
            <a:pPr marL="257175" indent="-257175" defTabSz="308063">
              <a:buClrTx/>
              <a:buFont typeface="Arial" charset="0"/>
              <a:buChar char="•"/>
            </a:pPr>
            <a:endParaRPr lang="en-US" sz="1600" dirty="0">
              <a:solidFill>
                <a:sysClr val="windowText" lastClr="000000"/>
              </a:solidFill>
              <a:ea typeface=""/>
              <a:cs typeface=""/>
              <a:sym typeface="Helvetica Light"/>
            </a:endParaRPr>
          </a:p>
          <a:p>
            <a:pPr algn="ctr" defTabSz="308063">
              <a:buClrTx/>
            </a:pPr>
            <a:endParaRPr lang="en-US" sz="1600" dirty="0">
              <a:solidFill>
                <a:sysClr val="windowText" lastClr="000000"/>
              </a:solidFill>
              <a:ea typeface=""/>
              <a:cs typeface=""/>
              <a:sym typeface="Helvetica Light"/>
            </a:endParaRPr>
          </a:p>
        </p:txBody>
      </p:sp>
    </p:spTree>
    <p:extLst>
      <p:ext uri="{BB962C8B-B14F-4D97-AF65-F5344CB8AC3E}">
        <p14:creationId xmlns:p14="http://schemas.microsoft.com/office/powerpoint/2010/main" val="2533140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45-560D-2894-5EA2-02EBBB8469A1}"/>
              </a:ext>
            </a:extLst>
          </p:cNvPr>
          <p:cNvSpPr>
            <a:spLocks noGrp="1"/>
          </p:cNvSpPr>
          <p:nvPr>
            <p:ph type="title"/>
          </p:nvPr>
        </p:nvSpPr>
        <p:spPr/>
        <p:txBody>
          <a:bodyPr/>
          <a:lstStyle/>
          <a:p>
            <a:r>
              <a:rPr lang="en-US" dirty="0"/>
              <a:t> </a:t>
            </a:r>
          </a:p>
        </p:txBody>
      </p:sp>
      <p:sp>
        <p:nvSpPr>
          <p:cNvPr id="4" name="Title 2">
            <a:extLst>
              <a:ext uri="{FF2B5EF4-FFF2-40B4-BE49-F238E27FC236}">
                <a16:creationId xmlns:a16="http://schemas.microsoft.com/office/drawing/2014/main" id="{5A7F2609-B04E-93EE-E36A-BF90F6E1113F}"/>
              </a:ext>
            </a:extLst>
          </p:cNvPr>
          <p:cNvSpPr txBox="1">
            <a:spLocks/>
          </p:cNvSpPr>
          <p:nvPr/>
        </p:nvSpPr>
        <p:spPr>
          <a:xfrm>
            <a:off x="81367" y="-33545"/>
            <a:ext cx="9171122" cy="5649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Void collapse data will help validate and address important questions for modeling complex radiation hydrodynamics</a:t>
            </a:r>
          </a:p>
        </p:txBody>
      </p:sp>
      <p:sp>
        <p:nvSpPr>
          <p:cNvPr id="11" name="TextBox 10">
            <a:extLst>
              <a:ext uri="{FF2B5EF4-FFF2-40B4-BE49-F238E27FC236}">
                <a16:creationId xmlns:a16="http://schemas.microsoft.com/office/drawing/2014/main" id="{1AED233D-AADF-758E-CCA5-7CB01F13A5F1}"/>
              </a:ext>
            </a:extLst>
          </p:cNvPr>
          <p:cNvSpPr txBox="1"/>
          <p:nvPr/>
        </p:nvSpPr>
        <p:spPr>
          <a:xfrm>
            <a:off x="7007192" y="4848084"/>
            <a:ext cx="1792478" cy="261610"/>
          </a:xfrm>
          <a:prstGeom prst="rect">
            <a:avLst/>
          </a:prstGeom>
          <a:noFill/>
        </p:spPr>
        <p:txBody>
          <a:bodyPr wrap="none" rtlCol="0">
            <a:spAutoFit/>
          </a:bodyPr>
          <a:lstStyle/>
          <a:p>
            <a:r>
              <a:rPr lang="en-US" sz="1100" dirty="0"/>
              <a:t>Slide courtesy S. </a:t>
            </a:r>
            <a:r>
              <a:rPr lang="en-US" sz="1100" dirty="0" err="1"/>
              <a:t>Pandolfi</a:t>
            </a:r>
            <a:endParaRPr lang="en-US" sz="1100" dirty="0"/>
          </a:p>
        </p:txBody>
      </p:sp>
      <p:pic>
        <p:nvPicPr>
          <p:cNvPr id="13" name="Picture 12" descr="Bubble chart&#10;&#10;Description automatically generated with medium confidence">
            <a:extLst>
              <a:ext uri="{FF2B5EF4-FFF2-40B4-BE49-F238E27FC236}">
                <a16:creationId xmlns:a16="http://schemas.microsoft.com/office/drawing/2014/main" id="{FABFD660-95BD-D117-9744-1F18585C630C}"/>
              </a:ext>
            </a:extLst>
          </p:cNvPr>
          <p:cNvPicPr>
            <a:picLocks noChangeAspect="1"/>
          </p:cNvPicPr>
          <p:nvPr/>
        </p:nvPicPr>
        <p:blipFill>
          <a:blip r:embed="rId2"/>
          <a:stretch>
            <a:fillRect/>
          </a:stretch>
        </p:blipFill>
        <p:spPr>
          <a:xfrm>
            <a:off x="131031" y="789891"/>
            <a:ext cx="8396952" cy="4104979"/>
          </a:xfrm>
          <a:prstGeom prst="rect">
            <a:avLst/>
          </a:prstGeom>
        </p:spPr>
      </p:pic>
      <p:sp>
        <p:nvSpPr>
          <p:cNvPr id="3" name="Rectangle 2">
            <a:extLst>
              <a:ext uri="{FF2B5EF4-FFF2-40B4-BE49-F238E27FC236}">
                <a16:creationId xmlns:a16="http://schemas.microsoft.com/office/drawing/2014/main" id="{31C2B936-8023-3385-377F-0608E0FB7F44}"/>
              </a:ext>
            </a:extLst>
          </p:cNvPr>
          <p:cNvSpPr/>
          <p:nvPr/>
        </p:nvSpPr>
        <p:spPr>
          <a:xfrm>
            <a:off x="38500" y="1357158"/>
            <a:ext cx="3811604" cy="3916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sym typeface="Wingdings" pitchFamily="2" charset="2"/>
              </a:rPr>
              <a:t></a:t>
            </a:r>
            <a:r>
              <a:rPr lang="en-US" sz="2000" dirty="0">
                <a:solidFill>
                  <a:schemeClr val="tx1"/>
                </a:solidFill>
              </a:rPr>
              <a:t>Ambient condition images have been successfully reconstructed &amp; </a:t>
            </a:r>
            <a:r>
              <a:rPr lang="en-US" sz="2000" dirty="0">
                <a:solidFill>
                  <a:schemeClr val="tx1"/>
                </a:solidFill>
                <a:sym typeface="Wingdings" pitchFamily="2" charset="2"/>
              </a:rPr>
              <a:t>refinements ongoing</a:t>
            </a:r>
          </a:p>
          <a:p>
            <a:r>
              <a:rPr lang="en-US" sz="2000" dirty="0">
                <a:solidFill>
                  <a:schemeClr val="tx1"/>
                </a:solidFill>
                <a:sym typeface="Wingdings" pitchFamily="2" charset="2"/>
              </a:rPr>
              <a:t>	-next: shock images</a:t>
            </a:r>
          </a:p>
          <a:p>
            <a:endParaRPr lang="en-US" sz="2000" dirty="0">
              <a:solidFill>
                <a:schemeClr val="tx1"/>
              </a:solidFill>
              <a:sym typeface="Wingdings" pitchFamily="2" charset="2"/>
            </a:endParaRPr>
          </a:p>
          <a:p>
            <a:r>
              <a:rPr lang="en-US" sz="2000" dirty="0">
                <a:solidFill>
                  <a:schemeClr val="tx1"/>
                </a:solidFill>
                <a:sym typeface="Wingdings" pitchFamily="2" charset="2"/>
              </a:rPr>
              <a:t>Physics model refinement</a:t>
            </a:r>
          </a:p>
          <a:p>
            <a:r>
              <a:rPr lang="en-US" sz="2000" dirty="0">
                <a:solidFill>
                  <a:schemeClr val="tx1"/>
                </a:solidFill>
                <a:sym typeface="Wingdings" pitchFamily="2" charset="2"/>
              </a:rPr>
              <a:t>	-radiation transport</a:t>
            </a:r>
          </a:p>
          <a:p>
            <a:r>
              <a:rPr lang="en-US" sz="2000" dirty="0">
                <a:solidFill>
                  <a:schemeClr val="tx1"/>
                </a:solidFill>
                <a:sym typeface="Wingdings" pitchFamily="2" charset="2"/>
              </a:rPr>
              <a:t>	-strength effects</a:t>
            </a:r>
          </a:p>
          <a:p>
            <a:r>
              <a:rPr lang="en-US" sz="2000" dirty="0">
                <a:solidFill>
                  <a:schemeClr val="tx1"/>
                </a:solidFill>
                <a:sym typeface="Wingdings" pitchFamily="2" charset="2"/>
              </a:rPr>
              <a:t>	-transport properties</a:t>
            </a:r>
          </a:p>
          <a:p>
            <a:r>
              <a:rPr lang="en-US" sz="2000" dirty="0">
                <a:solidFill>
                  <a:schemeClr val="tx1"/>
                </a:solidFill>
                <a:sym typeface="Wingdings" pitchFamily="2" charset="2"/>
              </a:rPr>
              <a:t>	-optical laser coupling</a:t>
            </a:r>
          </a:p>
          <a:p>
            <a:r>
              <a:rPr lang="en-US" sz="2000" dirty="0">
                <a:solidFill>
                  <a:schemeClr val="tx1"/>
                </a:solidFill>
                <a:sym typeface="Wingdings" pitchFamily="2" charset="2"/>
              </a:rPr>
              <a:t>	-thermal transport</a:t>
            </a:r>
          </a:p>
          <a:p>
            <a:pPr marL="285750" lvl="1" indent="-285750">
              <a:buFont typeface="Arial" panose="020B0604020202020204" pitchFamily="34" charset="0"/>
              <a:buChar char="•"/>
            </a:pPr>
            <a:endParaRPr lang="en-US" sz="2000" dirty="0">
              <a:solidFill>
                <a:schemeClr val="tx1"/>
              </a:solidFill>
            </a:endParaRPr>
          </a:p>
        </p:txBody>
      </p:sp>
      <p:pic>
        <p:nvPicPr>
          <p:cNvPr id="8" name="Graphic 7" descr="Checkbox Checked with solid fill">
            <a:extLst>
              <a:ext uri="{FF2B5EF4-FFF2-40B4-BE49-F238E27FC236}">
                <a16:creationId xmlns:a16="http://schemas.microsoft.com/office/drawing/2014/main" id="{C25683B2-3FA0-7609-71B4-E4ED2BB3A2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642" y="3398910"/>
            <a:ext cx="445771" cy="445771"/>
          </a:xfrm>
          <a:prstGeom prst="rect">
            <a:avLst/>
          </a:prstGeom>
        </p:spPr>
      </p:pic>
      <p:sp>
        <p:nvSpPr>
          <p:cNvPr id="10" name="Rectangle 9">
            <a:extLst>
              <a:ext uri="{FF2B5EF4-FFF2-40B4-BE49-F238E27FC236}">
                <a16:creationId xmlns:a16="http://schemas.microsoft.com/office/drawing/2014/main" id="{8AEEF610-AC07-7FF6-176E-326EEEDC6ADB}"/>
              </a:ext>
            </a:extLst>
          </p:cNvPr>
          <p:cNvSpPr/>
          <p:nvPr/>
        </p:nvSpPr>
        <p:spPr>
          <a:xfrm>
            <a:off x="741734" y="3809816"/>
            <a:ext cx="213585" cy="226805"/>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27380C-4B19-D4ED-B7D1-643A33C5D994}"/>
              </a:ext>
            </a:extLst>
          </p:cNvPr>
          <p:cNvSpPr/>
          <p:nvPr/>
        </p:nvSpPr>
        <p:spPr>
          <a:xfrm>
            <a:off x="741733" y="4142970"/>
            <a:ext cx="213585" cy="226805"/>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2F3B34-7785-7FEF-9EEE-4A3A4B9727F6}"/>
              </a:ext>
            </a:extLst>
          </p:cNvPr>
          <p:cNvSpPr/>
          <p:nvPr/>
        </p:nvSpPr>
        <p:spPr>
          <a:xfrm>
            <a:off x="748150" y="4441872"/>
            <a:ext cx="213585" cy="226805"/>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7BCCD3-A256-9339-3CAF-E853B2209909}"/>
              </a:ext>
            </a:extLst>
          </p:cNvPr>
          <p:cNvSpPr/>
          <p:nvPr/>
        </p:nvSpPr>
        <p:spPr>
          <a:xfrm>
            <a:off x="748150" y="4734681"/>
            <a:ext cx="213585" cy="226805"/>
          </a:xfrm>
          <a:prstGeom prst="rect">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box Checked with solid fill">
            <a:extLst>
              <a:ext uri="{FF2B5EF4-FFF2-40B4-BE49-F238E27FC236}">
                <a16:creationId xmlns:a16="http://schemas.microsoft.com/office/drawing/2014/main" id="{DFE3DABD-9CC3-08AC-EDDD-6A4C6C24BC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11" y="4335086"/>
            <a:ext cx="445771" cy="445771"/>
          </a:xfrm>
          <a:prstGeom prst="rect">
            <a:avLst/>
          </a:prstGeom>
        </p:spPr>
      </p:pic>
    </p:spTree>
    <p:extLst>
      <p:ext uri="{BB962C8B-B14F-4D97-AF65-F5344CB8AC3E}">
        <p14:creationId xmlns:p14="http://schemas.microsoft.com/office/powerpoint/2010/main" val="2272712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1B14DE-953D-F1CF-337A-6E1FD23FEB21}"/>
              </a:ext>
            </a:extLst>
          </p:cNvPr>
          <p:cNvSpPr txBox="1"/>
          <p:nvPr/>
        </p:nvSpPr>
        <p:spPr>
          <a:xfrm>
            <a:off x="13939" y="833563"/>
            <a:ext cx="3350433" cy="440120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70C0"/>
                </a:solidFill>
              </a:rPr>
              <a:t>Combine direct- or phase-contrast </a:t>
            </a:r>
          </a:p>
          <a:p>
            <a:r>
              <a:rPr lang="en-US" dirty="0">
                <a:solidFill>
                  <a:srgbClr val="0070C0"/>
                </a:solidFill>
              </a:rPr>
              <a:t>imaging with XRD</a:t>
            </a:r>
          </a:p>
          <a:p>
            <a:endParaRPr lang="en-US" dirty="0">
              <a:solidFill>
                <a:srgbClr val="FF0000"/>
              </a:solidFill>
              <a:sym typeface="Wingdings" pitchFamily="2" charset="2"/>
            </a:endParaRPr>
          </a:p>
          <a:p>
            <a:pPr marL="285750" indent="-285750">
              <a:buFont typeface="Arial" panose="020B0604020202020204" pitchFamily="34" charset="0"/>
              <a:buChar char="•"/>
            </a:pPr>
            <a:r>
              <a:rPr lang="en-US" dirty="0">
                <a:solidFill>
                  <a:srgbClr val="0070C0"/>
                </a:solidFill>
                <a:sym typeface="Wingdings" pitchFamily="2" charset="2"/>
              </a:rPr>
              <a:t>Dark field X-ray microscopy</a:t>
            </a:r>
          </a:p>
          <a:p>
            <a:pPr marL="285750" indent="-285750">
              <a:buFont typeface="Arial" panose="020B0604020202020204" pitchFamily="34" charset="0"/>
              <a:buChar char="•"/>
            </a:pPr>
            <a:endParaRPr lang="en-US" dirty="0">
              <a:solidFill>
                <a:srgbClr val="0070C0"/>
              </a:solidFill>
              <a:sym typeface="Wingdings" pitchFamily="2" charset="2"/>
            </a:endParaRPr>
          </a:p>
          <a:p>
            <a:endParaRPr lang="en-US" dirty="0">
              <a:solidFill>
                <a:srgbClr val="0070C0"/>
              </a:solidFill>
              <a:sym typeface="Wingdings" pitchFamily="2" charset="2"/>
            </a:endParaRPr>
          </a:p>
          <a:p>
            <a:pPr marL="285750" indent="-285750">
              <a:buFont typeface="Arial" panose="020B0604020202020204" pitchFamily="34" charset="0"/>
              <a:buChar char="•"/>
            </a:pPr>
            <a:r>
              <a:rPr lang="en-US" dirty="0">
                <a:solidFill>
                  <a:srgbClr val="FF0000"/>
                </a:solidFill>
                <a:sym typeface="Wingdings" pitchFamily="2" charset="2"/>
              </a:rPr>
              <a:t>Stereo PCI with pulse train</a:t>
            </a:r>
          </a:p>
          <a:p>
            <a:pPr marL="285750" indent="-285750">
              <a:buFont typeface="Arial" panose="020B0604020202020204" pitchFamily="34" charset="0"/>
              <a:buChar char="•"/>
            </a:pPr>
            <a:endParaRPr lang="en-US" dirty="0">
              <a:solidFill>
                <a:srgbClr val="FF0000"/>
              </a:solidFill>
              <a:sym typeface="Wingdings" pitchFamily="2" charset="2"/>
            </a:endParaRPr>
          </a:p>
          <a:p>
            <a:pPr marL="285750" indent="-285750">
              <a:buFont typeface="Arial" panose="020B0604020202020204" pitchFamily="34" charset="0"/>
              <a:buChar char="•"/>
            </a:pPr>
            <a:endParaRPr lang="en-US" dirty="0">
              <a:solidFill>
                <a:srgbClr val="FF0000"/>
              </a:solidFill>
              <a:sym typeface="Wingdings" pitchFamily="2" charset="2"/>
            </a:endParaRPr>
          </a:p>
          <a:p>
            <a:endParaRPr lang="en-US" dirty="0">
              <a:solidFill>
                <a:srgbClr val="FF0000"/>
              </a:solidFill>
              <a:sym typeface="Wingdings" pitchFamily="2" charset="2"/>
            </a:endParaRPr>
          </a:p>
          <a:p>
            <a:pPr marL="285750" indent="-285750">
              <a:buFont typeface="Arial" panose="020B0604020202020204" pitchFamily="34" charset="0"/>
              <a:buChar char="•"/>
            </a:pPr>
            <a:r>
              <a:rPr lang="en-US" dirty="0">
                <a:solidFill>
                  <a:srgbClr val="FF0000"/>
                </a:solidFill>
                <a:sym typeface="Wingdings" pitchFamily="2" charset="2"/>
              </a:rPr>
              <a:t>Single shot coherent diffractive imaging (CDI)</a:t>
            </a:r>
          </a:p>
          <a:p>
            <a:pPr marL="285750" indent="-285750">
              <a:buFont typeface="Arial" panose="020B0604020202020204" pitchFamily="34" charset="0"/>
              <a:buChar char="•"/>
            </a:pPr>
            <a:endParaRPr lang="en-US" dirty="0">
              <a:solidFill>
                <a:srgbClr val="FF0000"/>
              </a:solidFill>
              <a:sym typeface="Wingdings" pitchFamily="2" charset="2"/>
            </a:endParaRPr>
          </a:p>
          <a:p>
            <a:pPr lvl="1"/>
            <a:r>
              <a:rPr lang="en-US" dirty="0">
                <a:solidFill>
                  <a:srgbClr val="FF0000"/>
                </a:solidFill>
                <a:sym typeface="Wingdings" pitchFamily="2" charset="2"/>
              </a:rPr>
              <a:t>	Talbot CDI</a:t>
            </a:r>
          </a:p>
          <a:p>
            <a:pPr lvl="1"/>
            <a:endParaRPr lang="en-US" dirty="0">
              <a:solidFill>
                <a:srgbClr val="FF0000"/>
              </a:solidFill>
              <a:sym typeface="Wingdings" pitchFamily="2" charset="2"/>
            </a:endParaRPr>
          </a:p>
          <a:p>
            <a:pPr lvl="1"/>
            <a:endParaRPr lang="en-US" dirty="0">
              <a:solidFill>
                <a:srgbClr val="FF0000"/>
              </a:solidFill>
              <a:sym typeface="Wingdings" pitchFamily="2" charset="2"/>
            </a:endParaRPr>
          </a:p>
          <a:p>
            <a:pPr lvl="1"/>
            <a:r>
              <a:rPr lang="en-US" dirty="0">
                <a:solidFill>
                  <a:srgbClr val="FF0000"/>
                </a:solidFill>
                <a:sym typeface="Wingdings" pitchFamily="2" charset="2"/>
              </a:rPr>
              <a:t>	time-resolved ptychography (or </a:t>
            </a:r>
            <a:r>
              <a:rPr lang="en-US" dirty="0" err="1">
                <a:solidFill>
                  <a:srgbClr val="FF0000"/>
                </a:solidFill>
                <a:sym typeface="Wingdings" pitchFamily="2" charset="2"/>
              </a:rPr>
              <a:t>ptycho</a:t>
            </a:r>
            <a:r>
              <a:rPr lang="en-US" dirty="0">
                <a:solidFill>
                  <a:srgbClr val="FF0000"/>
                </a:solidFill>
                <a:sym typeface="Wingdings" pitchFamily="2" charset="2"/>
              </a:rPr>
              <a:t>-tomography)</a:t>
            </a:r>
          </a:p>
          <a:p>
            <a:pPr lvl="1"/>
            <a:endParaRPr lang="en-US" dirty="0">
              <a:solidFill>
                <a:srgbClr val="FF0000"/>
              </a:solidFill>
              <a:sym typeface="Wingdings" pitchFamily="2" charset="2"/>
            </a:endParaRPr>
          </a:p>
          <a:p>
            <a:pPr lvl="1"/>
            <a:endParaRPr lang="en-US" dirty="0">
              <a:solidFill>
                <a:srgbClr val="FF0000"/>
              </a:solidFill>
              <a:sym typeface="Wingdings" pitchFamily="2" charset="2"/>
            </a:endParaRPr>
          </a:p>
        </p:txBody>
      </p:sp>
      <p:sp>
        <p:nvSpPr>
          <p:cNvPr id="7" name="TextBox 6">
            <a:extLst>
              <a:ext uri="{FF2B5EF4-FFF2-40B4-BE49-F238E27FC236}">
                <a16:creationId xmlns:a16="http://schemas.microsoft.com/office/drawing/2014/main" id="{5BC7C16D-49FA-760D-7FE4-E69A066EA9FC}"/>
              </a:ext>
            </a:extLst>
          </p:cNvPr>
          <p:cNvSpPr txBox="1"/>
          <p:nvPr/>
        </p:nvSpPr>
        <p:spPr>
          <a:xfrm>
            <a:off x="5281204" y="834091"/>
            <a:ext cx="3862796" cy="1815882"/>
          </a:xfrm>
          <a:prstGeom prst="rect">
            <a:avLst/>
          </a:prstGeom>
          <a:noFill/>
        </p:spPr>
        <p:txBody>
          <a:bodyPr wrap="square" rtlCol="0">
            <a:spAutoFit/>
          </a:bodyPr>
          <a:lstStyle/>
          <a:p>
            <a:pPr marL="285750" indent="-285750">
              <a:buFont typeface="Wingdings" pitchFamily="2" charset="2"/>
              <a:buChar char="à"/>
            </a:pPr>
            <a:r>
              <a:rPr lang="en-US" dirty="0">
                <a:solidFill>
                  <a:srgbClr val="0070C0"/>
                </a:solidFill>
              </a:rPr>
              <a:t>Pinpoint phase, density and microstructure in a single-shot down to sub um resolution</a:t>
            </a:r>
          </a:p>
          <a:p>
            <a:pPr marL="285750" indent="-285750">
              <a:buFont typeface="Wingdings" pitchFamily="2" charset="2"/>
              <a:buChar char="à"/>
            </a:pPr>
            <a:endParaRPr lang="en-US" dirty="0">
              <a:solidFill>
                <a:srgbClr val="0070C0"/>
              </a:solidFill>
            </a:endParaRPr>
          </a:p>
          <a:p>
            <a:pPr marL="285750" indent="-285750">
              <a:buFont typeface="Wingdings" pitchFamily="2" charset="2"/>
              <a:buChar char="à"/>
            </a:pPr>
            <a:r>
              <a:rPr lang="en-US" dirty="0">
                <a:solidFill>
                  <a:srgbClr val="0070C0"/>
                </a:solidFill>
              </a:rPr>
              <a:t>Image mobility of dislocations, map microstructure, local strain fields</a:t>
            </a:r>
          </a:p>
          <a:p>
            <a:pPr marL="285750" indent="-285750">
              <a:buFont typeface="Wingdings" pitchFamily="2" charset="2"/>
              <a:buChar char="à"/>
            </a:pPr>
            <a:endParaRPr lang="en-US" dirty="0">
              <a:solidFill>
                <a:srgbClr val="0070C0"/>
              </a:solidFill>
            </a:endParaRPr>
          </a:p>
          <a:p>
            <a:pPr marL="285750" indent="-285750">
              <a:buFont typeface="Wingdings" pitchFamily="2" charset="2"/>
              <a:buChar char="à"/>
            </a:pPr>
            <a:r>
              <a:rPr lang="en-US" dirty="0">
                <a:solidFill>
                  <a:srgbClr val="FF0000"/>
                </a:solidFill>
              </a:rPr>
              <a:t>Toward 3D image reconstruction in a single shot</a:t>
            </a:r>
          </a:p>
        </p:txBody>
      </p:sp>
      <p:sp>
        <p:nvSpPr>
          <p:cNvPr id="12" name="Down Arrow 11">
            <a:extLst>
              <a:ext uri="{FF2B5EF4-FFF2-40B4-BE49-F238E27FC236}">
                <a16:creationId xmlns:a16="http://schemas.microsoft.com/office/drawing/2014/main" id="{2B37C39B-D1D2-0CB0-AF78-960C814766C3}"/>
              </a:ext>
            </a:extLst>
          </p:cNvPr>
          <p:cNvSpPr/>
          <p:nvPr/>
        </p:nvSpPr>
        <p:spPr>
          <a:xfrm>
            <a:off x="4805392" y="990600"/>
            <a:ext cx="435140" cy="4018970"/>
          </a:xfrm>
          <a:prstGeom prst="downArrow">
            <a:avLst/>
          </a:prstGeom>
          <a:gradFill>
            <a:gsLst>
              <a:gs pos="0">
                <a:srgbClr val="00B0F0"/>
              </a:gs>
              <a:gs pos="21000">
                <a:srgbClr val="00B0F0"/>
              </a:gs>
              <a:gs pos="31000">
                <a:srgbClr val="FF0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2400" b="1" dirty="0">
                <a:solidFill>
                  <a:schemeClr val="tx1">
                    <a:alpha val="25813"/>
                  </a:schemeClr>
                </a:solidFill>
              </a:rPr>
              <a:t>     difficulty</a:t>
            </a:r>
            <a:endParaRPr lang="en-US" b="1" dirty="0">
              <a:solidFill>
                <a:schemeClr val="tx1">
                  <a:alpha val="25813"/>
                </a:schemeClr>
              </a:solidFill>
            </a:endParaRPr>
          </a:p>
        </p:txBody>
      </p:sp>
      <p:sp>
        <p:nvSpPr>
          <p:cNvPr id="21" name="TextBox 20">
            <a:extLst>
              <a:ext uri="{FF2B5EF4-FFF2-40B4-BE49-F238E27FC236}">
                <a16:creationId xmlns:a16="http://schemas.microsoft.com/office/drawing/2014/main" id="{8D9E723E-721E-8536-06A5-702F00D9083C}"/>
              </a:ext>
            </a:extLst>
          </p:cNvPr>
          <p:cNvSpPr txBox="1"/>
          <p:nvPr/>
        </p:nvSpPr>
        <p:spPr>
          <a:xfrm>
            <a:off x="2292970" y="1058701"/>
            <a:ext cx="1123796" cy="400110"/>
          </a:xfrm>
          <a:prstGeom prst="rect">
            <a:avLst/>
          </a:prstGeom>
          <a:noFill/>
        </p:spPr>
        <p:txBody>
          <a:bodyPr wrap="square" rtlCol="0">
            <a:spAutoFit/>
          </a:bodyPr>
          <a:lstStyle/>
          <a:p>
            <a:r>
              <a:rPr lang="en-US" sz="1000" dirty="0">
                <a:solidFill>
                  <a:srgbClr val="00B050"/>
                </a:solidFill>
              </a:rPr>
              <a:t>Brown et al. Sci Adv.2019</a:t>
            </a:r>
          </a:p>
        </p:txBody>
      </p:sp>
      <p:sp>
        <p:nvSpPr>
          <p:cNvPr id="6" name="Title 5">
            <a:extLst>
              <a:ext uri="{FF2B5EF4-FFF2-40B4-BE49-F238E27FC236}">
                <a16:creationId xmlns:a16="http://schemas.microsoft.com/office/drawing/2014/main" id="{DEAE8CB7-37AC-F42A-9EB5-DD66820DABB5}"/>
              </a:ext>
            </a:extLst>
          </p:cNvPr>
          <p:cNvSpPr>
            <a:spLocks noGrp="1"/>
          </p:cNvSpPr>
          <p:nvPr>
            <p:ph type="title"/>
          </p:nvPr>
        </p:nvSpPr>
        <p:spPr/>
        <p:txBody>
          <a:bodyPr/>
          <a:lstStyle/>
          <a:p>
            <a:r>
              <a:rPr lang="en-US" dirty="0"/>
              <a:t> </a:t>
            </a:r>
          </a:p>
        </p:txBody>
      </p:sp>
      <p:sp>
        <p:nvSpPr>
          <p:cNvPr id="9" name="TextBox 8">
            <a:extLst>
              <a:ext uri="{FF2B5EF4-FFF2-40B4-BE49-F238E27FC236}">
                <a16:creationId xmlns:a16="http://schemas.microsoft.com/office/drawing/2014/main" id="{16B819F7-4AF3-B118-B3B7-0D82A0A00D0B}"/>
              </a:ext>
            </a:extLst>
          </p:cNvPr>
          <p:cNvSpPr txBox="1"/>
          <p:nvPr/>
        </p:nvSpPr>
        <p:spPr>
          <a:xfrm>
            <a:off x="13940" y="-17885"/>
            <a:ext cx="9217089" cy="830997"/>
          </a:xfrm>
          <a:prstGeom prst="rect">
            <a:avLst/>
          </a:prstGeom>
          <a:noFill/>
        </p:spPr>
        <p:txBody>
          <a:bodyPr wrap="square" rtlCol="0">
            <a:spAutoFit/>
          </a:bodyPr>
          <a:lstStyle/>
          <a:p>
            <a:r>
              <a:rPr lang="en-US" sz="2400" b="1" dirty="0">
                <a:solidFill>
                  <a:srgbClr val="A4001D"/>
                </a:solidFill>
              </a:rPr>
              <a:t>Pulling it forward! Frontier X-ray imaging platforms and needs for future science</a:t>
            </a:r>
          </a:p>
        </p:txBody>
      </p:sp>
      <p:pic>
        <p:nvPicPr>
          <p:cNvPr id="13" name="Picture 12">
            <a:extLst>
              <a:ext uri="{FF2B5EF4-FFF2-40B4-BE49-F238E27FC236}">
                <a16:creationId xmlns:a16="http://schemas.microsoft.com/office/drawing/2014/main" id="{FB812B66-1A01-4422-1D02-BDD2064B6D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2058" y="462069"/>
            <a:ext cx="1220987" cy="936771"/>
          </a:xfrm>
          <a:prstGeom prst="rect">
            <a:avLst/>
          </a:prstGeom>
        </p:spPr>
      </p:pic>
      <p:pic>
        <p:nvPicPr>
          <p:cNvPr id="22" name="Picture 21" descr="Diagram&#10;&#10;Description automatically generated">
            <a:extLst>
              <a:ext uri="{FF2B5EF4-FFF2-40B4-BE49-F238E27FC236}">
                <a16:creationId xmlns:a16="http://schemas.microsoft.com/office/drawing/2014/main" id="{DE98A796-4B27-1B04-D100-8303C238FBB6}"/>
              </a:ext>
            </a:extLst>
          </p:cNvPr>
          <p:cNvPicPr>
            <a:picLocks noChangeAspect="1"/>
          </p:cNvPicPr>
          <p:nvPr/>
        </p:nvPicPr>
        <p:blipFill>
          <a:blip r:embed="rId3"/>
          <a:stretch>
            <a:fillRect/>
          </a:stretch>
        </p:blipFill>
        <p:spPr>
          <a:xfrm>
            <a:off x="2531758" y="2207222"/>
            <a:ext cx="1710090" cy="785375"/>
          </a:xfrm>
          <a:prstGeom prst="rect">
            <a:avLst/>
          </a:prstGeom>
        </p:spPr>
      </p:pic>
      <p:pic>
        <p:nvPicPr>
          <p:cNvPr id="25" name="Picture 24">
            <a:extLst>
              <a:ext uri="{FF2B5EF4-FFF2-40B4-BE49-F238E27FC236}">
                <a16:creationId xmlns:a16="http://schemas.microsoft.com/office/drawing/2014/main" id="{9FBF76BF-2CDB-F6AA-DDB2-99934ACBE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4224" y="4266533"/>
            <a:ext cx="1458922" cy="990722"/>
          </a:xfrm>
          <a:prstGeom prst="rect">
            <a:avLst/>
          </a:prstGeom>
        </p:spPr>
      </p:pic>
      <p:sp>
        <p:nvSpPr>
          <p:cNvPr id="26" name="TextBox 25">
            <a:extLst>
              <a:ext uri="{FF2B5EF4-FFF2-40B4-BE49-F238E27FC236}">
                <a16:creationId xmlns:a16="http://schemas.microsoft.com/office/drawing/2014/main" id="{4BF07E56-5BDC-E31D-BC6D-D9035E49B1C1}"/>
              </a:ext>
            </a:extLst>
          </p:cNvPr>
          <p:cNvSpPr txBox="1"/>
          <p:nvPr/>
        </p:nvSpPr>
        <p:spPr>
          <a:xfrm>
            <a:off x="1781708" y="4739851"/>
            <a:ext cx="1510350" cy="246221"/>
          </a:xfrm>
          <a:prstGeom prst="rect">
            <a:avLst/>
          </a:prstGeom>
          <a:noFill/>
        </p:spPr>
        <p:txBody>
          <a:bodyPr wrap="none" rtlCol="0">
            <a:spAutoFit/>
          </a:bodyPr>
          <a:lstStyle/>
          <a:p>
            <a:r>
              <a:rPr lang="en-US" sz="1000" dirty="0" err="1">
                <a:solidFill>
                  <a:srgbClr val="00B050"/>
                </a:solidFill>
              </a:rPr>
              <a:t>Wengrowicz</a:t>
            </a:r>
            <a:r>
              <a:rPr lang="en-US" sz="1000" dirty="0">
                <a:solidFill>
                  <a:srgbClr val="00B050"/>
                </a:solidFill>
              </a:rPr>
              <a:t> et al, 2019</a:t>
            </a:r>
          </a:p>
        </p:txBody>
      </p:sp>
      <p:pic>
        <p:nvPicPr>
          <p:cNvPr id="30" name="Picture 29" descr="Diagram&#10;&#10;Description automatically generated">
            <a:extLst>
              <a:ext uri="{FF2B5EF4-FFF2-40B4-BE49-F238E27FC236}">
                <a16:creationId xmlns:a16="http://schemas.microsoft.com/office/drawing/2014/main" id="{C744F2AB-1C9F-C8DB-AF82-6999ADD3029D}"/>
              </a:ext>
            </a:extLst>
          </p:cNvPr>
          <p:cNvPicPr>
            <a:picLocks noChangeAspect="1"/>
          </p:cNvPicPr>
          <p:nvPr/>
        </p:nvPicPr>
        <p:blipFill>
          <a:blip r:embed="rId5"/>
          <a:stretch>
            <a:fillRect/>
          </a:stretch>
        </p:blipFill>
        <p:spPr>
          <a:xfrm>
            <a:off x="3158610" y="3033019"/>
            <a:ext cx="1445888" cy="1234451"/>
          </a:xfrm>
          <a:prstGeom prst="rect">
            <a:avLst/>
          </a:prstGeom>
        </p:spPr>
      </p:pic>
      <p:pic>
        <p:nvPicPr>
          <p:cNvPr id="32" name="Picture 31" descr="Diagram&#10;&#10;Description automatically generated">
            <a:extLst>
              <a:ext uri="{FF2B5EF4-FFF2-40B4-BE49-F238E27FC236}">
                <a16:creationId xmlns:a16="http://schemas.microsoft.com/office/drawing/2014/main" id="{F52697B6-1A14-1CDE-C0FE-BCAB330B2088}"/>
              </a:ext>
            </a:extLst>
          </p:cNvPr>
          <p:cNvPicPr>
            <a:picLocks noChangeAspect="1"/>
          </p:cNvPicPr>
          <p:nvPr/>
        </p:nvPicPr>
        <p:blipFill>
          <a:blip r:embed="rId6"/>
          <a:stretch>
            <a:fillRect/>
          </a:stretch>
        </p:blipFill>
        <p:spPr>
          <a:xfrm>
            <a:off x="3113885" y="1293066"/>
            <a:ext cx="1640814" cy="839423"/>
          </a:xfrm>
          <a:prstGeom prst="rect">
            <a:avLst/>
          </a:prstGeom>
        </p:spPr>
      </p:pic>
      <p:sp>
        <p:nvSpPr>
          <p:cNvPr id="33" name="TextBox 32">
            <a:extLst>
              <a:ext uri="{FF2B5EF4-FFF2-40B4-BE49-F238E27FC236}">
                <a16:creationId xmlns:a16="http://schemas.microsoft.com/office/drawing/2014/main" id="{C15DC32B-128F-01F6-D8C2-C1972BD4AE24}"/>
              </a:ext>
            </a:extLst>
          </p:cNvPr>
          <p:cNvSpPr txBox="1"/>
          <p:nvPr/>
        </p:nvSpPr>
        <p:spPr>
          <a:xfrm>
            <a:off x="2240576" y="1633107"/>
            <a:ext cx="1123796" cy="400110"/>
          </a:xfrm>
          <a:prstGeom prst="rect">
            <a:avLst/>
          </a:prstGeom>
          <a:noFill/>
        </p:spPr>
        <p:txBody>
          <a:bodyPr wrap="square" rtlCol="0">
            <a:spAutoFit/>
          </a:bodyPr>
          <a:lstStyle/>
          <a:p>
            <a:r>
              <a:rPr lang="en-US" sz="1000" dirty="0" err="1">
                <a:solidFill>
                  <a:srgbClr val="00B050"/>
                </a:solidFill>
              </a:rPr>
              <a:t>Holstad</a:t>
            </a:r>
            <a:r>
              <a:rPr lang="en-US" sz="1000" dirty="0">
                <a:solidFill>
                  <a:srgbClr val="00B050"/>
                </a:solidFill>
              </a:rPr>
              <a:t> et al., </a:t>
            </a:r>
            <a:r>
              <a:rPr lang="en-US" sz="1000" dirty="0" err="1">
                <a:solidFill>
                  <a:srgbClr val="00B050"/>
                </a:solidFill>
              </a:rPr>
              <a:t>arxiv</a:t>
            </a:r>
            <a:r>
              <a:rPr lang="en-US" sz="1000" dirty="0">
                <a:solidFill>
                  <a:srgbClr val="00B050"/>
                </a:solidFill>
              </a:rPr>
              <a:t>, 2021</a:t>
            </a:r>
          </a:p>
        </p:txBody>
      </p:sp>
    </p:spTree>
    <p:extLst>
      <p:ext uri="{BB962C8B-B14F-4D97-AF65-F5344CB8AC3E}">
        <p14:creationId xmlns:p14="http://schemas.microsoft.com/office/powerpoint/2010/main" val="1080471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97116D18-B27E-6543-8B63-150FE624A23A}"/>
              </a:ext>
            </a:extLst>
          </p:cNvPr>
          <p:cNvPicPr>
            <a:picLocks noChangeAspect="1"/>
          </p:cNvPicPr>
          <p:nvPr/>
        </p:nvPicPr>
        <p:blipFill rotWithShape="1">
          <a:blip r:embed="rId3"/>
          <a:srcRect l="54110" t="2654" r="32283" b="4566"/>
          <a:stretch/>
        </p:blipFill>
        <p:spPr>
          <a:xfrm>
            <a:off x="5896422" y="1310272"/>
            <a:ext cx="1075879" cy="3522747"/>
          </a:xfrm>
          <a:prstGeom prst="rect">
            <a:avLst/>
          </a:prstGeom>
        </p:spPr>
      </p:pic>
      <p:sp>
        <p:nvSpPr>
          <p:cNvPr id="2" name="Slide Number Placeholder 1">
            <a:extLst>
              <a:ext uri="{FF2B5EF4-FFF2-40B4-BE49-F238E27FC236}">
                <a16:creationId xmlns:a16="http://schemas.microsoft.com/office/drawing/2014/main" id="{E70FC52D-7FC7-D249-B9DD-FFAD623FB3A0}"/>
              </a:ext>
            </a:extLst>
          </p:cNvPr>
          <p:cNvSpPr>
            <a:spLocks noGrp="1"/>
          </p:cNvSpPr>
          <p:nvPr>
            <p:ph type="sldNum" sz="quarter" idx="11"/>
          </p:nvPr>
        </p:nvSpPr>
        <p:spPr>
          <a:xfrm>
            <a:off x="8566150" y="4738688"/>
            <a:ext cx="512066" cy="402600"/>
          </a:xfrm>
        </p:spPr>
        <p:txBody>
          <a:bodyPr/>
          <a:lstStyle/>
          <a:p>
            <a:fld id="{5BD36294-2849-48A8-8531-5354CF3095D2}" type="slidenum">
              <a:rPr lang="en-US" smtClean="0"/>
              <a:pPr/>
              <a:t>32</a:t>
            </a:fld>
            <a:endParaRPr lang="en-US" dirty="0"/>
          </a:p>
        </p:txBody>
      </p:sp>
      <p:sp>
        <p:nvSpPr>
          <p:cNvPr id="3" name="Title 2">
            <a:extLst>
              <a:ext uri="{FF2B5EF4-FFF2-40B4-BE49-F238E27FC236}">
                <a16:creationId xmlns:a16="http://schemas.microsoft.com/office/drawing/2014/main" id="{43394F39-F0AB-0649-8496-22AA551D43F6}"/>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8EED9B0C-DEA5-AF45-B199-722EA014D5BE}"/>
              </a:ext>
            </a:extLst>
          </p:cNvPr>
          <p:cNvSpPr txBox="1"/>
          <p:nvPr/>
        </p:nvSpPr>
        <p:spPr>
          <a:xfrm>
            <a:off x="0" y="4866501"/>
            <a:ext cx="9143999" cy="307777"/>
          </a:xfrm>
          <a:prstGeom prst="rect">
            <a:avLst/>
          </a:prstGeom>
          <a:solidFill>
            <a:srgbClr val="C00000"/>
          </a:solidFill>
        </p:spPr>
        <p:txBody>
          <a:bodyPr wrap="square" rtlCol="0">
            <a:spAutoFit/>
          </a:bodyPr>
          <a:lstStyle/>
          <a:p>
            <a:pPr algn="ctr"/>
            <a:r>
              <a:rPr lang="en-US" dirty="0">
                <a:solidFill>
                  <a:schemeClr val="bg1"/>
                </a:solidFill>
              </a:rPr>
              <a:t>But how did this chemical complexity and chain structure come about?</a:t>
            </a:r>
          </a:p>
        </p:txBody>
      </p:sp>
      <p:sp>
        <p:nvSpPr>
          <p:cNvPr id="15" name="TextBox 14">
            <a:extLst>
              <a:ext uri="{FF2B5EF4-FFF2-40B4-BE49-F238E27FC236}">
                <a16:creationId xmlns:a16="http://schemas.microsoft.com/office/drawing/2014/main" id="{44218631-9331-454D-B4B0-7323F4ADAB03}"/>
              </a:ext>
            </a:extLst>
          </p:cNvPr>
          <p:cNvSpPr txBox="1"/>
          <p:nvPr/>
        </p:nvSpPr>
        <p:spPr>
          <a:xfrm>
            <a:off x="1132609" y="1277038"/>
            <a:ext cx="6647974" cy="415498"/>
          </a:xfrm>
          <a:prstGeom prst="rect">
            <a:avLst/>
          </a:prstGeom>
          <a:noFill/>
        </p:spPr>
        <p:txBody>
          <a:bodyPr wrap="none" rtlCol="0">
            <a:spAutoFit/>
          </a:bodyPr>
          <a:lstStyle/>
          <a:p>
            <a:r>
              <a:rPr lang="en-US" sz="1050" i="1" dirty="0">
                <a:solidFill>
                  <a:schemeClr val="tx1"/>
                </a:solidFill>
              </a:rPr>
              <a:t>Common	     Common			                      RNA		</a:t>
            </a:r>
          </a:p>
          <a:p>
            <a:r>
              <a:rPr lang="en-US" sz="1050" i="1" dirty="0">
                <a:solidFill>
                  <a:schemeClr val="tx1"/>
                </a:solidFill>
              </a:rPr>
              <a:t>Elements	     Molecules</a:t>
            </a:r>
          </a:p>
        </p:txBody>
      </p:sp>
      <p:sp>
        <p:nvSpPr>
          <p:cNvPr id="16" name="Right Arrow 15">
            <a:extLst>
              <a:ext uri="{FF2B5EF4-FFF2-40B4-BE49-F238E27FC236}">
                <a16:creationId xmlns:a16="http://schemas.microsoft.com/office/drawing/2014/main" id="{E63C0DD1-CB2B-FA49-BE8B-3AC08C1BA9BB}"/>
              </a:ext>
            </a:extLst>
          </p:cNvPr>
          <p:cNvSpPr/>
          <p:nvPr/>
        </p:nvSpPr>
        <p:spPr>
          <a:xfrm>
            <a:off x="1371600" y="853072"/>
            <a:ext cx="6488542" cy="457200"/>
          </a:xfrm>
          <a:prstGeom prst="rightArrow">
            <a:avLst/>
          </a:prstGeom>
          <a:gradFill flip="none" rotWithShape="1">
            <a:gsLst>
              <a:gs pos="0">
                <a:schemeClr val="accent1">
                  <a:lumMod val="5000"/>
                  <a:lumOff val="95000"/>
                </a:schemeClr>
              </a:gs>
              <a:gs pos="92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TextBox 16">
            <a:extLst>
              <a:ext uri="{FF2B5EF4-FFF2-40B4-BE49-F238E27FC236}">
                <a16:creationId xmlns:a16="http://schemas.microsoft.com/office/drawing/2014/main" id="{5FFF650B-A052-4A4E-8705-EC9804E6E9DA}"/>
              </a:ext>
            </a:extLst>
          </p:cNvPr>
          <p:cNvSpPr txBox="1"/>
          <p:nvPr/>
        </p:nvSpPr>
        <p:spPr>
          <a:xfrm>
            <a:off x="1481867" y="960272"/>
            <a:ext cx="625492" cy="253916"/>
          </a:xfrm>
          <a:prstGeom prst="rect">
            <a:avLst/>
          </a:prstGeom>
          <a:noFill/>
        </p:spPr>
        <p:txBody>
          <a:bodyPr wrap="none" rtlCol="0">
            <a:spAutoFit/>
          </a:bodyPr>
          <a:lstStyle/>
          <a:p>
            <a:r>
              <a:rPr lang="en-US" sz="1050" b="1" dirty="0"/>
              <a:t>Simple</a:t>
            </a:r>
          </a:p>
        </p:txBody>
      </p:sp>
      <p:sp>
        <p:nvSpPr>
          <p:cNvPr id="18" name="TextBox 17">
            <a:extLst>
              <a:ext uri="{FF2B5EF4-FFF2-40B4-BE49-F238E27FC236}">
                <a16:creationId xmlns:a16="http://schemas.microsoft.com/office/drawing/2014/main" id="{C85A29B5-5C96-E64E-9C35-350D381A9D7B}"/>
              </a:ext>
            </a:extLst>
          </p:cNvPr>
          <p:cNvSpPr txBox="1"/>
          <p:nvPr/>
        </p:nvSpPr>
        <p:spPr>
          <a:xfrm>
            <a:off x="6572250" y="960272"/>
            <a:ext cx="753732" cy="253916"/>
          </a:xfrm>
          <a:prstGeom prst="rect">
            <a:avLst/>
          </a:prstGeom>
          <a:noFill/>
        </p:spPr>
        <p:txBody>
          <a:bodyPr wrap="none" rtlCol="0">
            <a:spAutoFit/>
          </a:bodyPr>
          <a:lstStyle/>
          <a:p>
            <a:r>
              <a:rPr lang="en-US" sz="1050" b="1" dirty="0"/>
              <a:t>Complex</a:t>
            </a:r>
          </a:p>
        </p:txBody>
      </p:sp>
      <p:sp>
        <p:nvSpPr>
          <p:cNvPr id="19" name="TextBox 18">
            <a:extLst>
              <a:ext uri="{FF2B5EF4-FFF2-40B4-BE49-F238E27FC236}">
                <a16:creationId xmlns:a16="http://schemas.microsoft.com/office/drawing/2014/main" id="{CFC5FEAD-712B-984E-B3B8-7C54019E7FF2}"/>
              </a:ext>
            </a:extLst>
          </p:cNvPr>
          <p:cNvSpPr txBox="1"/>
          <p:nvPr/>
        </p:nvSpPr>
        <p:spPr>
          <a:xfrm>
            <a:off x="1202065" y="1852746"/>
            <a:ext cx="942887" cy="2031325"/>
          </a:xfrm>
          <a:prstGeom prst="rect">
            <a:avLst/>
          </a:prstGeom>
          <a:noFill/>
        </p:spPr>
        <p:txBody>
          <a:bodyPr wrap="none" rtlCol="0">
            <a:spAutoFit/>
          </a:bodyPr>
          <a:lstStyle/>
          <a:p>
            <a:r>
              <a:rPr lang="en-US" sz="1050" dirty="0">
                <a:solidFill>
                  <a:schemeClr val="tx1"/>
                </a:solidFill>
              </a:rPr>
              <a:t>Carbon: C</a:t>
            </a:r>
          </a:p>
          <a:p>
            <a:endParaRPr lang="en-US" sz="1050" dirty="0">
              <a:solidFill>
                <a:schemeClr val="tx1"/>
              </a:solidFill>
            </a:endParaRPr>
          </a:p>
          <a:p>
            <a:endParaRPr lang="en-US" sz="1050" dirty="0">
              <a:solidFill>
                <a:schemeClr val="tx1"/>
              </a:solidFill>
            </a:endParaRPr>
          </a:p>
          <a:p>
            <a:r>
              <a:rPr lang="en-US" sz="1050" dirty="0">
                <a:solidFill>
                  <a:schemeClr val="tx1"/>
                </a:solidFill>
              </a:rPr>
              <a:t>Hydrogen: H</a:t>
            </a:r>
          </a:p>
          <a:p>
            <a:endParaRPr lang="en-US" sz="1050" dirty="0">
              <a:solidFill>
                <a:schemeClr val="tx1"/>
              </a:solidFill>
            </a:endParaRPr>
          </a:p>
          <a:p>
            <a:endParaRPr lang="en-US" sz="1050" dirty="0">
              <a:solidFill>
                <a:schemeClr val="tx1"/>
              </a:solidFill>
            </a:endParaRPr>
          </a:p>
          <a:p>
            <a:endParaRPr lang="en-US" sz="1050" dirty="0">
              <a:solidFill>
                <a:schemeClr val="tx1"/>
              </a:solidFill>
            </a:endParaRPr>
          </a:p>
          <a:p>
            <a:r>
              <a:rPr lang="en-US" sz="1050" dirty="0">
                <a:solidFill>
                  <a:schemeClr val="tx1"/>
                </a:solidFill>
              </a:rPr>
              <a:t>Oxygen: O</a:t>
            </a:r>
          </a:p>
          <a:p>
            <a:endParaRPr lang="en-US" sz="1050" dirty="0">
              <a:solidFill>
                <a:schemeClr val="tx1"/>
              </a:solidFill>
            </a:endParaRPr>
          </a:p>
          <a:p>
            <a:endParaRPr lang="en-US" sz="1050" dirty="0">
              <a:solidFill>
                <a:schemeClr val="tx1"/>
              </a:solidFill>
            </a:endParaRPr>
          </a:p>
          <a:p>
            <a:endParaRPr lang="en-US" sz="1050" dirty="0">
              <a:solidFill>
                <a:schemeClr val="tx1"/>
              </a:solidFill>
            </a:endParaRPr>
          </a:p>
          <a:p>
            <a:r>
              <a:rPr lang="en-US" sz="1050" dirty="0">
                <a:solidFill>
                  <a:schemeClr val="tx1"/>
                </a:solidFill>
              </a:rPr>
              <a:t>Nitrogen: N</a:t>
            </a:r>
          </a:p>
        </p:txBody>
      </p:sp>
      <p:pic>
        <p:nvPicPr>
          <p:cNvPr id="21" name="Picture 20" descr="A picture containing chart&#10;&#10;Description automatically generated">
            <a:extLst>
              <a:ext uri="{FF2B5EF4-FFF2-40B4-BE49-F238E27FC236}">
                <a16:creationId xmlns:a16="http://schemas.microsoft.com/office/drawing/2014/main" id="{81B83045-0DD1-E84B-BD5E-D90A24B85DE1}"/>
              </a:ext>
            </a:extLst>
          </p:cNvPr>
          <p:cNvPicPr>
            <a:picLocks noChangeAspect="1"/>
          </p:cNvPicPr>
          <p:nvPr/>
        </p:nvPicPr>
        <p:blipFill>
          <a:blip r:embed="rId4"/>
          <a:stretch>
            <a:fillRect/>
          </a:stretch>
        </p:blipFill>
        <p:spPr>
          <a:xfrm>
            <a:off x="2373803" y="3254480"/>
            <a:ext cx="1862138" cy="1223963"/>
          </a:xfrm>
          <a:prstGeom prst="rect">
            <a:avLst/>
          </a:prstGeom>
        </p:spPr>
      </p:pic>
      <p:sp>
        <p:nvSpPr>
          <p:cNvPr id="22" name="TextBox 21">
            <a:extLst>
              <a:ext uri="{FF2B5EF4-FFF2-40B4-BE49-F238E27FC236}">
                <a16:creationId xmlns:a16="http://schemas.microsoft.com/office/drawing/2014/main" id="{CF6EA0BA-0C49-1645-8EAE-5B6F4F736ADC}"/>
              </a:ext>
            </a:extLst>
          </p:cNvPr>
          <p:cNvSpPr txBox="1"/>
          <p:nvPr/>
        </p:nvSpPr>
        <p:spPr>
          <a:xfrm>
            <a:off x="2602483" y="1913499"/>
            <a:ext cx="1460656" cy="1061829"/>
          </a:xfrm>
          <a:prstGeom prst="rect">
            <a:avLst/>
          </a:prstGeom>
          <a:noFill/>
        </p:spPr>
        <p:txBody>
          <a:bodyPr wrap="none" rtlCol="0">
            <a:spAutoFit/>
          </a:bodyPr>
          <a:lstStyle/>
          <a:p>
            <a:r>
              <a:rPr lang="en-US" sz="1050" dirty="0">
                <a:solidFill>
                  <a:schemeClr val="tx1"/>
                </a:solidFill>
              </a:rPr>
              <a:t>CH</a:t>
            </a:r>
            <a:r>
              <a:rPr lang="en-US" sz="1050" baseline="-25000" dirty="0">
                <a:solidFill>
                  <a:schemeClr val="tx1"/>
                </a:solidFill>
              </a:rPr>
              <a:t>4</a:t>
            </a:r>
            <a:r>
              <a:rPr lang="en-US" sz="1050" dirty="0">
                <a:solidFill>
                  <a:schemeClr val="tx1"/>
                </a:solidFill>
              </a:rPr>
              <a:t> methane</a:t>
            </a:r>
          </a:p>
          <a:p>
            <a:r>
              <a:rPr lang="en-US" sz="1050" dirty="0">
                <a:solidFill>
                  <a:schemeClr val="tx1"/>
                </a:solidFill>
              </a:rPr>
              <a:t>NH</a:t>
            </a:r>
            <a:r>
              <a:rPr lang="en-US" sz="1050" baseline="-25000" dirty="0">
                <a:solidFill>
                  <a:schemeClr val="tx1"/>
                </a:solidFill>
              </a:rPr>
              <a:t>3</a:t>
            </a:r>
            <a:r>
              <a:rPr lang="en-US" sz="1050" dirty="0">
                <a:solidFill>
                  <a:schemeClr val="tx1"/>
                </a:solidFill>
              </a:rPr>
              <a:t> ammonia</a:t>
            </a:r>
          </a:p>
          <a:p>
            <a:r>
              <a:rPr lang="en-US" sz="1050" dirty="0">
                <a:solidFill>
                  <a:schemeClr val="tx1"/>
                </a:solidFill>
              </a:rPr>
              <a:t>H</a:t>
            </a:r>
            <a:r>
              <a:rPr lang="en-US" sz="1050" baseline="-25000" dirty="0">
                <a:solidFill>
                  <a:schemeClr val="tx1"/>
                </a:solidFill>
              </a:rPr>
              <a:t>2</a:t>
            </a:r>
            <a:r>
              <a:rPr lang="en-US" sz="1050" dirty="0">
                <a:solidFill>
                  <a:schemeClr val="tx1"/>
                </a:solidFill>
              </a:rPr>
              <a:t>O water</a:t>
            </a:r>
          </a:p>
          <a:p>
            <a:r>
              <a:rPr lang="en-US" sz="1050" dirty="0">
                <a:solidFill>
                  <a:schemeClr val="tx1"/>
                </a:solidFill>
              </a:rPr>
              <a:t>CO carbon monoxide</a:t>
            </a:r>
          </a:p>
          <a:p>
            <a:r>
              <a:rPr lang="en-US" sz="1050" dirty="0">
                <a:solidFill>
                  <a:schemeClr val="tx1"/>
                </a:solidFill>
              </a:rPr>
              <a:t>CO</a:t>
            </a:r>
            <a:r>
              <a:rPr lang="en-US" sz="1050" baseline="-25000" dirty="0">
                <a:solidFill>
                  <a:schemeClr val="tx1"/>
                </a:solidFill>
              </a:rPr>
              <a:t>2</a:t>
            </a:r>
            <a:r>
              <a:rPr lang="en-US" sz="1050" dirty="0">
                <a:solidFill>
                  <a:schemeClr val="tx1"/>
                </a:solidFill>
              </a:rPr>
              <a:t> carbon dioxide</a:t>
            </a:r>
          </a:p>
          <a:p>
            <a:endParaRPr lang="en-US" sz="1050" dirty="0">
              <a:solidFill>
                <a:schemeClr val="tx1"/>
              </a:solidFill>
            </a:endParaRPr>
          </a:p>
        </p:txBody>
      </p:sp>
      <p:pic>
        <p:nvPicPr>
          <p:cNvPr id="20" name="Picture 19" descr="Diagram&#10;&#10;Description automatically generated">
            <a:extLst>
              <a:ext uri="{FF2B5EF4-FFF2-40B4-BE49-F238E27FC236}">
                <a16:creationId xmlns:a16="http://schemas.microsoft.com/office/drawing/2014/main" id="{F1C2E7D9-B0C0-8342-880D-1B0DABFC8D74}"/>
              </a:ext>
            </a:extLst>
          </p:cNvPr>
          <p:cNvPicPr>
            <a:picLocks noChangeAspect="1"/>
          </p:cNvPicPr>
          <p:nvPr/>
        </p:nvPicPr>
        <p:blipFill rotWithShape="1">
          <a:blip r:embed="rId3"/>
          <a:srcRect l="71621" t="11539" r="8383" b="6592"/>
          <a:stretch/>
        </p:blipFill>
        <p:spPr>
          <a:xfrm>
            <a:off x="4419180" y="1293253"/>
            <a:ext cx="1467271" cy="3379219"/>
          </a:xfrm>
          <a:prstGeom prst="rect">
            <a:avLst/>
          </a:prstGeom>
        </p:spPr>
      </p:pic>
      <p:sp>
        <p:nvSpPr>
          <p:cNvPr id="5" name="Title 2">
            <a:extLst>
              <a:ext uri="{FF2B5EF4-FFF2-40B4-BE49-F238E27FC236}">
                <a16:creationId xmlns:a16="http://schemas.microsoft.com/office/drawing/2014/main" id="{3D3ACB65-968C-0804-CA0B-38B3D0875A7D}"/>
              </a:ext>
            </a:extLst>
          </p:cNvPr>
          <p:cNvSpPr txBox="1">
            <a:spLocks/>
          </p:cNvSpPr>
          <p:nvPr/>
        </p:nvSpPr>
        <p:spPr>
          <a:xfrm>
            <a:off x="94524" y="-83042"/>
            <a:ext cx="9171122" cy="5649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i="1" dirty="0">
                <a:solidFill>
                  <a:srgbClr val="A4001D"/>
                </a:solidFill>
              </a:rPr>
              <a:t>Life requires the build up of complex molecules</a:t>
            </a:r>
            <a:br>
              <a:rPr lang="en-US" sz="2400" b="1" dirty="0">
                <a:solidFill>
                  <a:srgbClr val="A4001D"/>
                </a:solidFill>
              </a:rPr>
            </a:br>
            <a:r>
              <a:rPr lang="en-US" sz="2400" b="1" dirty="0">
                <a:solidFill>
                  <a:srgbClr val="A4001D"/>
                </a:solidFill>
                <a:sym typeface="Wingdings" pitchFamily="2" charset="2"/>
              </a:rPr>
              <a:t> </a:t>
            </a:r>
            <a:r>
              <a:rPr lang="en-US" sz="2400" b="1" dirty="0">
                <a:solidFill>
                  <a:srgbClr val="A4001D"/>
                </a:solidFill>
              </a:rPr>
              <a:t>amino acids: RNA &amp; DNA with a clear chain structure</a:t>
            </a:r>
          </a:p>
        </p:txBody>
      </p:sp>
    </p:spTree>
    <p:extLst>
      <p:ext uri="{BB962C8B-B14F-4D97-AF65-F5344CB8AC3E}">
        <p14:creationId xmlns:p14="http://schemas.microsoft.com/office/powerpoint/2010/main" val="854759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8841B3E0-21BA-1641-91F8-F6CE18D34F16}"/>
              </a:ext>
            </a:extLst>
          </p:cNvPr>
          <p:cNvPicPr>
            <a:picLocks noChangeAspect="1"/>
          </p:cNvPicPr>
          <p:nvPr/>
        </p:nvPicPr>
        <p:blipFill>
          <a:blip r:embed="rId3"/>
          <a:stretch>
            <a:fillRect/>
          </a:stretch>
        </p:blipFill>
        <p:spPr>
          <a:xfrm>
            <a:off x="514422" y="777233"/>
            <a:ext cx="4262923" cy="4366267"/>
          </a:xfrm>
          <a:prstGeom prst="rect">
            <a:avLst/>
          </a:prstGeom>
        </p:spPr>
      </p:pic>
      <p:pic>
        <p:nvPicPr>
          <p:cNvPr id="9" name="Picture 8" descr="Chart, histogram&#10;&#10;Description automatically generated">
            <a:extLst>
              <a:ext uri="{FF2B5EF4-FFF2-40B4-BE49-F238E27FC236}">
                <a16:creationId xmlns:a16="http://schemas.microsoft.com/office/drawing/2014/main" id="{32D3DDCE-4B11-FB46-8362-07F966A8350A}"/>
              </a:ext>
            </a:extLst>
          </p:cNvPr>
          <p:cNvPicPr>
            <a:picLocks noChangeAspect="1"/>
          </p:cNvPicPr>
          <p:nvPr/>
        </p:nvPicPr>
        <p:blipFill rotWithShape="1">
          <a:blip r:embed="rId4"/>
          <a:srcRect l="72574" t="42182" r="2311" b="24534"/>
          <a:stretch/>
        </p:blipFill>
        <p:spPr>
          <a:xfrm>
            <a:off x="7302961" y="3749988"/>
            <a:ext cx="1499505" cy="1439687"/>
          </a:xfrm>
          <a:prstGeom prst="rect">
            <a:avLst/>
          </a:prstGeom>
        </p:spPr>
      </p:pic>
      <p:pic>
        <p:nvPicPr>
          <p:cNvPr id="8" name="Picture 7" descr="Chart, histogram&#10;&#10;Description automatically generated">
            <a:extLst>
              <a:ext uri="{FF2B5EF4-FFF2-40B4-BE49-F238E27FC236}">
                <a16:creationId xmlns:a16="http://schemas.microsoft.com/office/drawing/2014/main" id="{DB295840-5632-AB44-97DB-42140C513E80}"/>
              </a:ext>
            </a:extLst>
          </p:cNvPr>
          <p:cNvPicPr>
            <a:picLocks noChangeAspect="1"/>
          </p:cNvPicPr>
          <p:nvPr/>
        </p:nvPicPr>
        <p:blipFill rotWithShape="1">
          <a:blip r:embed="rId4"/>
          <a:srcRect l="72574" t="42182" r="2311" b="24534"/>
          <a:stretch/>
        </p:blipFill>
        <p:spPr>
          <a:xfrm>
            <a:off x="5997768" y="3749988"/>
            <a:ext cx="1499505" cy="1439687"/>
          </a:xfrm>
          <a:prstGeom prst="rect">
            <a:avLst/>
          </a:prstGeom>
        </p:spPr>
      </p:pic>
      <p:sp>
        <p:nvSpPr>
          <p:cNvPr id="2" name="Slide Number Placeholder 1">
            <a:extLst>
              <a:ext uri="{FF2B5EF4-FFF2-40B4-BE49-F238E27FC236}">
                <a16:creationId xmlns:a16="http://schemas.microsoft.com/office/drawing/2014/main" id="{D14B6223-0FED-364A-A54C-8797F51ED19B}"/>
              </a:ext>
            </a:extLst>
          </p:cNvPr>
          <p:cNvSpPr>
            <a:spLocks noGrp="1"/>
          </p:cNvSpPr>
          <p:nvPr>
            <p:ph type="sldNum" sz="quarter" idx="11"/>
          </p:nvPr>
        </p:nvSpPr>
        <p:spPr>
          <a:xfrm>
            <a:off x="8566150" y="4738688"/>
            <a:ext cx="391238" cy="402600"/>
          </a:xfrm>
        </p:spPr>
        <p:txBody>
          <a:bodyPr/>
          <a:lstStyle/>
          <a:p>
            <a:fld id="{5BD36294-2849-48A8-8531-5354CF3095D2}" type="slidenum">
              <a:rPr lang="en-US" smtClean="0"/>
              <a:pPr/>
              <a:t>33</a:t>
            </a:fld>
            <a:endParaRPr lang="en-US" dirty="0"/>
          </a:p>
        </p:txBody>
      </p:sp>
      <p:sp>
        <p:nvSpPr>
          <p:cNvPr id="3" name="Title 2">
            <a:extLst>
              <a:ext uri="{FF2B5EF4-FFF2-40B4-BE49-F238E27FC236}">
                <a16:creationId xmlns:a16="http://schemas.microsoft.com/office/drawing/2014/main" id="{E9EC983D-F999-8942-A889-451012DF6A93}"/>
              </a:ext>
            </a:extLst>
          </p:cNvPr>
          <p:cNvSpPr>
            <a:spLocks noGrp="1"/>
          </p:cNvSpPr>
          <p:nvPr>
            <p:ph type="title"/>
          </p:nvPr>
        </p:nvSpPr>
        <p:spPr>
          <a:xfrm>
            <a:off x="107156" y="0"/>
            <a:ext cx="9144000" cy="564775"/>
          </a:xfrm>
        </p:spPr>
        <p:txBody>
          <a:bodyPr/>
          <a:lstStyle/>
          <a:p>
            <a:r>
              <a:rPr lang="en-US" sz="2400" b="1" dirty="0">
                <a:solidFill>
                  <a:srgbClr val="A4001D"/>
                </a:solidFill>
              </a:rPr>
              <a:t>Mineral surfaces can promote biomolecular self-assemblies </a:t>
            </a:r>
            <a:r>
              <a:rPr lang="en-US" sz="2400" b="1" dirty="0">
                <a:solidFill>
                  <a:srgbClr val="A4001D"/>
                </a:solidFill>
                <a:sym typeface="Wingdings" pitchFamily="2" charset="2"/>
              </a:rPr>
              <a:t> Templating!</a:t>
            </a:r>
            <a:br>
              <a:rPr lang="en-US" sz="2400" b="1" dirty="0">
                <a:solidFill>
                  <a:srgbClr val="A4001D"/>
                </a:solidFill>
              </a:rPr>
            </a:br>
            <a:endParaRPr lang="en-US" sz="2400" b="1" dirty="0">
              <a:solidFill>
                <a:srgbClr val="A4001D"/>
              </a:solidFill>
            </a:endParaRPr>
          </a:p>
        </p:txBody>
      </p:sp>
      <p:pic>
        <p:nvPicPr>
          <p:cNvPr id="7" name="Picture 6" descr="Chart, histogram&#10;&#10;Description automatically generated">
            <a:extLst>
              <a:ext uri="{FF2B5EF4-FFF2-40B4-BE49-F238E27FC236}">
                <a16:creationId xmlns:a16="http://schemas.microsoft.com/office/drawing/2014/main" id="{593611C2-CA6C-B343-A391-0E3D1434A0DC}"/>
              </a:ext>
            </a:extLst>
          </p:cNvPr>
          <p:cNvPicPr>
            <a:picLocks noChangeAspect="1"/>
          </p:cNvPicPr>
          <p:nvPr/>
        </p:nvPicPr>
        <p:blipFill rotWithShape="1">
          <a:blip r:embed="rId4"/>
          <a:srcRect l="72574" t="42182" r="2311" b="24534"/>
          <a:stretch/>
        </p:blipFill>
        <p:spPr>
          <a:xfrm>
            <a:off x="4643664" y="3749988"/>
            <a:ext cx="1499505" cy="1439687"/>
          </a:xfrm>
          <a:prstGeom prst="rect">
            <a:avLst/>
          </a:prstGeom>
        </p:spPr>
      </p:pic>
    </p:spTree>
    <p:extLst>
      <p:ext uri="{BB962C8B-B14F-4D97-AF65-F5344CB8AC3E}">
        <p14:creationId xmlns:p14="http://schemas.microsoft.com/office/powerpoint/2010/main" val="1899208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0FC52D-7FC7-D249-B9DD-FFAD623FB3A0}"/>
              </a:ext>
            </a:extLst>
          </p:cNvPr>
          <p:cNvSpPr>
            <a:spLocks noGrp="1"/>
          </p:cNvSpPr>
          <p:nvPr>
            <p:ph type="sldNum" sz="quarter" idx="11"/>
          </p:nvPr>
        </p:nvSpPr>
        <p:spPr>
          <a:xfrm>
            <a:off x="8566149" y="4738688"/>
            <a:ext cx="428561" cy="402600"/>
          </a:xfrm>
        </p:spPr>
        <p:txBody>
          <a:bodyPr/>
          <a:lstStyle/>
          <a:p>
            <a:fld id="{5BD36294-2849-48A8-8531-5354CF3095D2}" type="slidenum">
              <a:rPr lang="en-US" smtClean="0"/>
              <a:pPr/>
              <a:t>34</a:t>
            </a:fld>
            <a:endParaRPr lang="en-US" dirty="0"/>
          </a:p>
        </p:txBody>
      </p:sp>
      <p:sp>
        <p:nvSpPr>
          <p:cNvPr id="3" name="Title 2">
            <a:extLst>
              <a:ext uri="{FF2B5EF4-FFF2-40B4-BE49-F238E27FC236}">
                <a16:creationId xmlns:a16="http://schemas.microsoft.com/office/drawing/2014/main" id="{43394F39-F0AB-0649-8496-22AA551D43F6}"/>
              </a:ext>
            </a:extLst>
          </p:cNvPr>
          <p:cNvSpPr>
            <a:spLocks noGrp="1"/>
          </p:cNvSpPr>
          <p:nvPr>
            <p:ph type="title"/>
          </p:nvPr>
        </p:nvSpPr>
        <p:spPr/>
        <p:txBody>
          <a:bodyPr/>
          <a:lstStyle/>
          <a:p>
            <a:r>
              <a:rPr lang="en-US" dirty="0"/>
              <a:t> </a:t>
            </a:r>
          </a:p>
        </p:txBody>
      </p:sp>
      <p:pic>
        <p:nvPicPr>
          <p:cNvPr id="6" name="Picture 5" descr="Graphical user interface, schematic&#10;&#10;Description automatically generated">
            <a:extLst>
              <a:ext uri="{FF2B5EF4-FFF2-40B4-BE49-F238E27FC236}">
                <a16:creationId xmlns:a16="http://schemas.microsoft.com/office/drawing/2014/main" id="{68AE070E-24E3-DC44-81FD-406D3D6E57A7}"/>
              </a:ext>
            </a:extLst>
          </p:cNvPr>
          <p:cNvPicPr>
            <a:picLocks noChangeAspect="1"/>
          </p:cNvPicPr>
          <p:nvPr/>
        </p:nvPicPr>
        <p:blipFill>
          <a:blip r:embed="rId3"/>
          <a:stretch>
            <a:fillRect/>
          </a:stretch>
        </p:blipFill>
        <p:spPr>
          <a:xfrm>
            <a:off x="4217176" y="830061"/>
            <a:ext cx="3589636" cy="4037563"/>
          </a:xfrm>
          <a:prstGeom prst="rect">
            <a:avLst/>
          </a:prstGeom>
        </p:spPr>
      </p:pic>
      <p:sp>
        <p:nvSpPr>
          <p:cNvPr id="7" name="TextBox 6">
            <a:extLst>
              <a:ext uri="{FF2B5EF4-FFF2-40B4-BE49-F238E27FC236}">
                <a16:creationId xmlns:a16="http://schemas.microsoft.com/office/drawing/2014/main" id="{585AE79A-D0B2-2A4D-B71B-A354F6078D8E}"/>
              </a:ext>
            </a:extLst>
          </p:cNvPr>
          <p:cNvSpPr txBox="1"/>
          <p:nvPr/>
        </p:nvSpPr>
        <p:spPr>
          <a:xfrm>
            <a:off x="4177393" y="2087125"/>
            <a:ext cx="1242969" cy="1061829"/>
          </a:xfrm>
          <a:prstGeom prst="rect">
            <a:avLst/>
          </a:prstGeom>
          <a:noFill/>
        </p:spPr>
        <p:txBody>
          <a:bodyPr wrap="none" rtlCol="0">
            <a:spAutoFit/>
          </a:bodyPr>
          <a:lstStyle/>
          <a:p>
            <a:r>
              <a:rPr lang="en-US" sz="1050" dirty="0">
                <a:solidFill>
                  <a:schemeClr val="bg1"/>
                </a:solidFill>
              </a:rPr>
              <a:t>   Collisions:</a:t>
            </a:r>
          </a:p>
          <a:p>
            <a:pPr marL="214313" indent="-214313">
              <a:buFontTx/>
              <a:buChar char="-"/>
            </a:pPr>
            <a:r>
              <a:rPr lang="en-US" sz="1050" dirty="0">
                <a:solidFill>
                  <a:schemeClr val="bg1"/>
                </a:solidFill>
              </a:rPr>
              <a:t>Dust grains</a:t>
            </a:r>
          </a:p>
          <a:p>
            <a:pPr marL="214313" indent="-214313">
              <a:buFontTx/>
              <a:buChar char="-"/>
            </a:pPr>
            <a:r>
              <a:rPr lang="en-US" sz="1050" b="1" dirty="0">
                <a:solidFill>
                  <a:schemeClr val="bg1"/>
                </a:solidFill>
              </a:rPr>
              <a:t>Meteorites</a:t>
            </a:r>
          </a:p>
          <a:p>
            <a:pPr marL="214313" indent="-214313">
              <a:buFontTx/>
              <a:buChar char="-"/>
            </a:pPr>
            <a:r>
              <a:rPr lang="en-US" sz="1050" dirty="0">
                <a:solidFill>
                  <a:schemeClr val="bg1"/>
                </a:solidFill>
              </a:rPr>
              <a:t>Asteroids</a:t>
            </a:r>
          </a:p>
          <a:p>
            <a:pPr marL="214313" indent="-214313">
              <a:buFontTx/>
              <a:buChar char="-"/>
            </a:pPr>
            <a:r>
              <a:rPr lang="en-US" sz="1050" dirty="0">
                <a:solidFill>
                  <a:schemeClr val="bg1"/>
                </a:solidFill>
              </a:rPr>
              <a:t>Planetesimals</a:t>
            </a:r>
          </a:p>
          <a:p>
            <a:pPr marL="214313" indent="-214313">
              <a:buFontTx/>
              <a:buChar char="-"/>
            </a:pPr>
            <a:r>
              <a:rPr lang="en-US" sz="1050" dirty="0">
                <a:solidFill>
                  <a:schemeClr val="bg1"/>
                </a:solidFill>
              </a:rPr>
              <a:t>Planets</a:t>
            </a:r>
          </a:p>
        </p:txBody>
      </p:sp>
      <p:sp>
        <p:nvSpPr>
          <p:cNvPr id="8" name="TextBox 7">
            <a:extLst>
              <a:ext uri="{FF2B5EF4-FFF2-40B4-BE49-F238E27FC236}">
                <a16:creationId xmlns:a16="http://schemas.microsoft.com/office/drawing/2014/main" id="{F5A93F4D-D81B-894D-AEDB-67ED57EA67E1}"/>
              </a:ext>
            </a:extLst>
          </p:cNvPr>
          <p:cNvSpPr txBox="1"/>
          <p:nvPr/>
        </p:nvSpPr>
        <p:spPr>
          <a:xfrm>
            <a:off x="5314950" y="4951464"/>
            <a:ext cx="2097049" cy="213585"/>
          </a:xfrm>
          <a:prstGeom prst="rect">
            <a:avLst/>
          </a:prstGeom>
          <a:noFill/>
        </p:spPr>
        <p:txBody>
          <a:bodyPr wrap="none" rtlCol="0">
            <a:spAutoFit/>
          </a:bodyPr>
          <a:lstStyle/>
          <a:p>
            <a:r>
              <a:rPr lang="en-US" sz="788" dirty="0"/>
              <a:t>https://</a:t>
            </a:r>
            <a:r>
              <a:rPr lang="en-US" sz="788" dirty="0" err="1"/>
              <a:t>www.wikiwand.com</a:t>
            </a:r>
            <a:r>
              <a:rPr lang="en-US" sz="788" dirty="0"/>
              <a:t>/</a:t>
            </a:r>
            <a:r>
              <a:rPr lang="en-US" sz="788" dirty="0" err="1"/>
              <a:t>en</a:t>
            </a:r>
            <a:r>
              <a:rPr lang="en-US" sz="788" dirty="0"/>
              <a:t>/Abiogenesis</a:t>
            </a:r>
          </a:p>
        </p:txBody>
      </p:sp>
      <p:sp>
        <p:nvSpPr>
          <p:cNvPr id="5" name="TextBox 4">
            <a:extLst>
              <a:ext uri="{FF2B5EF4-FFF2-40B4-BE49-F238E27FC236}">
                <a16:creationId xmlns:a16="http://schemas.microsoft.com/office/drawing/2014/main" id="{A9C0D441-3A27-56F0-08C7-17A92DE1E804}"/>
              </a:ext>
            </a:extLst>
          </p:cNvPr>
          <p:cNvSpPr txBox="1"/>
          <p:nvPr/>
        </p:nvSpPr>
        <p:spPr>
          <a:xfrm>
            <a:off x="149289" y="801667"/>
            <a:ext cx="4170783" cy="4001095"/>
          </a:xfrm>
          <a:prstGeom prst="rect">
            <a:avLst/>
          </a:prstGeom>
          <a:noFill/>
        </p:spPr>
        <p:txBody>
          <a:bodyPr wrap="square" rtlCol="0">
            <a:spAutoFit/>
          </a:bodyPr>
          <a:lstStyle/>
          <a:p>
            <a:r>
              <a:rPr lang="en-US" sz="1600" dirty="0">
                <a:solidFill>
                  <a:schemeClr val="tx1"/>
                </a:solidFill>
              </a:rPr>
              <a:t>1. </a:t>
            </a:r>
            <a:r>
              <a:rPr lang="en-US" sz="1600" b="1" i="1" dirty="0">
                <a:solidFill>
                  <a:schemeClr val="tx1"/>
                </a:solidFill>
              </a:rPr>
              <a:t>Miller-Urey experiments</a:t>
            </a:r>
          </a:p>
          <a:p>
            <a:pPr marL="557213" lvl="1" indent="-214313">
              <a:buFont typeface="Arial" panose="020B0604020202020204" pitchFamily="34" charset="0"/>
              <a:buChar char="•"/>
            </a:pPr>
            <a:r>
              <a:rPr lang="en-US" sz="1600" dirty="0">
                <a:solidFill>
                  <a:schemeClr val="tx1"/>
                </a:solidFill>
              </a:rPr>
              <a:t>Amino acid formation from electrical discharge in simple gases</a:t>
            </a:r>
          </a:p>
          <a:p>
            <a:pPr lvl="1"/>
            <a:endParaRPr lang="en-US" sz="1600" dirty="0">
              <a:solidFill>
                <a:schemeClr val="tx1"/>
              </a:solidFill>
            </a:endParaRPr>
          </a:p>
          <a:p>
            <a:r>
              <a:rPr lang="en-US" sz="1600" dirty="0">
                <a:solidFill>
                  <a:schemeClr val="tx1"/>
                </a:solidFill>
              </a:rPr>
              <a:t>2. </a:t>
            </a:r>
            <a:r>
              <a:rPr lang="en-US" sz="1600" b="1" i="1" dirty="0" err="1">
                <a:solidFill>
                  <a:schemeClr val="tx1"/>
                </a:solidFill>
              </a:rPr>
              <a:t>Hyperthermophilic</a:t>
            </a:r>
            <a:r>
              <a:rPr lang="en-US" sz="1600" b="1" i="1" dirty="0">
                <a:solidFill>
                  <a:schemeClr val="tx1"/>
                </a:solidFill>
              </a:rPr>
              <a:t> microorganism   </a:t>
            </a:r>
          </a:p>
          <a:p>
            <a:r>
              <a:rPr lang="en-US" sz="1600" b="1" i="1" dirty="0">
                <a:solidFill>
                  <a:schemeClr val="tx1"/>
                </a:solidFill>
              </a:rPr>
              <a:t>    evolution</a:t>
            </a:r>
          </a:p>
          <a:p>
            <a:pPr marL="557213" lvl="1" indent="-214313">
              <a:buFont typeface="Arial" panose="020B0604020202020204" pitchFamily="34" charset="0"/>
              <a:buChar char="•"/>
            </a:pPr>
            <a:r>
              <a:rPr lang="en-US" sz="1600" dirty="0">
                <a:solidFill>
                  <a:schemeClr val="tx1"/>
                </a:solidFill>
              </a:rPr>
              <a:t>Simple magma gases mix with dissolved metals at high temp, e.g., extremophiles </a:t>
            </a:r>
          </a:p>
          <a:p>
            <a:pPr lvl="1"/>
            <a:endParaRPr lang="en-US" sz="1600" dirty="0">
              <a:solidFill>
                <a:schemeClr val="bg1">
                  <a:lumMod val="75000"/>
                </a:schemeClr>
              </a:solidFill>
            </a:endParaRPr>
          </a:p>
          <a:p>
            <a:r>
              <a:rPr lang="en-US" sz="1600" dirty="0"/>
              <a:t>3. </a:t>
            </a:r>
            <a:r>
              <a:rPr lang="en-US" sz="1600" b="1" i="1" dirty="0"/>
              <a:t>Impact synthesis</a:t>
            </a:r>
          </a:p>
          <a:p>
            <a:pPr marL="557213" lvl="1" indent="-214313">
              <a:buFont typeface="Arial" panose="020B0604020202020204" pitchFamily="34" charset="0"/>
              <a:buChar char="•"/>
            </a:pPr>
            <a:r>
              <a:rPr lang="en-US" sz="1600" dirty="0"/>
              <a:t>Amino acid formation during impact plasma process &amp; host rock mineralogy is important to build up molecular complexity</a:t>
            </a:r>
          </a:p>
          <a:p>
            <a:pPr marL="557213" lvl="1" indent="-214313">
              <a:buFont typeface="Arial" panose="020B0604020202020204" pitchFamily="34" charset="0"/>
              <a:buChar char="•"/>
            </a:pPr>
            <a:endParaRPr lang="en-US" sz="1600" dirty="0"/>
          </a:p>
        </p:txBody>
      </p:sp>
      <p:sp>
        <p:nvSpPr>
          <p:cNvPr id="9" name="TextBox 8">
            <a:extLst>
              <a:ext uri="{FF2B5EF4-FFF2-40B4-BE49-F238E27FC236}">
                <a16:creationId xmlns:a16="http://schemas.microsoft.com/office/drawing/2014/main" id="{D2F30308-1412-DBE5-354B-851772070374}"/>
              </a:ext>
            </a:extLst>
          </p:cNvPr>
          <p:cNvSpPr txBox="1"/>
          <p:nvPr/>
        </p:nvSpPr>
        <p:spPr>
          <a:xfrm>
            <a:off x="0" y="4844986"/>
            <a:ext cx="9144000" cy="307777"/>
          </a:xfrm>
          <a:prstGeom prst="rect">
            <a:avLst/>
          </a:prstGeom>
          <a:solidFill>
            <a:srgbClr val="C00000"/>
          </a:solidFill>
        </p:spPr>
        <p:txBody>
          <a:bodyPr wrap="square" rtlCol="0">
            <a:spAutoFit/>
          </a:bodyPr>
          <a:lstStyle/>
          <a:p>
            <a:pPr algn="ctr"/>
            <a:r>
              <a:rPr lang="en-US" dirty="0">
                <a:solidFill>
                  <a:schemeClr val="bg1"/>
                </a:solidFill>
              </a:rPr>
              <a:t>How did the biological information get encoded?</a:t>
            </a:r>
          </a:p>
        </p:txBody>
      </p:sp>
      <p:sp>
        <p:nvSpPr>
          <p:cNvPr id="4" name="Title 2">
            <a:extLst>
              <a:ext uri="{FF2B5EF4-FFF2-40B4-BE49-F238E27FC236}">
                <a16:creationId xmlns:a16="http://schemas.microsoft.com/office/drawing/2014/main" id="{48709DE8-B942-3D24-64AC-7507AB5DBD3F}"/>
              </a:ext>
            </a:extLst>
          </p:cNvPr>
          <p:cNvSpPr txBox="1">
            <a:spLocks/>
          </p:cNvSpPr>
          <p:nvPr/>
        </p:nvSpPr>
        <p:spPr>
          <a:xfrm>
            <a:off x="94524" y="-83043"/>
            <a:ext cx="9171122" cy="80086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i="1" dirty="0">
                <a:solidFill>
                  <a:srgbClr val="A4001D"/>
                </a:solidFill>
              </a:rPr>
              <a:t>Life requires the build up of complex molecules</a:t>
            </a:r>
            <a:br>
              <a:rPr lang="en-US" sz="2400" b="1" dirty="0">
                <a:solidFill>
                  <a:srgbClr val="A4001D"/>
                </a:solidFill>
              </a:rPr>
            </a:br>
            <a:r>
              <a:rPr lang="en-US" sz="2400" b="1" dirty="0">
                <a:solidFill>
                  <a:srgbClr val="A4001D"/>
                </a:solidFill>
                <a:sym typeface="Wingdings" pitchFamily="2" charset="2"/>
              </a:rPr>
              <a:t> Case Study 3</a:t>
            </a:r>
            <a:r>
              <a:rPr lang="en-US" sz="2400" b="1" dirty="0">
                <a:solidFill>
                  <a:srgbClr val="A4001D"/>
                </a:solidFill>
              </a:rPr>
              <a:t>: Role of Plasmas in the Chemistry of Life</a:t>
            </a:r>
          </a:p>
        </p:txBody>
      </p:sp>
    </p:spTree>
    <p:extLst>
      <p:ext uri="{BB962C8B-B14F-4D97-AF65-F5344CB8AC3E}">
        <p14:creationId xmlns:p14="http://schemas.microsoft.com/office/powerpoint/2010/main" val="1512121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6BBF55-80AD-264C-8A9D-053785113F2B}"/>
              </a:ext>
            </a:extLst>
          </p:cNvPr>
          <p:cNvSpPr>
            <a:spLocks noGrp="1"/>
          </p:cNvSpPr>
          <p:nvPr>
            <p:ph type="sldNum" sz="quarter" idx="11"/>
          </p:nvPr>
        </p:nvSpPr>
        <p:spPr>
          <a:xfrm>
            <a:off x="8566149" y="4738688"/>
            <a:ext cx="372577" cy="402600"/>
          </a:xfrm>
        </p:spPr>
        <p:txBody>
          <a:bodyPr/>
          <a:lstStyle/>
          <a:p>
            <a:fld id="{5BD36294-2849-48A8-8531-5354CF3095D2}" type="slidenum">
              <a:rPr lang="en-US" smtClean="0"/>
              <a:pPr/>
              <a:t>35</a:t>
            </a:fld>
            <a:endParaRPr lang="en-US" dirty="0"/>
          </a:p>
        </p:txBody>
      </p:sp>
      <p:sp>
        <p:nvSpPr>
          <p:cNvPr id="3" name="Title 2">
            <a:extLst>
              <a:ext uri="{FF2B5EF4-FFF2-40B4-BE49-F238E27FC236}">
                <a16:creationId xmlns:a16="http://schemas.microsoft.com/office/drawing/2014/main" id="{9FCE4F01-60AE-0B4D-83CA-4602926EA78A}"/>
              </a:ext>
            </a:extLst>
          </p:cNvPr>
          <p:cNvSpPr>
            <a:spLocks noGrp="1"/>
          </p:cNvSpPr>
          <p:nvPr>
            <p:ph type="title"/>
          </p:nvPr>
        </p:nvSpPr>
        <p:spPr>
          <a:xfrm>
            <a:off x="0" y="96819"/>
            <a:ext cx="9144000" cy="564775"/>
          </a:xfrm>
        </p:spPr>
        <p:txBody>
          <a:bodyPr/>
          <a:lstStyle/>
          <a:p>
            <a:r>
              <a:rPr lang="en-US" sz="2400" b="1" dirty="0">
                <a:solidFill>
                  <a:srgbClr val="A4001D"/>
                </a:solidFill>
              </a:rPr>
              <a:t>Meteorites reveal another way to make life’s components</a:t>
            </a:r>
          </a:p>
        </p:txBody>
      </p:sp>
      <p:sp>
        <p:nvSpPr>
          <p:cNvPr id="11" name="TextBox 10">
            <a:extLst>
              <a:ext uri="{FF2B5EF4-FFF2-40B4-BE49-F238E27FC236}">
                <a16:creationId xmlns:a16="http://schemas.microsoft.com/office/drawing/2014/main" id="{08FDCC59-E197-284D-B765-BD55EF022A93}"/>
              </a:ext>
            </a:extLst>
          </p:cNvPr>
          <p:cNvSpPr txBox="1"/>
          <p:nvPr/>
        </p:nvSpPr>
        <p:spPr>
          <a:xfrm>
            <a:off x="48739" y="742950"/>
            <a:ext cx="9144000" cy="4031873"/>
          </a:xfrm>
          <a:prstGeom prst="rect">
            <a:avLst/>
          </a:prstGeom>
          <a:noFill/>
        </p:spPr>
        <p:txBody>
          <a:bodyPr wrap="square" rtlCol="0">
            <a:spAutoFit/>
          </a:bodyPr>
          <a:lstStyle/>
          <a:p>
            <a:r>
              <a:rPr lang="en-US" sz="1600" dirty="0"/>
              <a:t>Meteorites: rocky remnants of asteroids or comets that land on Earth, </a:t>
            </a:r>
            <a:r>
              <a:rPr lang="en-US" sz="1600" i="1" dirty="0"/>
              <a:t>Solar System Uber! </a:t>
            </a:r>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p:txBody>
      </p:sp>
      <p:pic>
        <p:nvPicPr>
          <p:cNvPr id="14" name="Picture 13" descr="A picture containing text, different, colorful, several&#10;&#10;Description automatically generated">
            <a:extLst>
              <a:ext uri="{FF2B5EF4-FFF2-40B4-BE49-F238E27FC236}">
                <a16:creationId xmlns:a16="http://schemas.microsoft.com/office/drawing/2014/main" id="{29053A04-A8D5-1246-B6D4-4249B3B5A5C1}"/>
              </a:ext>
            </a:extLst>
          </p:cNvPr>
          <p:cNvPicPr>
            <a:picLocks noChangeAspect="1"/>
          </p:cNvPicPr>
          <p:nvPr/>
        </p:nvPicPr>
        <p:blipFill>
          <a:blip r:embed="rId3"/>
          <a:stretch>
            <a:fillRect/>
          </a:stretch>
        </p:blipFill>
        <p:spPr>
          <a:xfrm>
            <a:off x="118956" y="1150003"/>
            <a:ext cx="6549512" cy="3935186"/>
          </a:xfrm>
          <a:prstGeom prst="rect">
            <a:avLst/>
          </a:prstGeom>
        </p:spPr>
      </p:pic>
      <p:sp>
        <p:nvSpPr>
          <p:cNvPr id="4" name="TextBox 3">
            <a:extLst>
              <a:ext uri="{FF2B5EF4-FFF2-40B4-BE49-F238E27FC236}">
                <a16:creationId xmlns:a16="http://schemas.microsoft.com/office/drawing/2014/main" id="{1F8D8155-93BB-2793-1ED5-3A8E89605D57}"/>
              </a:ext>
            </a:extLst>
          </p:cNvPr>
          <p:cNvSpPr txBox="1"/>
          <p:nvPr/>
        </p:nvSpPr>
        <p:spPr>
          <a:xfrm>
            <a:off x="6969503" y="1350250"/>
            <a:ext cx="2174497" cy="3539430"/>
          </a:xfrm>
          <a:prstGeom prst="rect">
            <a:avLst/>
          </a:prstGeom>
          <a:noFill/>
        </p:spPr>
        <p:txBody>
          <a:bodyPr wrap="square" rtlCol="0">
            <a:spAutoFit/>
          </a:bodyPr>
          <a:lstStyle/>
          <a:p>
            <a:r>
              <a:rPr lang="en-US" sz="1600" b="1" i="1" dirty="0"/>
              <a:t>Requirements:</a:t>
            </a:r>
          </a:p>
          <a:p>
            <a:r>
              <a:rPr lang="en-US" sz="1600" dirty="0"/>
              <a:t>-prebiotic chemical precursors</a:t>
            </a:r>
          </a:p>
          <a:p>
            <a:r>
              <a:rPr lang="en-US" sz="1600" dirty="0"/>
              <a:t>-formation mechanism for complex </a:t>
            </a:r>
          </a:p>
          <a:p>
            <a:r>
              <a:rPr lang="en-US" sz="1600" dirty="0"/>
              <a:t>  molecules &amp; amino acid diversity </a:t>
            </a:r>
            <a:r>
              <a:rPr lang="en-US" sz="1600" dirty="0">
                <a:sym typeface="Wingdings" pitchFamily="2" charset="2"/>
              </a:rPr>
              <a:t> RNA</a:t>
            </a:r>
          </a:p>
          <a:p>
            <a:r>
              <a:rPr lang="en-US" sz="1600" b="1" dirty="0">
                <a:solidFill>
                  <a:schemeClr val="tx1"/>
                </a:solidFill>
                <a:sym typeface="Wingdings" pitchFamily="2" charset="2"/>
              </a:rPr>
              <a:t>-template left- or right-handedness </a:t>
            </a:r>
          </a:p>
          <a:p>
            <a:r>
              <a:rPr lang="en-US" sz="1600" b="1" dirty="0">
                <a:solidFill>
                  <a:schemeClr val="tx1"/>
                </a:solidFill>
                <a:sym typeface="Wingdings" pitchFamily="2" charset="2"/>
              </a:rPr>
              <a:t>  of amino acids via </a:t>
            </a:r>
            <a:r>
              <a:rPr lang="en-US" sz="1600" b="1" i="1" dirty="0">
                <a:solidFill>
                  <a:schemeClr val="tx1"/>
                </a:solidFill>
                <a:sym typeface="Wingdings" pitchFamily="2" charset="2"/>
              </a:rPr>
              <a:t>specific mineral structures</a:t>
            </a:r>
            <a:endParaRPr lang="en-US" sz="1600" b="1" i="1" dirty="0">
              <a:solidFill>
                <a:schemeClr val="tx1"/>
              </a:solidFill>
            </a:endParaRPr>
          </a:p>
          <a:p>
            <a:endParaRPr lang="en-US" sz="1600" b="1" dirty="0">
              <a:sym typeface="Wingdings" pitchFamily="2" charset="2"/>
            </a:endParaRPr>
          </a:p>
        </p:txBody>
      </p:sp>
      <p:sp>
        <p:nvSpPr>
          <p:cNvPr id="5" name="TextBox 4">
            <a:extLst>
              <a:ext uri="{FF2B5EF4-FFF2-40B4-BE49-F238E27FC236}">
                <a16:creationId xmlns:a16="http://schemas.microsoft.com/office/drawing/2014/main" id="{D3A68A78-4996-F7A5-2D99-29F2D8C1BA5A}"/>
              </a:ext>
            </a:extLst>
          </p:cNvPr>
          <p:cNvSpPr txBox="1"/>
          <p:nvPr/>
        </p:nvSpPr>
        <p:spPr>
          <a:xfrm>
            <a:off x="6732779" y="2052623"/>
            <a:ext cx="386644" cy="415498"/>
          </a:xfrm>
          <a:prstGeom prst="rect">
            <a:avLst/>
          </a:prstGeom>
          <a:noFill/>
        </p:spPr>
        <p:txBody>
          <a:bodyPr wrap="none" rtlCol="0">
            <a:spAutoFit/>
          </a:bodyPr>
          <a:lstStyle/>
          <a:p>
            <a:r>
              <a:rPr lang="en-US" sz="2100" dirty="0">
                <a:solidFill>
                  <a:srgbClr val="00B050"/>
                </a:solidFill>
              </a:rPr>
              <a:t>✓</a:t>
            </a:r>
          </a:p>
        </p:txBody>
      </p:sp>
      <p:sp>
        <p:nvSpPr>
          <p:cNvPr id="6" name="TextBox 5">
            <a:extLst>
              <a:ext uri="{FF2B5EF4-FFF2-40B4-BE49-F238E27FC236}">
                <a16:creationId xmlns:a16="http://schemas.microsoft.com/office/drawing/2014/main" id="{E6AC0FE0-35B1-D2C5-F952-FF136A5C6666}"/>
              </a:ext>
            </a:extLst>
          </p:cNvPr>
          <p:cNvSpPr txBox="1"/>
          <p:nvPr/>
        </p:nvSpPr>
        <p:spPr>
          <a:xfrm>
            <a:off x="6751736" y="1555769"/>
            <a:ext cx="169028" cy="415498"/>
          </a:xfrm>
          <a:prstGeom prst="rect">
            <a:avLst/>
          </a:prstGeom>
          <a:noFill/>
        </p:spPr>
        <p:txBody>
          <a:bodyPr wrap="square" rtlCol="0">
            <a:spAutoFit/>
          </a:bodyPr>
          <a:lstStyle/>
          <a:p>
            <a:r>
              <a:rPr lang="en-US" sz="2100" dirty="0">
                <a:solidFill>
                  <a:srgbClr val="00B050"/>
                </a:solidFill>
              </a:rPr>
              <a:t>✓</a:t>
            </a:r>
          </a:p>
        </p:txBody>
      </p:sp>
      <p:sp>
        <p:nvSpPr>
          <p:cNvPr id="7" name="TextBox 6">
            <a:extLst>
              <a:ext uri="{FF2B5EF4-FFF2-40B4-BE49-F238E27FC236}">
                <a16:creationId xmlns:a16="http://schemas.microsoft.com/office/drawing/2014/main" id="{3EAED038-9501-83F9-B40B-9271B11A9340}"/>
              </a:ext>
            </a:extLst>
          </p:cNvPr>
          <p:cNvSpPr txBox="1"/>
          <p:nvPr/>
        </p:nvSpPr>
        <p:spPr>
          <a:xfrm>
            <a:off x="6776181" y="3280940"/>
            <a:ext cx="386644" cy="415498"/>
          </a:xfrm>
          <a:prstGeom prst="rect">
            <a:avLst/>
          </a:prstGeom>
          <a:noFill/>
        </p:spPr>
        <p:txBody>
          <a:bodyPr wrap="none" rtlCol="0">
            <a:spAutoFit/>
          </a:bodyPr>
          <a:lstStyle/>
          <a:p>
            <a:r>
              <a:rPr lang="en-US" sz="2100" dirty="0">
                <a:solidFill>
                  <a:srgbClr val="00B050"/>
                </a:solidFill>
              </a:rPr>
              <a:t>✓</a:t>
            </a:r>
          </a:p>
        </p:txBody>
      </p:sp>
    </p:spTree>
    <p:extLst>
      <p:ext uri="{BB962C8B-B14F-4D97-AF65-F5344CB8AC3E}">
        <p14:creationId xmlns:p14="http://schemas.microsoft.com/office/powerpoint/2010/main" val="13916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B06189-62EF-914B-B235-42B7D5BE489C}"/>
              </a:ext>
            </a:extLst>
          </p:cNvPr>
          <p:cNvSpPr>
            <a:spLocks noGrp="1"/>
          </p:cNvSpPr>
          <p:nvPr>
            <p:ph type="sldNum" sz="quarter" idx="11"/>
          </p:nvPr>
        </p:nvSpPr>
        <p:spPr>
          <a:xfrm>
            <a:off x="8566149" y="4738688"/>
            <a:ext cx="465883" cy="402600"/>
          </a:xfrm>
        </p:spPr>
        <p:txBody>
          <a:bodyPr/>
          <a:lstStyle/>
          <a:p>
            <a:fld id="{5BD36294-2849-48A8-8531-5354CF3095D2}" type="slidenum">
              <a:rPr lang="en-US" smtClean="0"/>
              <a:pPr/>
              <a:t>36</a:t>
            </a:fld>
            <a:endParaRPr lang="en-US" dirty="0"/>
          </a:p>
        </p:txBody>
      </p:sp>
      <p:sp>
        <p:nvSpPr>
          <p:cNvPr id="3" name="Title 2">
            <a:extLst>
              <a:ext uri="{FF2B5EF4-FFF2-40B4-BE49-F238E27FC236}">
                <a16:creationId xmlns:a16="http://schemas.microsoft.com/office/drawing/2014/main" id="{25EF0C6B-DE13-5541-B695-11F7CA3035C9}"/>
              </a:ext>
            </a:extLst>
          </p:cNvPr>
          <p:cNvSpPr>
            <a:spLocks noGrp="1"/>
          </p:cNvSpPr>
          <p:nvPr>
            <p:ph type="title"/>
          </p:nvPr>
        </p:nvSpPr>
        <p:spPr/>
        <p:txBody>
          <a:bodyPr/>
          <a:lstStyle/>
          <a:p>
            <a:r>
              <a:rPr lang="en-US" dirty="0"/>
              <a:t> </a:t>
            </a:r>
          </a:p>
        </p:txBody>
      </p:sp>
      <p:sp>
        <p:nvSpPr>
          <p:cNvPr id="7" name="TextBox 6">
            <a:extLst>
              <a:ext uri="{FF2B5EF4-FFF2-40B4-BE49-F238E27FC236}">
                <a16:creationId xmlns:a16="http://schemas.microsoft.com/office/drawing/2014/main" id="{FF39C0F7-4256-B84B-8A79-29AA0A2F675C}"/>
              </a:ext>
            </a:extLst>
          </p:cNvPr>
          <p:cNvSpPr txBox="1"/>
          <p:nvPr/>
        </p:nvSpPr>
        <p:spPr>
          <a:xfrm>
            <a:off x="634482" y="2594036"/>
            <a:ext cx="3698527" cy="3108543"/>
          </a:xfrm>
          <a:prstGeom prst="rect">
            <a:avLst/>
          </a:prstGeom>
          <a:noFill/>
        </p:spPr>
        <p:txBody>
          <a:bodyPr wrap="square" rtlCol="0">
            <a:spAutoFit/>
          </a:bodyPr>
          <a:lstStyle/>
          <a:p>
            <a:r>
              <a:rPr lang="en-US" dirty="0">
                <a:solidFill>
                  <a:srgbClr val="FF0000"/>
                </a:solidFill>
              </a:rPr>
              <a:t>Started with Formamide</a:t>
            </a:r>
            <a:r>
              <a:rPr lang="en-US" dirty="0"/>
              <a:t>:</a:t>
            </a:r>
          </a:p>
          <a:p>
            <a:r>
              <a:rPr lang="en-US" dirty="0"/>
              <a:t>-abundance</a:t>
            </a:r>
          </a:p>
          <a:p>
            <a:r>
              <a:rPr lang="en-US" dirty="0"/>
              <a:t>-simultaneous formation of all four nucleobases </a:t>
            </a:r>
          </a:p>
          <a:p>
            <a:r>
              <a:rPr lang="en-US" dirty="0"/>
              <a:t>-need the right catalyst for templating</a:t>
            </a:r>
          </a:p>
          <a:p>
            <a:r>
              <a:rPr lang="en-US" dirty="0">
                <a:sym typeface="Wingdings" pitchFamily="2" charset="2"/>
              </a:rPr>
              <a:t> </a:t>
            </a:r>
            <a:r>
              <a:rPr lang="en-US" dirty="0"/>
              <a:t>silica SiO</a:t>
            </a:r>
            <a:r>
              <a:rPr lang="en-US" baseline="-25000" dirty="0"/>
              <a:t>2</a:t>
            </a:r>
            <a:endParaRPr lang="en-US" dirty="0">
              <a:sym typeface="Wingdings" pitchFamily="2" charset="2"/>
            </a:endParaRPr>
          </a:p>
          <a:p>
            <a:r>
              <a:rPr lang="en-US" dirty="0">
                <a:sym typeface="Wingdings" pitchFamily="2" charset="2"/>
              </a:rPr>
              <a:t> </a:t>
            </a:r>
            <a:r>
              <a:rPr lang="en-US" dirty="0"/>
              <a:t>limestone CaCO</a:t>
            </a:r>
            <a:r>
              <a:rPr lang="en-US" baseline="-25000" dirty="0"/>
              <a:t>3</a:t>
            </a:r>
          </a:p>
          <a:p>
            <a:r>
              <a:rPr lang="en-US" dirty="0">
                <a:sym typeface="Wingdings" pitchFamily="2" charset="2"/>
              </a:rPr>
              <a:t> </a:t>
            </a:r>
            <a:r>
              <a:rPr lang="en-US" dirty="0"/>
              <a:t>clays (kaolinite, montmorillonite)</a:t>
            </a:r>
          </a:p>
          <a:p>
            <a:r>
              <a:rPr lang="en-US" dirty="0">
                <a:sym typeface="Wingdings" pitchFamily="2" charset="2"/>
              </a:rPr>
              <a:t> </a:t>
            </a:r>
            <a:r>
              <a:rPr lang="en-US" dirty="0"/>
              <a:t>alumina Al</a:t>
            </a:r>
            <a:r>
              <a:rPr lang="en-US" baseline="-25000" dirty="0"/>
              <a:t>2</a:t>
            </a:r>
            <a:r>
              <a:rPr lang="en-US" dirty="0"/>
              <a:t>O</a:t>
            </a:r>
            <a:r>
              <a:rPr lang="en-US" baseline="-25000" dirty="0"/>
              <a:t>3</a:t>
            </a:r>
          </a:p>
          <a:p>
            <a:r>
              <a:rPr lang="en-US" dirty="0">
                <a:sym typeface="Wingdings" pitchFamily="2" charset="2"/>
              </a:rPr>
              <a:t> </a:t>
            </a:r>
            <a:r>
              <a:rPr lang="en-US" dirty="0"/>
              <a:t>zeolite (aluminosilicate)</a:t>
            </a:r>
          </a:p>
          <a:p>
            <a:r>
              <a:rPr lang="en-US" dirty="0">
                <a:sym typeface="Wingdings" pitchFamily="2" charset="2"/>
              </a:rPr>
              <a:t> </a:t>
            </a:r>
            <a:r>
              <a:rPr lang="en-US" dirty="0"/>
              <a:t>anatase TiO</a:t>
            </a:r>
            <a:r>
              <a:rPr lang="en-US" baseline="-25000" dirty="0"/>
              <a:t>2</a:t>
            </a:r>
          </a:p>
          <a:p>
            <a:endParaRPr lang="en-US" dirty="0"/>
          </a:p>
          <a:p>
            <a:endParaRPr lang="en-US" dirty="0"/>
          </a:p>
          <a:p>
            <a:r>
              <a:rPr lang="en-US" dirty="0"/>
              <a:t> </a:t>
            </a:r>
          </a:p>
        </p:txBody>
      </p:sp>
      <p:pic>
        <p:nvPicPr>
          <p:cNvPr id="8" name="Picture 7">
            <a:extLst>
              <a:ext uri="{FF2B5EF4-FFF2-40B4-BE49-F238E27FC236}">
                <a16:creationId xmlns:a16="http://schemas.microsoft.com/office/drawing/2014/main" id="{6530F20C-5F9B-7346-861A-F5639CE3DF4C}"/>
              </a:ext>
            </a:extLst>
          </p:cNvPr>
          <p:cNvPicPr/>
          <p:nvPr/>
        </p:nvPicPr>
        <p:blipFill rotWithShape="1">
          <a:blip r:embed="rId3" cstate="print">
            <a:extLst>
              <a:ext uri="{28A0092B-C50C-407E-A947-70E740481C1C}">
                <a14:useLocalDpi xmlns:a14="http://schemas.microsoft.com/office/drawing/2010/main" val="0"/>
              </a:ext>
            </a:extLst>
          </a:blip>
          <a:srcRect r="35889"/>
          <a:stretch/>
        </p:blipFill>
        <p:spPr bwMode="auto">
          <a:xfrm>
            <a:off x="2857500" y="2000250"/>
            <a:ext cx="4702044" cy="3314700"/>
          </a:xfrm>
          <a:prstGeom prst="rect">
            <a:avLst/>
          </a:prstGeom>
          <a:noFill/>
          <a:ln>
            <a:noFill/>
          </a:ln>
        </p:spPr>
      </p:pic>
      <p:pic>
        <p:nvPicPr>
          <p:cNvPr id="9" name="Picture 8" descr="Diagram, shape, arrow&#10;&#10;Description automatically generated">
            <a:extLst>
              <a:ext uri="{FF2B5EF4-FFF2-40B4-BE49-F238E27FC236}">
                <a16:creationId xmlns:a16="http://schemas.microsoft.com/office/drawing/2014/main" id="{36489595-3E26-4B4B-8C6C-B01C21678249}"/>
              </a:ext>
            </a:extLst>
          </p:cNvPr>
          <p:cNvPicPr>
            <a:picLocks noChangeAspect="1"/>
          </p:cNvPicPr>
          <p:nvPr/>
        </p:nvPicPr>
        <p:blipFill rotWithShape="1">
          <a:blip r:embed="rId4"/>
          <a:srcRect l="6154" t="21878" r="73677" b="8468"/>
          <a:stretch/>
        </p:blipFill>
        <p:spPr>
          <a:xfrm>
            <a:off x="6572251" y="1545305"/>
            <a:ext cx="1428750" cy="3587804"/>
          </a:xfrm>
          <a:prstGeom prst="rect">
            <a:avLst/>
          </a:prstGeom>
        </p:spPr>
      </p:pic>
      <p:sp>
        <p:nvSpPr>
          <p:cNvPr id="10" name="TextBox 9">
            <a:extLst>
              <a:ext uri="{FF2B5EF4-FFF2-40B4-BE49-F238E27FC236}">
                <a16:creationId xmlns:a16="http://schemas.microsoft.com/office/drawing/2014/main" id="{47C6BB5E-C812-C547-874C-16B075AEBDF5}"/>
              </a:ext>
            </a:extLst>
          </p:cNvPr>
          <p:cNvSpPr txBox="1"/>
          <p:nvPr/>
        </p:nvSpPr>
        <p:spPr>
          <a:xfrm>
            <a:off x="5275974" y="4457700"/>
            <a:ext cx="864339" cy="230832"/>
          </a:xfrm>
          <a:prstGeom prst="rect">
            <a:avLst/>
          </a:prstGeom>
          <a:noFill/>
        </p:spPr>
        <p:txBody>
          <a:bodyPr wrap="none" rtlCol="0">
            <a:spAutoFit/>
          </a:bodyPr>
          <a:lstStyle/>
          <a:p>
            <a:r>
              <a:rPr lang="en-US" sz="900" dirty="0" err="1"/>
              <a:t>Walroth</a:t>
            </a:r>
            <a:r>
              <a:rPr lang="en-US" sz="900" dirty="0"/>
              <a:t> et al.</a:t>
            </a:r>
          </a:p>
        </p:txBody>
      </p:sp>
      <p:pic>
        <p:nvPicPr>
          <p:cNvPr id="6" name="Picture 5" descr="Graphical user interface, text, application, email&#10;&#10;Description automatically generated">
            <a:extLst>
              <a:ext uri="{FF2B5EF4-FFF2-40B4-BE49-F238E27FC236}">
                <a16:creationId xmlns:a16="http://schemas.microsoft.com/office/drawing/2014/main" id="{AFC42699-18BC-5C4A-BE3B-AB410948FCC4}"/>
              </a:ext>
            </a:extLst>
          </p:cNvPr>
          <p:cNvPicPr>
            <a:picLocks noChangeAspect="1"/>
          </p:cNvPicPr>
          <p:nvPr/>
        </p:nvPicPr>
        <p:blipFill>
          <a:blip r:embed="rId5"/>
          <a:stretch>
            <a:fillRect/>
          </a:stretch>
        </p:blipFill>
        <p:spPr>
          <a:xfrm>
            <a:off x="765110" y="669976"/>
            <a:ext cx="5371127" cy="1502291"/>
          </a:xfrm>
          <a:prstGeom prst="rect">
            <a:avLst/>
          </a:prstGeom>
        </p:spPr>
      </p:pic>
      <p:sp>
        <p:nvSpPr>
          <p:cNvPr id="4" name="TextBox 3">
            <a:extLst>
              <a:ext uri="{FF2B5EF4-FFF2-40B4-BE49-F238E27FC236}">
                <a16:creationId xmlns:a16="http://schemas.microsoft.com/office/drawing/2014/main" id="{067C7A4F-41B6-B337-6332-856FACE5C9DF}"/>
              </a:ext>
            </a:extLst>
          </p:cNvPr>
          <p:cNvSpPr txBox="1"/>
          <p:nvPr/>
        </p:nvSpPr>
        <p:spPr>
          <a:xfrm>
            <a:off x="3532270" y="2550456"/>
            <a:ext cx="282450" cy="253916"/>
          </a:xfrm>
          <a:prstGeom prst="rect">
            <a:avLst/>
          </a:prstGeom>
          <a:noFill/>
        </p:spPr>
        <p:txBody>
          <a:bodyPr wrap="none" rtlCol="0">
            <a:spAutoFit/>
          </a:bodyPr>
          <a:lstStyle/>
          <a:p>
            <a:r>
              <a:rPr lang="en-US" sz="1050" dirty="0"/>
              <a:t>C</a:t>
            </a:r>
          </a:p>
        </p:txBody>
      </p:sp>
      <p:sp>
        <p:nvSpPr>
          <p:cNvPr id="5" name="Title 2">
            <a:extLst>
              <a:ext uri="{FF2B5EF4-FFF2-40B4-BE49-F238E27FC236}">
                <a16:creationId xmlns:a16="http://schemas.microsoft.com/office/drawing/2014/main" id="{3175EE34-0589-5D1C-5D90-4496FC1BF60F}"/>
              </a:ext>
            </a:extLst>
          </p:cNvPr>
          <p:cNvSpPr txBox="1">
            <a:spLocks/>
          </p:cNvSpPr>
          <p:nvPr/>
        </p:nvSpPr>
        <p:spPr>
          <a:xfrm>
            <a:off x="0" y="-44160"/>
            <a:ext cx="9144000" cy="56477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From Formamide NH</a:t>
            </a:r>
            <a:r>
              <a:rPr lang="en-US" sz="2400" b="1" baseline="-25000" dirty="0">
                <a:solidFill>
                  <a:srgbClr val="A4001D"/>
                </a:solidFill>
              </a:rPr>
              <a:t>2</a:t>
            </a:r>
            <a:r>
              <a:rPr lang="en-US" sz="2400" b="1" dirty="0">
                <a:solidFill>
                  <a:srgbClr val="A4001D"/>
                </a:solidFill>
              </a:rPr>
              <a:t>COH to Nucleobases via Impact Plasma Disassociation</a:t>
            </a:r>
          </a:p>
        </p:txBody>
      </p:sp>
    </p:spTree>
    <p:extLst>
      <p:ext uri="{BB962C8B-B14F-4D97-AF65-F5344CB8AC3E}">
        <p14:creationId xmlns:p14="http://schemas.microsoft.com/office/powerpoint/2010/main" val="516704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1055CEFB-3A08-ACB9-3C3F-4045E3D5CEE3}"/>
              </a:ext>
            </a:extLst>
          </p:cNvPr>
          <p:cNvPicPr>
            <a:picLocks noChangeAspect="1"/>
          </p:cNvPicPr>
          <p:nvPr/>
        </p:nvPicPr>
        <p:blipFill>
          <a:blip r:embed="rId3"/>
          <a:stretch>
            <a:fillRect/>
          </a:stretch>
        </p:blipFill>
        <p:spPr>
          <a:xfrm>
            <a:off x="1164187" y="669977"/>
            <a:ext cx="4972050" cy="1390670"/>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E370B0B0-5955-36BA-36F3-B4935029DD82}"/>
              </a:ext>
            </a:extLst>
          </p:cNvPr>
          <p:cNvPicPr>
            <a:picLocks noChangeAspect="1"/>
          </p:cNvPicPr>
          <p:nvPr/>
        </p:nvPicPr>
        <p:blipFill rotWithShape="1">
          <a:blip r:embed="rId4"/>
          <a:srcRect t="5669"/>
          <a:stretch/>
        </p:blipFill>
        <p:spPr>
          <a:xfrm>
            <a:off x="5996196" y="834993"/>
            <a:ext cx="2758423" cy="1711306"/>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5F3E55F6-B411-B54D-BE87-E1321201B787}"/>
              </a:ext>
            </a:extLst>
          </p:cNvPr>
          <p:cNvPicPr>
            <a:picLocks noChangeAspect="1"/>
          </p:cNvPicPr>
          <p:nvPr/>
        </p:nvPicPr>
        <p:blipFill>
          <a:blip r:embed="rId5"/>
          <a:stretch>
            <a:fillRect/>
          </a:stretch>
        </p:blipFill>
        <p:spPr>
          <a:xfrm>
            <a:off x="1103979" y="2240357"/>
            <a:ext cx="4896771" cy="2260434"/>
          </a:xfrm>
          <a:prstGeom prst="rect">
            <a:avLst/>
          </a:prstGeom>
        </p:spPr>
      </p:pic>
      <p:sp>
        <p:nvSpPr>
          <p:cNvPr id="2" name="Slide Number Placeholder 1">
            <a:extLst>
              <a:ext uri="{FF2B5EF4-FFF2-40B4-BE49-F238E27FC236}">
                <a16:creationId xmlns:a16="http://schemas.microsoft.com/office/drawing/2014/main" id="{17B06189-62EF-914B-B235-42B7D5BE489C}"/>
              </a:ext>
            </a:extLst>
          </p:cNvPr>
          <p:cNvSpPr>
            <a:spLocks noGrp="1"/>
          </p:cNvSpPr>
          <p:nvPr>
            <p:ph type="sldNum" sz="quarter" idx="11"/>
          </p:nvPr>
        </p:nvSpPr>
        <p:spPr/>
        <p:txBody>
          <a:bodyPr/>
          <a:lstStyle/>
          <a:p>
            <a:fld id="{5BD36294-2849-48A8-8531-5354CF3095D2}" type="slidenum">
              <a:rPr lang="en-US" smtClean="0"/>
              <a:pPr/>
              <a:t>37</a:t>
            </a:fld>
            <a:endParaRPr lang="en-US" dirty="0"/>
          </a:p>
        </p:txBody>
      </p:sp>
      <p:pic>
        <p:nvPicPr>
          <p:cNvPr id="5" name="Picture 4" descr="Chart, funnel chart&#10;&#10;Description automatically generated">
            <a:extLst>
              <a:ext uri="{FF2B5EF4-FFF2-40B4-BE49-F238E27FC236}">
                <a16:creationId xmlns:a16="http://schemas.microsoft.com/office/drawing/2014/main" id="{D7D21474-E691-DB46-ABB6-E96973BBFE16}"/>
              </a:ext>
            </a:extLst>
          </p:cNvPr>
          <p:cNvPicPr>
            <a:picLocks noChangeAspect="1"/>
          </p:cNvPicPr>
          <p:nvPr/>
        </p:nvPicPr>
        <p:blipFill rotWithShape="1">
          <a:blip r:embed="rId6"/>
          <a:srcRect l="24164"/>
          <a:stretch/>
        </p:blipFill>
        <p:spPr>
          <a:xfrm>
            <a:off x="5943600" y="2503708"/>
            <a:ext cx="2263414" cy="2621285"/>
          </a:xfrm>
          <a:prstGeom prst="rect">
            <a:avLst/>
          </a:prstGeom>
        </p:spPr>
      </p:pic>
      <p:sp>
        <p:nvSpPr>
          <p:cNvPr id="14" name="TextBox 13">
            <a:extLst>
              <a:ext uri="{FF2B5EF4-FFF2-40B4-BE49-F238E27FC236}">
                <a16:creationId xmlns:a16="http://schemas.microsoft.com/office/drawing/2014/main" id="{6D8BC968-5C7D-1848-9B56-2A1353C3E7E5}"/>
              </a:ext>
            </a:extLst>
          </p:cNvPr>
          <p:cNvSpPr txBox="1"/>
          <p:nvPr/>
        </p:nvSpPr>
        <p:spPr>
          <a:xfrm>
            <a:off x="1371600" y="4057650"/>
            <a:ext cx="590226" cy="253916"/>
          </a:xfrm>
          <a:prstGeom prst="rect">
            <a:avLst/>
          </a:prstGeom>
          <a:noFill/>
        </p:spPr>
        <p:txBody>
          <a:bodyPr wrap="none" rtlCol="0">
            <a:spAutoFit/>
          </a:bodyPr>
          <a:lstStyle/>
          <a:p>
            <a:r>
              <a:rPr lang="en-US" sz="1050" dirty="0"/>
              <a:t>100 ns</a:t>
            </a:r>
          </a:p>
        </p:txBody>
      </p:sp>
      <p:sp>
        <p:nvSpPr>
          <p:cNvPr id="15" name="TextBox 14">
            <a:extLst>
              <a:ext uri="{FF2B5EF4-FFF2-40B4-BE49-F238E27FC236}">
                <a16:creationId xmlns:a16="http://schemas.microsoft.com/office/drawing/2014/main" id="{F492DC46-A1EE-C64A-B9A8-7581FE8E4C5B}"/>
              </a:ext>
            </a:extLst>
          </p:cNvPr>
          <p:cNvSpPr txBox="1"/>
          <p:nvPr/>
        </p:nvSpPr>
        <p:spPr>
          <a:xfrm>
            <a:off x="4520705" y="4057650"/>
            <a:ext cx="619080" cy="253916"/>
          </a:xfrm>
          <a:prstGeom prst="rect">
            <a:avLst/>
          </a:prstGeom>
          <a:noFill/>
        </p:spPr>
        <p:txBody>
          <a:bodyPr wrap="none" rtlCol="0">
            <a:spAutoFit/>
          </a:bodyPr>
          <a:lstStyle/>
          <a:p>
            <a:r>
              <a:rPr lang="en-US" sz="1050" dirty="0"/>
              <a:t>0.1 sec</a:t>
            </a:r>
          </a:p>
        </p:txBody>
      </p:sp>
      <p:sp>
        <p:nvSpPr>
          <p:cNvPr id="8" name="Title 2">
            <a:extLst>
              <a:ext uri="{FF2B5EF4-FFF2-40B4-BE49-F238E27FC236}">
                <a16:creationId xmlns:a16="http://schemas.microsoft.com/office/drawing/2014/main" id="{4A324D7C-3EF6-A77E-EFE9-F655F1591039}"/>
              </a:ext>
            </a:extLst>
          </p:cNvPr>
          <p:cNvSpPr>
            <a:spLocks noGrp="1"/>
          </p:cNvSpPr>
          <p:nvPr>
            <p:ph type="title"/>
          </p:nvPr>
        </p:nvSpPr>
        <p:spPr>
          <a:xfrm>
            <a:off x="0" y="-24484"/>
            <a:ext cx="9144000" cy="564775"/>
          </a:xfrm>
        </p:spPr>
        <p:txBody>
          <a:bodyPr/>
          <a:lstStyle/>
          <a:p>
            <a:r>
              <a:rPr lang="en-US" sz="2400" b="1" dirty="0">
                <a:solidFill>
                  <a:srgbClr val="A4001D"/>
                </a:solidFill>
              </a:rPr>
              <a:t>From Formamide NH</a:t>
            </a:r>
            <a:r>
              <a:rPr lang="en-US" sz="2400" b="1" baseline="-25000" dirty="0">
                <a:solidFill>
                  <a:srgbClr val="A4001D"/>
                </a:solidFill>
              </a:rPr>
              <a:t>2</a:t>
            </a:r>
            <a:r>
              <a:rPr lang="en-US" sz="2400" b="1" dirty="0">
                <a:solidFill>
                  <a:srgbClr val="A4001D"/>
                </a:solidFill>
              </a:rPr>
              <a:t>COH to Nucleobases via Impact Plasma Disassociation</a:t>
            </a:r>
          </a:p>
        </p:txBody>
      </p:sp>
      <p:sp>
        <p:nvSpPr>
          <p:cNvPr id="10" name="TextBox 9">
            <a:extLst>
              <a:ext uri="{FF2B5EF4-FFF2-40B4-BE49-F238E27FC236}">
                <a16:creationId xmlns:a16="http://schemas.microsoft.com/office/drawing/2014/main" id="{DA043828-1994-244E-AB24-CCA229FC04D1}"/>
              </a:ext>
            </a:extLst>
          </p:cNvPr>
          <p:cNvSpPr txBox="1"/>
          <p:nvPr/>
        </p:nvSpPr>
        <p:spPr>
          <a:xfrm>
            <a:off x="6722680" y="810694"/>
            <a:ext cx="1445495" cy="415498"/>
          </a:xfrm>
          <a:prstGeom prst="rect">
            <a:avLst/>
          </a:prstGeom>
          <a:noFill/>
        </p:spPr>
        <p:txBody>
          <a:bodyPr wrap="square" rtlCol="0">
            <a:spAutoFit/>
          </a:bodyPr>
          <a:lstStyle/>
          <a:p>
            <a:r>
              <a:rPr lang="en-US" sz="1050" dirty="0">
                <a:solidFill>
                  <a:srgbClr val="FF0000"/>
                </a:solidFill>
              </a:rPr>
              <a:t>PALS: 150 J, 350ps, 1.5 um, 0.4 TW</a:t>
            </a:r>
          </a:p>
        </p:txBody>
      </p:sp>
      <p:sp>
        <p:nvSpPr>
          <p:cNvPr id="11" name="TextBox 10">
            <a:extLst>
              <a:ext uri="{FF2B5EF4-FFF2-40B4-BE49-F238E27FC236}">
                <a16:creationId xmlns:a16="http://schemas.microsoft.com/office/drawing/2014/main" id="{BA243A4A-F471-71FE-3C49-066179D3E277}"/>
              </a:ext>
            </a:extLst>
          </p:cNvPr>
          <p:cNvSpPr txBox="1"/>
          <p:nvPr/>
        </p:nvSpPr>
        <p:spPr>
          <a:xfrm>
            <a:off x="2343150" y="2261109"/>
            <a:ext cx="612668" cy="253916"/>
          </a:xfrm>
          <a:prstGeom prst="rect">
            <a:avLst/>
          </a:prstGeom>
          <a:noFill/>
        </p:spPr>
        <p:txBody>
          <a:bodyPr wrap="none" rtlCol="0">
            <a:spAutoFit/>
          </a:bodyPr>
          <a:lstStyle/>
          <a:p>
            <a:r>
              <a:rPr lang="en-US" sz="1050" dirty="0"/>
              <a:t>4500 K</a:t>
            </a:r>
          </a:p>
        </p:txBody>
      </p:sp>
    </p:spTree>
    <p:extLst>
      <p:ext uri="{BB962C8B-B14F-4D97-AF65-F5344CB8AC3E}">
        <p14:creationId xmlns:p14="http://schemas.microsoft.com/office/powerpoint/2010/main" val="1370165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EA87BC-3DD4-D24C-976C-323BBC64F925}"/>
              </a:ext>
            </a:extLst>
          </p:cNvPr>
          <p:cNvSpPr>
            <a:spLocks noGrp="1"/>
          </p:cNvSpPr>
          <p:nvPr>
            <p:ph type="sldNum" sz="quarter" idx="11"/>
          </p:nvPr>
        </p:nvSpPr>
        <p:spPr/>
        <p:txBody>
          <a:bodyPr/>
          <a:lstStyle/>
          <a:p>
            <a:fld id="{5BD36294-2849-48A8-8531-5354CF3095D2}" type="slidenum">
              <a:rPr lang="en-US" smtClean="0"/>
              <a:pPr/>
              <a:t>38</a:t>
            </a:fld>
            <a:endParaRPr lang="en-US" dirty="0"/>
          </a:p>
        </p:txBody>
      </p:sp>
      <p:sp>
        <p:nvSpPr>
          <p:cNvPr id="3" name="Title 2">
            <a:extLst>
              <a:ext uri="{FF2B5EF4-FFF2-40B4-BE49-F238E27FC236}">
                <a16:creationId xmlns:a16="http://schemas.microsoft.com/office/drawing/2014/main" id="{8A6DEF36-0C6E-C840-9DF1-EE80F14A00C6}"/>
              </a:ext>
            </a:extLst>
          </p:cNvPr>
          <p:cNvSpPr>
            <a:spLocks noGrp="1"/>
          </p:cNvSpPr>
          <p:nvPr>
            <p:ph type="title"/>
          </p:nvPr>
        </p:nvSpPr>
        <p:spPr>
          <a:xfrm>
            <a:off x="0" y="-37001"/>
            <a:ext cx="9144000" cy="564775"/>
          </a:xfrm>
        </p:spPr>
        <p:txBody>
          <a:bodyPr/>
          <a:lstStyle/>
          <a:p>
            <a:r>
              <a:rPr lang="en-US" sz="2400" b="1" dirty="0">
                <a:solidFill>
                  <a:srgbClr val="A4001D"/>
                </a:solidFill>
                <a:effectLst/>
                <a:latin typeface="+mn-lt"/>
                <a:ea typeface="Times New Roman" panose="02020603050405020304" pitchFamily="18" charset="0"/>
              </a:rPr>
              <a:t>Ultrafast X-ray visualization of prebiotic chemical evolution during dynamic compression</a:t>
            </a:r>
            <a:endParaRPr lang="en-US" sz="2400" dirty="0">
              <a:solidFill>
                <a:srgbClr val="A4001D"/>
              </a:solidFill>
              <a:latin typeface="+mn-lt"/>
            </a:endParaRPr>
          </a:p>
        </p:txBody>
      </p:sp>
      <p:sp>
        <p:nvSpPr>
          <p:cNvPr id="5" name="TextBox 4">
            <a:extLst>
              <a:ext uri="{FF2B5EF4-FFF2-40B4-BE49-F238E27FC236}">
                <a16:creationId xmlns:a16="http://schemas.microsoft.com/office/drawing/2014/main" id="{5E832166-9866-944E-AC5A-95DFD2F2D4BB}"/>
              </a:ext>
            </a:extLst>
          </p:cNvPr>
          <p:cNvSpPr txBox="1"/>
          <p:nvPr/>
        </p:nvSpPr>
        <p:spPr>
          <a:xfrm>
            <a:off x="1025202" y="725671"/>
            <a:ext cx="3600450" cy="5355312"/>
          </a:xfrm>
          <a:prstGeom prst="rect">
            <a:avLst/>
          </a:prstGeom>
          <a:noFill/>
        </p:spPr>
        <p:txBody>
          <a:bodyPr wrap="square" rtlCol="0">
            <a:spAutoFit/>
          </a:bodyPr>
          <a:lstStyle/>
          <a:p>
            <a:endParaRPr lang="en-US" sz="1800" dirty="0">
              <a:solidFill>
                <a:schemeClr val="tx1"/>
              </a:solidFill>
            </a:endParaRPr>
          </a:p>
          <a:p>
            <a:r>
              <a:rPr lang="en-US" sz="1800" dirty="0">
                <a:solidFill>
                  <a:schemeClr val="tx1"/>
                </a:solidFill>
              </a:rPr>
              <a:t>	X-ray Imaging</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	X-ray Spectroscopy</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	X-ray Diffraction</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		</a:t>
            </a:r>
          </a:p>
        </p:txBody>
      </p:sp>
      <p:pic>
        <p:nvPicPr>
          <p:cNvPr id="12" name="Picture 11" descr="Chart, histogram&#10;&#10;Description automatically generated">
            <a:extLst>
              <a:ext uri="{FF2B5EF4-FFF2-40B4-BE49-F238E27FC236}">
                <a16:creationId xmlns:a16="http://schemas.microsoft.com/office/drawing/2014/main" id="{FB45189F-DE83-964E-9EC5-402DA2C5BA97}"/>
              </a:ext>
            </a:extLst>
          </p:cNvPr>
          <p:cNvPicPr>
            <a:picLocks noChangeAspect="1"/>
          </p:cNvPicPr>
          <p:nvPr/>
        </p:nvPicPr>
        <p:blipFill rotWithShape="1">
          <a:blip r:embed="rId3"/>
          <a:srcRect l="72574" t="42182" r="2311" b="24534"/>
          <a:stretch/>
        </p:blipFill>
        <p:spPr>
          <a:xfrm>
            <a:off x="4818379" y="3730309"/>
            <a:ext cx="1531433" cy="1470341"/>
          </a:xfrm>
          <a:prstGeom prst="rect">
            <a:avLst/>
          </a:prstGeom>
        </p:spPr>
      </p:pic>
      <p:pic>
        <p:nvPicPr>
          <p:cNvPr id="15" name="Picture 14">
            <a:extLst>
              <a:ext uri="{FF2B5EF4-FFF2-40B4-BE49-F238E27FC236}">
                <a16:creationId xmlns:a16="http://schemas.microsoft.com/office/drawing/2014/main" id="{FD75D7CA-3A5E-B240-B5A3-3F165205451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7543" t="6691" b="48011"/>
          <a:stretch/>
        </p:blipFill>
        <p:spPr>
          <a:xfrm>
            <a:off x="6109107" y="820573"/>
            <a:ext cx="1677699" cy="1937318"/>
          </a:xfrm>
          <a:prstGeom prst="rect">
            <a:avLst/>
          </a:prstGeom>
        </p:spPr>
      </p:pic>
      <p:pic>
        <p:nvPicPr>
          <p:cNvPr id="16" name="Picture 15">
            <a:extLst>
              <a:ext uri="{FF2B5EF4-FFF2-40B4-BE49-F238E27FC236}">
                <a16:creationId xmlns:a16="http://schemas.microsoft.com/office/drawing/2014/main" id="{C835A110-C50C-8E4B-8726-C31F5D9AB508}"/>
              </a:ext>
            </a:extLst>
          </p:cNvPr>
          <p:cNvPicPr/>
          <p:nvPr/>
        </p:nvPicPr>
        <p:blipFill rotWithShape="1">
          <a:blip r:embed="rId5" cstate="print">
            <a:extLst>
              <a:ext uri="{28A0092B-C50C-407E-A947-70E740481C1C}">
                <a14:useLocalDpi xmlns:a14="http://schemas.microsoft.com/office/drawing/2010/main" val="0"/>
              </a:ext>
            </a:extLst>
          </a:blip>
          <a:srcRect l="4509" t="5139" r="4331" b="5929"/>
          <a:stretch/>
        </p:blipFill>
        <p:spPr bwMode="auto">
          <a:xfrm>
            <a:off x="4452814" y="2243978"/>
            <a:ext cx="2059589" cy="1641468"/>
          </a:xfrm>
          <a:prstGeom prst="rect">
            <a:avLst/>
          </a:prstGeom>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CA55B9DF-9F89-504E-9B98-16BE180D1263}"/>
              </a:ext>
            </a:extLst>
          </p:cNvPr>
          <p:cNvSpPr txBox="1"/>
          <p:nvPr/>
        </p:nvSpPr>
        <p:spPr>
          <a:xfrm>
            <a:off x="4101409" y="3669812"/>
            <a:ext cx="864339" cy="230832"/>
          </a:xfrm>
          <a:prstGeom prst="rect">
            <a:avLst/>
          </a:prstGeom>
          <a:noFill/>
        </p:spPr>
        <p:txBody>
          <a:bodyPr wrap="none" rtlCol="0">
            <a:spAutoFit/>
          </a:bodyPr>
          <a:lstStyle/>
          <a:p>
            <a:r>
              <a:rPr lang="en-US" sz="900" dirty="0" err="1"/>
              <a:t>Walroth</a:t>
            </a:r>
            <a:r>
              <a:rPr lang="en-US" sz="900" dirty="0"/>
              <a:t> et al.</a:t>
            </a:r>
          </a:p>
        </p:txBody>
      </p:sp>
      <p:sp>
        <p:nvSpPr>
          <p:cNvPr id="20" name="TextBox 19">
            <a:extLst>
              <a:ext uri="{FF2B5EF4-FFF2-40B4-BE49-F238E27FC236}">
                <a16:creationId xmlns:a16="http://schemas.microsoft.com/office/drawing/2014/main" id="{42C47B27-B32F-CC66-76D1-837B42D54298}"/>
              </a:ext>
            </a:extLst>
          </p:cNvPr>
          <p:cNvSpPr txBox="1"/>
          <p:nvPr/>
        </p:nvSpPr>
        <p:spPr>
          <a:xfrm>
            <a:off x="2157367" y="1278345"/>
            <a:ext cx="1889865" cy="830997"/>
          </a:xfrm>
          <a:prstGeom prst="rect">
            <a:avLst/>
          </a:prstGeom>
          <a:noFill/>
        </p:spPr>
        <p:txBody>
          <a:bodyPr wrap="square" rtlCol="0">
            <a:spAutoFit/>
          </a:bodyPr>
          <a:lstStyle/>
          <a:p>
            <a:r>
              <a:rPr lang="en-US" sz="1200" dirty="0">
                <a:solidFill>
                  <a:schemeClr val="tx1"/>
                </a:solidFill>
              </a:rPr>
              <a:t>-microstructure &amp; density changes</a:t>
            </a:r>
          </a:p>
          <a:p>
            <a:r>
              <a:rPr lang="en-US" sz="1200" dirty="0">
                <a:solidFill>
                  <a:schemeClr val="tx1"/>
                </a:solidFill>
              </a:rPr>
              <a:t>-temperature constrains</a:t>
            </a:r>
          </a:p>
          <a:p>
            <a:r>
              <a:rPr lang="en-US" sz="1200" dirty="0">
                <a:solidFill>
                  <a:schemeClr val="tx1"/>
                </a:solidFill>
              </a:rPr>
              <a:t>-void collapse</a:t>
            </a:r>
          </a:p>
        </p:txBody>
      </p:sp>
      <p:pic>
        <p:nvPicPr>
          <p:cNvPr id="21" name="Picture 20" descr="A picture containing outdoor object&#10;&#10;Description automatically generated">
            <a:extLst>
              <a:ext uri="{FF2B5EF4-FFF2-40B4-BE49-F238E27FC236}">
                <a16:creationId xmlns:a16="http://schemas.microsoft.com/office/drawing/2014/main" id="{08850C51-6ED8-6E46-4736-39DC8FF0DA1D}"/>
              </a:ext>
            </a:extLst>
          </p:cNvPr>
          <p:cNvPicPr>
            <a:picLocks noChangeAspect="1"/>
          </p:cNvPicPr>
          <p:nvPr/>
        </p:nvPicPr>
        <p:blipFill>
          <a:blip r:embed="rId6"/>
          <a:stretch>
            <a:fillRect/>
          </a:stretch>
        </p:blipFill>
        <p:spPr>
          <a:xfrm>
            <a:off x="4501103" y="930868"/>
            <a:ext cx="1588904" cy="1313110"/>
          </a:xfrm>
          <a:prstGeom prst="rect">
            <a:avLst/>
          </a:prstGeom>
        </p:spPr>
      </p:pic>
      <p:sp>
        <p:nvSpPr>
          <p:cNvPr id="22" name="TextBox 21">
            <a:extLst>
              <a:ext uri="{FF2B5EF4-FFF2-40B4-BE49-F238E27FC236}">
                <a16:creationId xmlns:a16="http://schemas.microsoft.com/office/drawing/2014/main" id="{42CFE2F8-3949-BD22-74AC-44CE73C45B0B}"/>
              </a:ext>
            </a:extLst>
          </p:cNvPr>
          <p:cNvSpPr txBox="1"/>
          <p:nvPr/>
        </p:nvSpPr>
        <p:spPr>
          <a:xfrm>
            <a:off x="2157367" y="2977315"/>
            <a:ext cx="2199110" cy="646331"/>
          </a:xfrm>
          <a:prstGeom prst="rect">
            <a:avLst/>
          </a:prstGeom>
          <a:noFill/>
        </p:spPr>
        <p:txBody>
          <a:bodyPr wrap="square" rtlCol="0">
            <a:spAutoFit/>
          </a:bodyPr>
          <a:lstStyle/>
          <a:p>
            <a:r>
              <a:rPr lang="en-US" sz="1200" dirty="0">
                <a:solidFill>
                  <a:schemeClr val="tx1"/>
                </a:solidFill>
              </a:rPr>
              <a:t>-bonding changes</a:t>
            </a:r>
          </a:p>
          <a:p>
            <a:r>
              <a:rPr lang="en-US" sz="1200" dirty="0">
                <a:solidFill>
                  <a:schemeClr val="tx1"/>
                </a:solidFill>
              </a:rPr>
              <a:t>-visualize chemical dynamics</a:t>
            </a:r>
          </a:p>
          <a:p>
            <a:endParaRPr lang="en-US" sz="1200" dirty="0">
              <a:solidFill>
                <a:schemeClr val="tx1"/>
              </a:solidFill>
            </a:endParaRPr>
          </a:p>
        </p:txBody>
      </p:sp>
      <p:sp>
        <p:nvSpPr>
          <p:cNvPr id="23" name="TextBox 22">
            <a:extLst>
              <a:ext uri="{FF2B5EF4-FFF2-40B4-BE49-F238E27FC236}">
                <a16:creationId xmlns:a16="http://schemas.microsoft.com/office/drawing/2014/main" id="{2ED48585-A0A5-8471-AFBF-E5D8AC3C642A}"/>
              </a:ext>
            </a:extLst>
          </p:cNvPr>
          <p:cNvSpPr txBox="1"/>
          <p:nvPr/>
        </p:nvSpPr>
        <p:spPr>
          <a:xfrm>
            <a:off x="2157367" y="4597780"/>
            <a:ext cx="1712328" cy="461665"/>
          </a:xfrm>
          <a:prstGeom prst="rect">
            <a:avLst/>
          </a:prstGeom>
          <a:noFill/>
        </p:spPr>
        <p:txBody>
          <a:bodyPr wrap="none" rtlCol="0">
            <a:spAutoFit/>
          </a:bodyPr>
          <a:lstStyle/>
          <a:p>
            <a:r>
              <a:rPr lang="en-US" sz="1200" dirty="0">
                <a:solidFill>
                  <a:schemeClr val="tx1"/>
                </a:solidFill>
              </a:rPr>
              <a:t>-Atomic-level structure</a:t>
            </a:r>
          </a:p>
          <a:p>
            <a:r>
              <a:rPr lang="en-US" sz="1200" dirty="0">
                <a:solidFill>
                  <a:schemeClr val="tx1"/>
                </a:solidFill>
              </a:rPr>
              <a:t>-phase identification</a:t>
            </a:r>
          </a:p>
        </p:txBody>
      </p:sp>
      <p:sp>
        <p:nvSpPr>
          <p:cNvPr id="7" name="Rectangle 6">
            <a:extLst>
              <a:ext uri="{FF2B5EF4-FFF2-40B4-BE49-F238E27FC236}">
                <a16:creationId xmlns:a16="http://schemas.microsoft.com/office/drawing/2014/main" id="{DC3E4F07-0BBC-7017-461F-DC3FB009E76B}"/>
              </a:ext>
            </a:extLst>
          </p:cNvPr>
          <p:cNvSpPr/>
          <p:nvPr/>
        </p:nvSpPr>
        <p:spPr>
          <a:xfrm>
            <a:off x="4482003" y="858046"/>
            <a:ext cx="1677698" cy="1396351"/>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DD7A933D-A7EB-6084-D4D2-BC9B6F4297F9}"/>
              </a:ext>
            </a:extLst>
          </p:cNvPr>
          <p:cNvSpPr/>
          <p:nvPr/>
        </p:nvSpPr>
        <p:spPr>
          <a:xfrm>
            <a:off x="4818378" y="3892965"/>
            <a:ext cx="1608004" cy="1382692"/>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05021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D80415-2443-2A43-AA67-35965E777785}"/>
              </a:ext>
            </a:extLst>
          </p:cNvPr>
          <p:cNvSpPr>
            <a:spLocks noGrp="1"/>
          </p:cNvSpPr>
          <p:nvPr>
            <p:ph type="sldNum" sz="quarter" idx="11"/>
          </p:nvPr>
        </p:nvSpPr>
        <p:spPr/>
        <p:txBody>
          <a:bodyPr/>
          <a:lstStyle/>
          <a:p>
            <a:fld id="{5BD36294-2849-48A8-8531-5354CF3095D2}" type="slidenum">
              <a:rPr lang="en-US" smtClean="0"/>
              <a:pPr/>
              <a:t>39</a:t>
            </a:fld>
            <a:endParaRPr lang="en-US" dirty="0"/>
          </a:p>
        </p:txBody>
      </p:sp>
      <p:sp>
        <p:nvSpPr>
          <p:cNvPr id="3" name="Title 2">
            <a:extLst>
              <a:ext uri="{FF2B5EF4-FFF2-40B4-BE49-F238E27FC236}">
                <a16:creationId xmlns:a16="http://schemas.microsoft.com/office/drawing/2014/main" id="{BC54CC98-F4E7-064F-89D2-C9839B135E6D}"/>
              </a:ext>
            </a:extLst>
          </p:cNvPr>
          <p:cNvSpPr>
            <a:spLocks noGrp="1"/>
          </p:cNvSpPr>
          <p:nvPr>
            <p:ph type="title"/>
          </p:nvPr>
        </p:nvSpPr>
        <p:spPr>
          <a:xfrm>
            <a:off x="0" y="-61806"/>
            <a:ext cx="9143999" cy="564775"/>
          </a:xfrm>
        </p:spPr>
        <p:txBody>
          <a:bodyPr/>
          <a:lstStyle/>
          <a:p>
            <a:r>
              <a:rPr lang="en-US" sz="2400" b="1" dirty="0">
                <a:solidFill>
                  <a:srgbClr val="A4001D"/>
                </a:solidFill>
              </a:rPr>
              <a:t>Dynamic compression of formamide ice combined with Ultrafast X-ray Absorption/Emission Spectroscopy (XAS/XES)</a:t>
            </a:r>
          </a:p>
        </p:txBody>
      </p:sp>
      <p:sp>
        <p:nvSpPr>
          <p:cNvPr id="6" name="TextBox 5">
            <a:extLst>
              <a:ext uri="{FF2B5EF4-FFF2-40B4-BE49-F238E27FC236}">
                <a16:creationId xmlns:a16="http://schemas.microsoft.com/office/drawing/2014/main" id="{BB6907AE-2CDB-254B-91A5-1FADF40BD678}"/>
              </a:ext>
            </a:extLst>
          </p:cNvPr>
          <p:cNvSpPr txBox="1"/>
          <p:nvPr/>
        </p:nvSpPr>
        <p:spPr>
          <a:xfrm>
            <a:off x="4366903" y="3392817"/>
            <a:ext cx="3880231" cy="1815882"/>
          </a:xfrm>
          <a:prstGeom prst="rect">
            <a:avLst/>
          </a:prstGeom>
          <a:noFill/>
        </p:spPr>
        <p:txBody>
          <a:bodyPr wrap="square" rtlCol="0">
            <a:spAutoFit/>
          </a:bodyPr>
          <a:lstStyle/>
          <a:p>
            <a:r>
              <a:rPr lang="en-US" dirty="0"/>
              <a:t>-core electrons get excited </a:t>
            </a:r>
          </a:p>
          <a:p>
            <a:r>
              <a:rPr lang="en-US" dirty="0"/>
              <a:t>-chemical bonding</a:t>
            </a:r>
          </a:p>
          <a:p>
            <a:r>
              <a:rPr lang="en-US" dirty="0"/>
              <a:t>-time-resolved changes in bonding!</a:t>
            </a:r>
          </a:p>
          <a:p>
            <a:r>
              <a:rPr lang="en-US" dirty="0"/>
              <a:t>	C K-edge</a:t>
            </a:r>
          </a:p>
          <a:p>
            <a:r>
              <a:rPr lang="en-US" dirty="0"/>
              <a:t>	N K-edge</a:t>
            </a:r>
          </a:p>
          <a:p>
            <a:r>
              <a:rPr lang="en-US" dirty="0"/>
              <a:t>	O K-edge</a:t>
            </a:r>
          </a:p>
          <a:p>
            <a:r>
              <a:rPr lang="en-US" dirty="0"/>
              <a:t>-compare to Density Functional Theory, in collaboration with Nir Goldman, LLNL</a:t>
            </a:r>
          </a:p>
        </p:txBody>
      </p:sp>
      <p:pic>
        <p:nvPicPr>
          <p:cNvPr id="8" name="Picture 7" descr="Diagram&#10;&#10;Description automatically generated">
            <a:extLst>
              <a:ext uri="{FF2B5EF4-FFF2-40B4-BE49-F238E27FC236}">
                <a16:creationId xmlns:a16="http://schemas.microsoft.com/office/drawing/2014/main" id="{11AFEDAF-B185-004F-9F80-56663333B6CA}"/>
              </a:ext>
            </a:extLst>
          </p:cNvPr>
          <p:cNvPicPr>
            <a:picLocks noChangeAspect="1"/>
          </p:cNvPicPr>
          <p:nvPr/>
        </p:nvPicPr>
        <p:blipFill rotWithShape="1">
          <a:blip r:embed="rId3"/>
          <a:srcRect t="5717"/>
          <a:stretch/>
        </p:blipFill>
        <p:spPr>
          <a:xfrm>
            <a:off x="1188407" y="838645"/>
            <a:ext cx="2660073" cy="1760933"/>
          </a:xfrm>
          <a:prstGeom prst="rect">
            <a:avLst/>
          </a:prstGeom>
        </p:spPr>
      </p:pic>
      <p:sp>
        <p:nvSpPr>
          <p:cNvPr id="9" name="TextBox 8">
            <a:extLst>
              <a:ext uri="{FF2B5EF4-FFF2-40B4-BE49-F238E27FC236}">
                <a16:creationId xmlns:a16="http://schemas.microsoft.com/office/drawing/2014/main" id="{53C85F41-8638-DD44-B352-362827BE63F6}"/>
              </a:ext>
            </a:extLst>
          </p:cNvPr>
          <p:cNvSpPr txBox="1"/>
          <p:nvPr/>
        </p:nvSpPr>
        <p:spPr>
          <a:xfrm>
            <a:off x="2718122" y="2563835"/>
            <a:ext cx="1178528" cy="230832"/>
          </a:xfrm>
          <a:prstGeom prst="rect">
            <a:avLst/>
          </a:prstGeom>
          <a:noFill/>
        </p:spPr>
        <p:txBody>
          <a:bodyPr wrap="none" rtlCol="0">
            <a:spAutoFit/>
          </a:bodyPr>
          <a:lstStyle/>
          <a:p>
            <a:r>
              <a:rPr lang="en-US" sz="900" dirty="0" err="1"/>
              <a:t>Buades</a:t>
            </a:r>
            <a:r>
              <a:rPr lang="en-US" sz="900" dirty="0"/>
              <a:t> et al., 2018</a:t>
            </a:r>
          </a:p>
        </p:txBody>
      </p:sp>
      <p:pic>
        <p:nvPicPr>
          <p:cNvPr id="13" name="Picture 12">
            <a:extLst>
              <a:ext uri="{FF2B5EF4-FFF2-40B4-BE49-F238E27FC236}">
                <a16:creationId xmlns:a16="http://schemas.microsoft.com/office/drawing/2014/main" id="{9E1C56F3-C38A-FB4E-9411-4855E27C5E6E}"/>
              </a:ext>
            </a:extLst>
          </p:cNvPr>
          <p:cNvPicPr/>
          <p:nvPr/>
        </p:nvPicPr>
        <p:blipFill rotWithShape="1">
          <a:blip r:embed="rId4" cstate="print">
            <a:extLst>
              <a:ext uri="{28A0092B-C50C-407E-A947-70E740481C1C}">
                <a14:useLocalDpi xmlns:a14="http://schemas.microsoft.com/office/drawing/2010/main" val="0"/>
              </a:ext>
            </a:extLst>
          </a:blip>
          <a:srcRect r="-133"/>
          <a:stretch/>
        </p:blipFill>
        <p:spPr bwMode="auto">
          <a:xfrm>
            <a:off x="3588708" y="988879"/>
            <a:ext cx="4412293" cy="2425877"/>
          </a:xfrm>
          <a:prstGeom prst="rect">
            <a:avLst/>
          </a:prstGeom>
          <a:noFill/>
          <a:ln>
            <a:noFill/>
          </a:ln>
        </p:spPr>
      </p:pic>
      <p:sp>
        <p:nvSpPr>
          <p:cNvPr id="14" name="TextBox 13">
            <a:extLst>
              <a:ext uri="{FF2B5EF4-FFF2-40B4-BE49-F238E27FC236}">
                <a16:creationId xmlns:a16="http://schemas.microsoft.com/office/drawing/2014/main" id="{5F253EDD-5786-3846-BEE5-C2EFCCE893AD}"/>
              </a:ext>
            </a:extLst>
          </p:cNvPr>
          <p:cNvSpPr txBox="1"/>
          <p:nvPr/>
        </p:nvSpPr>
        <p:spPr>
          <a:xfrm>
            <a:off x="7278767" y="3389458"/>
            <a:ext cx="864339" cy="230832"/>
          </a:xfrm>
          <a:prstGeom prst="rect">
            <a:avLst/>
          </a:prstGeom>
          <a:noFill/>
        </p:spPr>
        <p:txBody>
          <a:bodyPr wrap="none" rtlCol="0">
            <a:spAutoFit/>
          </a:bodyPr>
          <a:lstStyle/>
          <a:p>
            <a:r>
              <a:rPr lang="en-US" sz="900" dirty="0" err="1"/>
              <a:t>Walroth</a:t>
            </a:r>
            <a:r>
              <a:rPr lang="en-US" sz="900" dirty="0"/>
              <a:t> et al.</a:t>
            </a:r>
          </a:p>
        </p:txBody>
      </p:sp>
      <p:pic>
        <p:nvPicPr>
          <p:cNvPr id="16" name="Picture 15" descr="Diagram&#10;&#10;Description automatically generated">
            <a:extLst>
              <a:ext uri="{FF2B5EF4-FFF2-40B4-BE49-F238E27FC236}">
                <a16:creationId xmlns:a16="http://schemas.microsoft.com/office/drawing/2014/main" id="{F04B1386-2286-494E-8B6A-CE136E21E548}"/>
              </a:ext>
            </a:extLst>
          </p:cNvPr>
          <p:cNvPicPr>
            <a:picLocks noChangeAspect="1"/>
          </p:cNvPicPr>
          <p:nvPr/>
        </p:nvPicPr>
        <p:blipFill>
          <a:blip r:embed="rId5"/>
          <a:stretch>
            <a:fillRect/>
          </a:stretch>
        </p:blipFill>
        <p:spPr>
          <a:xfrm>
            <a:off x="1219376" y="2783613"/>
            <a:ext cx="2997493" cy="2109734"/>
          </a:xfrm>
          <a:prstGeom prst="rect">
            <a:avLst/>
          </a:prstGeom>
        </p:spPr>
      </p:pic>
      <p:sp>
        <p:nvSpPr>
          <p:cNvPr id="17" name="TextBox 16">
            <a:extLst>
              <a:ext uri="{FF2B5EF4-FFF2-40B4-BE49-F238E27FC236}">
                <a16:creationId xmlns:a16="http://schemas.microsoft.com/office/drawing/2014/main" id="{F0C2F0BA-C12C-8A4C-AE05-72FA5F91DD47}"/>
              </a:ext>
            </a:extLst>
          </p:cNvPr>
          <p:cNvSpPr txBox="1"/>
          <p:nvPr/>
        </p:nvSpPr>
        <p:spPr>
          <a:xfrm>
            <a:off x="2853977" y="4858943"/>
            <a:ext cx="1043876" cy="230832"/>
          </a:xfrm>
          <a:prstGeom prst="rect">
            <a:avLst/>
          </a:prstGeom>
          <a:noFill/>
        </p:spPr>
        <p:txBody>
          <a:bodyPr wrap="none" rtlCol="0">
            <a:spAutoFit/>
          </a:bodyPr>
          <a:lstStyle/>
          <a:p>
            <a:r>
              <a:rPr lang="en-US" sz="900" dirty="0" err="1"/>
              <a:t>Kvashnina</a:t>
            </a:r>
            <a:r>
              <a:rPr lang="en-US" sz="900" dirty="0"/>
              <a:t>, 2006</a:t>
            </a:r>
          </a:p>
        </p:txBody>
      </p:sp>
      <p:sp>
        <p:nvSpPr>
          <p:cNvPr id="18" name="TextBox 17">
            <a:extLst>
              <a:ext uri="{FF2B5EF4-FFF2-40B4-BE49-F238E27FC236}">
                <a16:creationId xmlns:a16="http://schemas.microsoft.com/office/drawing/2014/main" id="{BEE10268-A654-FD40-9391-099CF8DC4C7D}"/>
              </a:ext>
            </a:extLst>
          </p:cNvPr>
          <p:cNvSpPr txBox="1"/>
          <p:nvPr/>
        </p:nvSpPr>
        <p:spPr>
          <a:xfrm>
            <a:off x="1584456" y="4609075"/>
            <a:ext cx="1922321" cy="253916"/>
          </a:xfrm>
          <a:prstGeom prst="rect">
            <a:avLst/>
          </a:prstGeom>
          <a:solidFill>
            <a:schemeClr val="bg1"/>
          </a:solidFill>
        </p:spPr>
        <p:txBody>
          <a:bodyPr wrap="none" rtlCol="0">
            <a:spAutoFit/>
          </a:bodyPr>
          <a:lstStyle/>
          <a:p>
            <a:r>
              <a:rPr lang="en-US" sz="1050" dirty="0"/>
              <a:t>X-ray Absorption     Emission</a:t>
            </a:r>
          </a:p>
        </p:txBody>
      </p:sp>
      <p:sp>
        <p:nvSpPr>
          <p:cNvPr id="19" name="TextBox 18">
            <a:extLst>
              <a:ext uri="{FF2B5EF4-FFF2-40B4-BE49-F238E27FC236}">
                <a16:creationId xmlns:a16="http://schemas.microsoft.com/office/drawing/2014/main" id="{190BB07B-3124-0A45-8BDF-B0B3E36A1956}"/>
              </a:ext>
            </a:extLst>
          </p:cNvPr>
          <p:cNvSpPr txBox="1"/>
          <p:nvPr/>
        </p:nvSpPr>
        <p:spPr>
          <a:xfrm>
            <a:off x="2199699" y="760534"/>
            <a:ext cx="2167204" cy="253916"/>
          </a:xfrm>
          <a:prstGeom prst="rect">
            <a:avLst/>
          </a:prstGeom>
          <a:noFill/>
        </p:spPr>
        <p:txBody>
          <a:bodyPr wrap="square" rtlCol="0">
            <a:spAutoFit/>
          </a:bodyPr>
          <a:lstStyle/>
          <a:p>
            <a:r>
              <a:rPr lang="en-US" sz="1050" dirty="0">
                <a:solidFill>
                  <a:srgbClr val="FF2F92"/>
                </a:solidFill>
              </a:rPr>
              <a:t>Soft X-rays: 200-500 eV</a:t>
            </a:r>
          </a:p>
        </p:txBody>
      </p:sp>
    </p:spTree>
    <p:extLst>
      <p:ext uri="{BB962C8B-B14F-4D97-AF65-F5344CB8AC3E}">
        <p14:creationId xmlns:p14="http://schemas.microsoft.com/office/powerpoint/2010/main" val="1343469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638B6475-4102-F68B-73B9-B6BFC75CA3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66"/>
          <a:stretch/>
        </p:blipFill>
        <p:spPr>
          <a:xfrm>
            <a:off x="8592" y="277091"/>
            <a:ext cx="9126814" cy="4866409"/>
          </a:xfrm>
          <a:prstGeom prst="rect">
            <a:avLst/>
          </a:prstGeom>
        </p:spPr>
      </p:pic>
      <p:pic>
        <p:nvPicPr>
          <p:cNvPr id="15" name="Content Placeholder 5">
            <a:extLst>
              <a:ext uri="{FF2B5EF4-FFF2-40B4-BE49-F238E27FC236}">
                <a16:creationId xmlns:a16="http://schemas.microsoft.com/office/drawing/2014/main" id="{46CC39A6-7D6A-8E4A-918D-9E132C6498CA}"/>
              </a:ext>
            </a:extLst>
          </p:cNvPr>
          <p:cNvPicPr>
            <a:picLocks noGrp="1" noChangeAspect="1"/>
          </p:cNvPicPr>
          <p:nvPr>
            <p:ph sz="quarter" idx="14"/>
          </p:nvPr>
        </p:nvPicPr>
        <p:blipFill rotWithShape="1">
          <a:blip r:embed="rId2" cstate="print">
            <a:extLst>
              <a:ext uri="{28A0092B-C50C-407E-A947-70E740481C1C}">
                <a14:useLocalDpi xmlns:a14="http://schemas.microsoft.com/office/drawing/2010/main"/>
              </a:ext>
            </a:extLst>
          </a:blip>
          <a:srcRect r="-166"/>
          <a:stretch/>
        </p:blipFill>
        <p:spPr>
          <a:xfrm>
            <a:off x="1155889" y="857250"/>
            <a:ext cx="6845111" cy="4286250"/>
          </a:xfrm>
        </p:spPr>
      </p:pic>
      <p:pic>
        <p:nvPicPr>
          <p:cNvPr id="14" name="Picture 13">
            <a:extLst>
              <a:ext uri="{FF2B5EF4-FFF2-40B4-BE49-F238E27FC236}">
                <a16:creationId xmlns:a16="http://schemas.microsoft.com/office/drawing/2014/main" id="{98A4E2CB-B043-9846-997B-CBB72C221AF5}"/>
              </a:ext>
            </a:extLst>
          </p:cNvPr>
          <p:cNvPicPr>
            <a:picLocks noChangeAspect="1"/>
          </p:cNvPicPr>
          <p:nvPr/>
        </p:nvPicPr>
        <p:blipFill>
          <a:blip r:embed="rId3"/>
          <a:stretch>
            <a:fillRect/>
          </a:stretch>
        </p:blipFill>
        <p:spPr>
          <a:xfrm>
            <a:off x="0" y="719702"/>
            <a:ext cx="1956529" cy="1052178"/>
          </a:xfrm>
          <a:prstGeom prst="rect">
            <a:avLst/>
          </a:prstGeom>
        </p:spPr>
      </p:pic>
      <p:sp>
        <p:nvSpPr>
          <p:cNvPr id="3" name="Rectangle 2">
            <a:extLst>
              <a:ext uri="{FF2B5EF4-FFF2-40B4-BE49-F238E27FC236}">
                <a16:creationId xmlns:a16="http://schemas.microsoft.com/office/drawing/2014/main" id="{B3DC8FA5-1CCE-FE4C-B189-46DCB4FAC08E}"/>
              </a:ext>
            </a:extLst>
          </p:cNvPr>
          <p:cNvSpPr/>
          <p:nvPr/>
        </p:nvSpPr>
        <p:spPr>
          <a:xfrm>
            <a:off x="21481" y="-101202"/>
            <a:ext cx="9113925" cy="830997"/>
          </a:xfrm>
          <a:prstGeom prst="rect">
            <a:avLst/>
          </a:prstGeom>
          <a:solidFill>
            <a:schemeClr val="bg1">
              <a:alpha val="52000"/>
            </a:schemeClr>
          </a:solidFill>
        </p:spPr>
        <p:txBody>
          <a:bodyPr wrap="square">
            <a:spAutoFit/>
          </a:bodyPr>
          <a:lstStyle/>
          <a:p>
            <a:r>
              <a:rPr lang="en-US" sz="2400" b="1" dirty="0">
                <a:solidFill>
                  <a:srgbClr val="A50021"/>
                </a:solidFill>
              </a:rPr>
              <a:t>LCLS is essentially a 2-mile long atomic-scale camera with a femtosecond “shutter speed”</a:t>
            </a:r>
          </a:p>
        </p:txBody>
      </p:sp>
      <p:sp>
        <p:nvSpPr>
          <p:cNvPr id="8" name="TextBox 7">
            <a:extLst>
              <a:ext uri="{FF2B5EF4-FFF2-40B4-BE49-F238E27FC236}">
                <a16:creationId xmlns:a16="http://schemas.microsoft.com/office/drawing/2014/main" id="{A284CB9A-B0E3-E844-B995-A8AA153E9BF5}"/>
              </a:ext>
            </a:extLst>
          </p:cNvPr>
          <p:cNvSpPr txBox="1"/>
          <p:nvPr/>
        </p:nvSpPr>
        <p:spPr>
          <a:xfrm>
            <a:off x="5144187" y="649778"/>
            <a:ext cx="3999813" cy="1477328"/>
          </a:xfrm>
          <a:prstGeom prst="rect">
            <a:avLst/>
          </a:prstGeom>
          <a:noFill/>
        </p:spPr>
        <p:txBody>
          <a:bodyPr wrap="none" rtlCol="0">
            <a:spAutoFit/>
          </a:bodyPr>
          <a:lstStyle/>
          <a:p>
            <a:pPr marL="345281" indent="-345281">
              <a:tabLst>
                <a:tab pos="2057400" algn="l"/>
              </a:tabLst>
            </a:pPr>
            <a:r>
              <a:rPr lang="en-US" sz="1800" b="1" dirty="0">
                <a:solidFill>
                  <a:schemeClr val="bg1"/>
                </a:solidFill>
                <a:effectLst>
                  <a:outerShdw blurRad="38100" dist="38100" dir="2700000" algn="tl">
                    <a:srgbClr val="000000">
                      <a:alpha val="43137"/>
                    </a:srgbClr>
                  </a:outerShdw>
                </a:effectLst>
                <a:latin typeface="+mj-lt"/>
              </a:rPr>
              <a:t>Photon energy      = 0.25 - </a:t>
            </a:r>
            <a:r>
              <a:rPr lang="en-US" sz="1800" b="1" u="sng" dirty="0">
                <a:solidFill>
                  <a:schemeClr val="bg1"/>
                </a:solidFill>
                <a:effectLst>
                  <a:outerShdw blurRad="38100" dist="38100" dir="2700000" algn="tl">
                    <a:srgbClr val="000000">
                      <a:alpha val="43137"/>
                    </a:srgbClr>
                  </a:outerShdw>
                </a:effectLst>
                <a:latin typeface="+mj-lt"/>
              </a:rPr>
              <a:t>25 keV</a:t>
            </a:r>
          </a:p>
          <a:p>
            <a:pPr marL="345281" indent="-345281">
              <a:tabLst>
                <a:tab pos="2057400" algn="l"/>
              </a:tabLst>
            </a:pPr>
            <a:r>
              <a:rPr lang="en-US" sz="1800" b="1" dirty="0">
                <a:solidFill>
                  <a:schemeClr val="bg1"/>
                </a:solidFill>
                <a:effectLst>
                  <a:outerShdw blurRad="38100" dist="38100" dir="2700000" algn="tl">
                    <a:srgbClr val="000000">
                      <a:alpha val="43137"/>
                    </a:srgbClr>
                  </a:outerShdw>
                </a:effectLst>
                <a:latin typeface="+mj-lt"/>
              </a:rPr>
              <a:t>X-ray pulse length = 0.2 - 200 </a:t>
            </a:r>
            <a:r>
              <a:rPr lang="en-US" sz="1800" b="1" dirty="0" err="1">
                <a:solidFill>
                  <a:schemeClr val="bg1"/>
                </a:solidFill>
                <a:effectLst>
                  <a:outerShdw blurRad="38100" dist="38100" dir="2700000" algn="tl">
                    <a:srgbClr val="000000">
                      <a:alpha val="43137"/>
                    </a:srgbClr>
                  </a:outerShdw>
                </a:effectLst>
                <a:latin typeface="+mj-lt"/>
              </a:rPr>
              <a:t>fsec</a:t>
            </a:r>
            <a:endParaRPr lang="en-US" sz="1800" b="1" dirty="0">
              <a:solidFill>
                <a:schemeClr val="bg1"/>
              </a:solidFill>
              <a:effectLst>
                <a:outerShdw blurRad="38100" dist="38100" dir="2700000" algn="tl">
                  <a:srgbClr val="000000">
                    <a:alpha val="43137"/>
                  </a:srgbClr>
                </a:outerShdw>
              </a:effectLst>
              <a:latin typeface="+mj-lt"/>
            </a:endParaRPr>
          </a:p>
          <a:p>
            <a:pPr marL="345281" indent="-345281">
              <a:tabLst>
                <a:tab pos="2057400" algn="l"/>
              </a:tabLst>
            </a:pPr>
            <a:r>
              <a:rPr lang="en-US" sz="1800" b="1" dirty="0">
                <a:solidFill>
                  <a:schemeClr val="bg1"/>
                </a:solidFill>
                <a:effectLst>
                  <a:outerShdw blurRad="38100" dist="38100" dir="2700000" algn="tl">
                    <a:srgbClr val="000000">
                      <a:alpha val="43137"/>
                    </a:srgbClr>
                  </a:outerShdw>
                </a:effectLst>
                <a:latin typeface="+mj-lt"/>
              </a:rPr>
              <a:t>Bandwidth             = 0.1 - 2 %</a:t>
            </a:r>
          </a:p>
          <a:p>
            <a:pPr marL="345281" indent="-345281">
              <a:tabLst>
                <a:tab pos="2057400" algn="l"/>
              </a:tabLst>
            </a:pPr>
            <a:r>
              <a:rPr lang="en-US" sz="1800" b="1" dirty="0">
                <a:solidFill>
                  <a:schemeClr val="bg1"/>
                </a:solidFill>
                <a:effectLst>
                  <a:outerShdw blurRad="38100" dist="38100" dir="2700000" algn="tl">
                    <a:srgbClr val="000000">
                      <a:alpha val="43137"/>
                    </a:srgbClr>
                  </a:outerShdw>
                </a:effectLst>
                <a:latin typeface="+mj-lt"/>
              </a:rPr>
              <a:t>Repetition rate.     = 120 Hz (1 MHz)</a:t>
            </a:r>
          </a:p>
          <a:p>
            <a:pPr marL="345281" indent="-345281">
              <a:tabLst>
                <a:tab pos="2057400" algn="l"/>
              </a:tabLst>
            </a:pPr>
            <a:r>
              <a:rPr lang="en-US" sz="1800" b="1" dirty="0">
                <a:solidFill>
                  <a:schemeClr val="bg1"/>
                </a:solidFill>
                <a:effectLst>
                  <a:outerShdw blurRad="38100" dist="38100" dir="2700000" algn="tl">
                    <a:srgbClr val="000000">
                      <a:alpha val="43137"/>
                    </a:srgbClr>
                  </a:outerShdw>
                </a:effectLst>
                <a:latin typeface="+mj-lt"/>
              </a:rPr>
              <a:t>Machine length.    </a:t>
            </a:r>
            <a:r>
              <a:rPr lang="en-US" sz="1800" b="1" dirty="0">
                <a:solidFill>
                  <a:schemeClr val="bg1"/>
                </a:solidFill>
                <a:effectLst>
                  <a:outerShdw blurRad="38100" dist="38100" dir="2700000" algn="tl">
                    <a:srgbClr val="000000">
                      <a:alpha val="43137"/>
                    </a:srgbClr>
                  </a:outerShdw>
                </a:effectLst>
                <a:latin typeface="+mj-lt"/>
                <a:sym typeface="Symbol"/>
              </a:rPr>
              <a:t></a:t>
            </a:r>
            <a:r>
              <a:rPr lang="en-US" sz="1800" b="1" dirty="0">
                <a:solidFill>
                  <a:schemeClr val="bg1"/>
                </a:solidFill>
                <a:effectLst>
                  <a:outerShdw blurRad="38100" dist="38100" dir="2700000" algn="tl">
                    <a:srgbClr val="000000">
                      <a:alpha val="43137"/>
                    </a:srgbClr>
                  </a:outerShdw>
                </a:effectLst>
                <a:latin typeface="+mj-lt"/>
              </a:rPr>
              <a:t> 2 km</a:t>
            </a:r>
          </a:p>
        </p:txBody>
      </p:sp>
    </p:spTree>
    <p:extLst>
      <p:ext uri="{BB962C8B-B14F-4D97-AF65-F5344CB8AC3E}">
        <p14:creationId xmlns:p14="http://schemas.microsoft.com/office/powerpoint/2010/main" val="2140342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EA8EB-2E1B-964E-88DB-CE9BE94CCA95}"/>
              </a:ext>
            </a:extLst>
          </p:cNvPr>
          <p:cNvSpPr>
            <a:spLocks noGrp="1"/>
          </p:cNvSpPr>
          <p:nvPr>
            <p:ph type="sldNum" sz="quarter" idx="11"/>
          </p:nvPr>
        </p:nvSpPr>
        <p:spPr/>
        <p:txBody>
          <a:bodyPr/>
          <a:lstStyle/>
          <a:p>
            <a:fld id="{5BD36294-2849-48A8-8531-5354CF3095D2}" type="slidenum">
              <a:rPr lang="en-US" smtClean="0"/>
              <a:pPr/>
              <a:t>40</a:t>
            </a:fld>
            <a:endParaRPr lang="en-US" dirty="0"/>
          </a:p>
        </p:txBody>
      </p:sp>
      <p:sp>
        <p:nvSpPr>
          <p:cNvPr id="3" name="Title 2">
            <a:extLst>
              <a:ext uri="{FF2B5EF4-FFF2-40B4-BE49-F238E27FC236}">
                <a16:creationId xmlns:a16="http://schemas.microsoft.com/office/drawing/2014/main" id="{BE0D0893-78DF-3E4A-B666-6C8F14E933C7}"/>
              </a:ext>
            </a:extLst>
          </p:cNvPr>
          <p:cNvSpPr>
            <a:spLocks noGrp="1"/>
          </p:cNvSpPr>
          <p:nvPr>
            <p:ph type="title"/>
          </p:nvPr>
        </p:nvSpPr>
        <p:spPr/>
        <p:txBody>
          <a:bodyPr/>
          <a:lstStyle/>
          <a:p>
            <a:r>
              <a:rPr lang="en-US" dirty="0"/>
              <a:t> </a:t>
            </a:r>
          </a:p>
        </p:txBody>
      </p:sp>
      <p:pic>
        <p:nvPicPr>
          <p:cNvPr id="6" name="Picture 5" descr="A close-up of a robot&#10;&#10;Description automatically generated with low confidence">
            <a:extLst>
              <a:ext uri="{FF2B5EF4-FFF2-40B4-BE49-F238E27FC236}">
                <a16:creationId xmlns:a16="http://schemas.microsoft.com/office/drawing/2014/main" id="{F5E0252E-F603-A54A-813F-65DBD56A21E8}"/>
              </a:ext>
            </a:extLst>
          </p:cNvPr>
          <p:cNvPicPr>
            <a:picLocks noChangeAspect="1"/>
          </p:cNvPicPr>
          <p:nvPr/>
        </p:nvPicPr>
        <p:blipFill>
          <a:blip r:embed="rId3"/>
          <a:stretch>
            <a:fillRect/>
          </a:stretch>
        </p:blipFill>
        <p:spPr>
          <a:xfrm>
            <a:off x="4129274" y="1339196"/>
            <a:ext cx="4098903" cy="2931666"/>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id="{626D5F6E-F1D5-6A4E-9951-78BFD236ED58}"/>
              </a:ext>
            </a:extLst>
          </p:cNvPr>
          <p:cNvPicPr>
            <a:picLocks noChangeAspect="1"/>
          </p:cNvPicPr>
          <p:nvPr/>
        </p:nvPicPr>
        <p:blipFill>
          <a:blip r:embed="rId4"/>
          <a:stretch>
            <a:fillRect/>
          </a:stretch>
        </p:blipFill>
        <p:spPr>
          <a:xfrm>
            <a:off x="1331993" y="891133"/>
            <a:ext cx="3429000" cy="1680617"/>
          </a:xfrm>
          <a:prstGeom prst="rect">
            <a:avLst/>
          </a:prstGeom>
        </p:spPr>
      </p:pic>
      <p:sp>
        <p:nvSpPr>
          <p:cNvPr id="9" name="TextBox 8">
            <a:extLst>
              <a:ext uri="{FF2B5EF4-FFF2-40B4-BE49-F238E27FC236}">
                <a16:creationId xmlns:a16="http://schemas.microsoft.com/office/drawing/2014/main" id="{5E192FFC-4D2D-0E4E-9CBC-88E3A291BE4F}"/>
              </a:ext>
            </a:extLst>
          </p:cNvPr>
          <p:cNvSpPr txBox="1"/>
          <p:nvPr/>
        </p:nvSpPr>
        <p:spPr>
          <a:xfrm>
            <a:off x="1159328" y="2900596"/>
            <a:ext cx="3241222" cy="2308324"/>
          </a:xfrm>
          <a:prstGeom prst="rect">
            <a:avLst/>
          </a:prstGeom>
          <a:noFill/>
        </p:spPr>
        <p:txBody>
          <a:bodyPr wrap="square" rtlCol="0">
            <a:spAutoFit/>
          </a:bodyPr>
          <a:lstStyle/>
          <a:p>
            <a:r>
              <a:rPr lang="en-US" sz="1800" dirty="0"/>
              <a:t>LCLS-II, </a:t>
            </a:r>
            <a:r>
              <a:rPr lang="en-US" sz="1800" dirty="0" err="1"/>
              <a:t>ChemRIXS</a:t>
            </a:r>
            <a:r>
              <a:rPr lang="en-US" sz="1800" dirty="0"/>
              <a:t> end-station: superconducting </a:t>
            </a:r>
            <a:r>
              <a:rPr lang="en-US" sz="1800" dirty="0" err="1"/>
              <a:t>linac</a:t>
            </a:r>
            <a:r>
              <a:rPr lang="en-US" sz="1800" dirty="0"/>
              <a:t>, will provide a major jump in capability – moving from 120 pulses per second to 1 million pulses per second, and enable access to C-edge spectroscopy!!</a:t>
            </a:r>
          </a:p>
        </p:txBody>
      </p:sp>
      <p:sp>
        <p:nvSpPr>
          <p:cNvPr id="10" name="TextBox 9">
            <a:extLst>
              <a:ext uri="{FF2B5EF4-FFF2-40B4-BE49-F238E27FC236}">
                <a16:creationId xmlns:a16="http://schemas.microsoft.com/office/drawing/2014/main" id="{861A78DA-F6DC-1E49-9FFD-DE0A678762EE}"/>
              </a:ext>
            </a:extLst>
          </p:cNvPr>
          <p:cNvSpPr txBox="1"/>
          <p:nvPr/>
        </p:nvSpPr>
        <p:spPr>
          <a:xfrm>
            <a:off x="4129273" y="4270862"/>
            <a:ext cx="4030270" cy="253916"/>
          </a:xfrm>
          <a:prstGeom prst="rect">
            <a:avLst/>
          </a:prstGeom>
          <a:noFill/>
        </p:spPr>
        <p:txBody>
          <a:bodyPr wrap="none" rtlCol="0">
            <a:spAutoFit/>
          </a:bodyPr>
          <a:lstStyle/>
          <a:p>
            <a:r>
              <a:rPr lang="en-US" sz="1050" dirty="0"/>
              <a:t>https://</a:t>
            </a:r>
            <a:r>
              <a:rPr lang="en-US" sz="1050" dirty="0" err="1"/>
              <a:t>lcls.slac.stanford.edu</a:t>
            </a:r>
            <a:r>
              <a:rPr lang="en-US" sz="1050" dirty="0"/>
              <a:t>/instruments/neh-2-2/science-drivers</a:t>
            </a:r>
          </a:p>
        </p:txBody>
      </p:sp>
      <p:sp>
        <p:nvSpPr>
          <p:cNvPr id="11" name="TextBox 10">
            <a:extLst>
              <a:ext uri="{FF2B5EF4-FFF2-40B4-BE49-F238E27FC236}">
                <a16:creationId xmlns:a16="http://schemas.microsoft.com/office/drawing/2014/main" id="{97F76E44-E9BC-C840-AA79-659E4657ECE7}"/>
              </a:ext>
            </a:extLst>
          </p:cNvPr>
          <p:cNvSpPr txBox="1"/>
          <p:nvPr/>
        </p:nvSpPr>
        <p:spPr>
          <a:xfrm>
            <a:off x="1271187" y="2571750"/>
            <a:ext cx="2185214" cy="253916"/>
          </a:xfrm>
          <a:prstGeom prst="rect">
            <a:avLst/>
          </a:prstGeom>
          <a:noFill/>
        </p:spPr>
        <p:txBody>
          <a:bodyPr wrap="none" rtlCol="0">
            <a:spAutoFit/>
          </a:bodyPr>
          <a:lstStyle/>
          <a:p>
            <a:r>
              <a:rPr lang="en-US" sz="1050" dirty="0"/>
              <a:t>https://</a:t>
            </a:r>
            <a:r>
              <a:rPr lang="en-US" sz="1050" dirty="0" err="1"/>
              <a:t>lcls.slac.stanford.edu</a:t>
            </a:r>
            <a:r>
              <a:rPr lang="en-US" sz="1050" dirty="0"/>
              <a:t>/</a:t>
            </a:r>
            <a:r>
              <a:rPr lang="en-US" sz="1050" dirty="0" err="1"/>
              <a:t>lcls</a:t>
            </a:r>
            <a:r>
              <a:rPr lang="en-US" sz="1050" dirty="0"/>
              <a:t>-ii</a:t>
            </a:r>
          </a:p>
        </p:txBody>
      </p:sp>
      <p:sp>
        <p:nvSpPr>
          <p:cNvPr id="4" name="Title 2">
            <a:extLst>
              <a:ext uri="{FF2B5EF4-FFF2-40B4-BE49-F238E27FC236}">
                <a16:creationId xmlns:a16="http://schemas.microsoft.com/office/drawing/2014/main" id="{40307B76-BFD6-54DB-2EC6-6485E85F2C0E}"/>
              </a:ext>
            </a:extLst>
          </p:cNvPr>
          <p:cNvSpPr txBox="1">
            <a:spLocks/>
          </p:cNvSpPr>
          <p:nvPr/>
        </p:nvSpPr>
        <p:spPr>
          <a:xfrm>
            <a:off x="0" y="190121"/>
            <a:ext cx="9143999" cy="56477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LCLS-II for Ultrafast Chemical Dynamics + Shockwaves </a:t>
            </a:r>
          </a:p>
        </p:txBody>
      </p:sp>
    </p:spTree>
    <p:extLst>
      <p:ext uri="{BB962C8B-B14F-4D97-AF65-F5344CB8AC3E}">
        <p14:creationId xmlns:p14="http://schemas.microsoft.com/office/powerpoint/2010/main" val="1768810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64100F-3C7C-9A4B-AA64-3A16ABABDA45}"/>
              </a:ext>
            </a:extLst>
          </p:cNvPr>
          <p:cNvSpPr>
            <a:spLocks noGrp="1"/>
          </p:cNvSpPr>
          <p:nvPr>
            <p:ph type="title"/>
          </p:nvPr>
        </p:nvSpPr>
        <p:spPr>
          <a:xfrm>
            <a:off x="0" y="-10322"/>
            <a:ext cx="9144000" cy="423675"/>
          </a:xfrm>
        </p:spPr>
        <p:txBody>
          <a:bodyPr/>
          <a:lstStyle/>
          <a:p>
            <a:r>
              <a:rPr lang="en-US" sz="2400" b="1" dirty="0">
                <a:solidFill>
                  <a:srgbClr val="A4001D"/>
                </a:solidFill>
                <a:latin typeface="+mj-lt"/>
              </a:rPr>
              <a:t>Evolution of prebiotic to biotic materials via shock wave interaction at the femtosecond scale</a:t>
            </a:r>
          </a:p>
        </p:txBody>
      </p:sp>
      <p:pic>
        <p:nvPicPr>
          <p:cNvPr id="18" name="Picture 17">
            <a:extLst>
              <a:ext uri="{FF2B5EF4-FFF2-40B4-BE49-F238E27FC236}">
                <a16:creationId xmlns:a16="http://schemas.microsoft.com/office/drawing/2014/main" id="{BDFE249B-B6E4-DE44-9D20-D32E2ED63B50}"/>
              </a:ext>
            </a:extLst>
          </p:cNvPr>
          <p:cNvPicPr/>
          <p:nvPr/>
        </p:nvPicPr>
        <p:blipFill rotWithShape="1">
          <a:blip r:embed="rId3" cstate="print">
            <a:extLst>
              <a:ext uri="{28A0092B-C50C-407E-A947-70E740481C1C}">
                <a14:useLocalDpi xmlns:a14="http://schemas.microsoft.com/office/drawing/2010/main" val="0"/>
              </a:ext>
            </a:extLst>
          </a:blip>
          <a:srcRect t="2962" b="57723"/>
          <a:stretch/>
        </p:blipFill>
        <p:spPr bwMode="auto">
          <a:xfrm>
            <a:off x="1885950" y="3124512"/>
            <a:ext cx="5143500" cy="2053330"/>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D07A5FB8-BA87-D446-84EE-DD9C7F52D747}"/>
              </a:ext>
            </a:extLst>
          </p:cNvPr>
          <p:cNvSpPr txBox="1"/>
          <p:nvPr/>
        </p:nvSpPr>
        <p:spPr>
          <a:xfrm>
            <a:off x="5884665" y="4965416"/>
            <a:ext cx="1196161" cy="253916"/>
          </a:xfrm>
          <a:prstGeom prst="rect">
            <a:avLst/>
          </a:prstGeom>
          <a:noFill/>
        </p:spPr>
        <p:txBody>
          <a:bodyPr wrap="none" rtlCol="0">
            <a:spAutoFit/>
          </a:bodyPr>
          <a:lstStyle/>
          <a:p>
            <a:r>
              <a:rPr lang="en-US" sz="1050" dirty="0"/>
              <a:t>Ferus et al. 2014</a:t>
            </a:r>
          </a:p>
        </p:txBody>
      </p:sp>
      <p:sp>
        <p:nvSpPr>
          <p:cNvPr id="23" name="Rectangle 22">
            <a:extLst>
              <a:ext uri="{FF2B5EF4-FFF2-40B4-BE49-F238E27FC236}">
                <a16:creationId xmlns:a16="http://schemas.microsoft.com/office/drawing/2014/main" id="{0F0B990E-58D3-6E49-A9D7-078AF0F71962}"/>
              </a:ext>
            </a:extLst>
          </p:cNvPr>
          <p:cNvSpPr/>
          <p:nvPr/>
        </p:nvSpPr>
        <p:spPr>
          <a:xfrm>
            <a:off x="1885950" y="3545684"/>
            <a:ext cx="1226127" cy="1410611"/>
          </a:xfrm>
          <a:prstGeom prst="rect">
            <a:avLst/>
          </a:prstGeom>
          <a:noFill/>
          <a:ln w="8255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5" name="TextBox 24">
            <a:extLst>
              <a:ext uri="{FF2B5EF4-FFF2-40B4-BE49-F238E27FC236}">
                <a16:creationId xmlns:a16="http://schemas.microsoft.com/office/drawing/2014/main" id="{6DAE0876-6336-9647-8A5F-1B152A6CEBB2}"/>
              </a:ext>
            </a:extLst>
          </p:cNvPr>
          <p:cNvSpPr txBox="1"/>
          <p:nvPr/>
        </p:nvSpPr>
        <p:spPr>
          <a:xfrm>
            <a:off x="1310651" y="3800866"/>
            <a:ext cx="607859" cy="923330"/>
          </a:xfrm>
          <a:prstGeom prst="rect">
            <a:avLst/>
          </a:prstGeom>
          <a:noFill/>
        </p:spPr>
        <p:txBody>
          <a:bodyPr wrap="none" rtlCol="0">
            <a:spAutoFit/>
          </a:bodyPr>
          <a:lstStyle/>
          <a:p>
            <a:r>
              <a:rPr lang="en-US" sz="5400" b="1" dirty="0">
                <a:solidFill>
                  <a:srgbClr val="FF2F92"/>
                </a:solidFill>
              </a:rPr>
              <a:t>?</a:t>
            </a:r>
          </a:p>
        </p:txBody>
      </p:sp>
      <p:pic>
        <p:nvPicPr>
          <p:cNvPr id="2" name="Picture 1" descr="Diagram&#10;&#10;Description automatically generated">
            <a:extLst>
              <a:ext uri="{FF2B5EF4-FFF2-40B4-BE49-F238E27FC236}">
                <a16:creationId xmlns:a16="http://schemas.microsoft.com/office/drawing/2014/main" id="{700FE17B-B500-6B1A-D1F9-345DE6A48C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1322" y="786361"/>
            <a:ext cx="3363198" cy="2299739"/>
          </a:xfrm>
          <a:prstGeom prst="rect">
            <a:avLst/>
          </a:prstGeom>
          <a:noFill/>
          <a:ln>
            <a:solidFill>
              <a:schemeClr val="tx1"/>
            </a:solidFill>
          </a:ln>
        </p:spPr>
      </p:pic>
      <p:sp>
        <p:nvSpPr>
          <p:cNvPr id="5" name="Text Box 2">
            <a:extLst>
              <a:ext uri="{FF2B5EF4-FFF2-40B4-BE49-F238E27FC236}">
                <a16:creationId xmlns:a16="http://schemas.microsoft.com/office/drawing/2014/main" id="{183FF230-01BA-3F1D-ADB5-225180724D6B}"/>
              </a:ext>
            </a:extLst>
          </p:cNvPr>
          <p:cNvSpPr txBox="1"/>
          <p:nvPr/>
        </p:nvSpPr>
        <p:spPr>
          <a:xfrm>
            <a:off x="4954166" y="1225890"/>
            <a:ext cx="3639328" cy="666274"/>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US" sz="1600" dirty="0">
                <a:ea typeface="Times New Roman" panose="02020603050405020304" pitchFamily="18" charset="0"/>
              </a:rPr>
              <a:t>Previous LCLS experiment at the former Soft X-ray (SXR) end-station deployed for McGrane (SXRLR5816).</a:t>
            </a:r>
          </a:p>
          <a:p>
            <a:r>
              <a:rPr lang="en-US" sz="1600" dirty="0">
                <a:ea typeface="Times New Roman" panose="02020603050405020304" pitchFamily="18" charset="0"/>
              </a:rPr>
              <a:t>	-O K-edge</a:t>
            </a:r>
          </a:p>
          <a:p>
            <a:r>
              <a:rPr lang="en-US" sz="1600" dirty="0">
                <a:ea typeface="Times New Roman" panose="02020603050405020304" pitchFamily="18" charset="0"/>
              </a:rPr>
              <a:t>	-N K-edge</a:t>
            </a:r>
          </a:p>
        </p:txBody>
      </p:sp>
      <p:sp>
        <p:nvSpPr>
          <p:cNvPr id="7" name="TextBox 6">
            <a:extLst>
              <a:ext uri="{FF2B5EF4-FFF2-40B4-BE49-F238E27FC236}">
                <a16:creationId xmlns:a16="http://schemas.microsoft.com/office/drawing/2014/main" id="{E2BCA1E6-A8BA-FF9D-0C2E-1F1D58EE3972}"/>
              </a:ext>
            </a:extLst>
          </p:cNvPr>
          <p:cNvSpPr txBox="1"/>
          <p:nvPr/>
        </p:nvSpPr>
        <p:spPr>
          <a:xfrm>
            <a:off x="3200400" y="3255062"/>
            <a:ext cx="612668" cy="253916"/>
          </a:xfrm>
          <a:prstGeom prst="rect">
            <a:avLst/>
          </a:prstGeom>
          <a:noFill/>
        </p:spPr>
        <p:txBody>
          <a:bodyPr wrap="none" rtlCol="0">
            <a:spAutoFit/>
          </a:bodyPr>
          <a:lstStyle/>
          <a:p>
            <a:r>
              <a:rPr lang="en-US" sz="1050" dirty="0"/>
              <a:t>4500 K</a:t>
            </a:r>
          </a:p>
        </p:txBody>
      </p:sp>
    </p:spTree>
    <p:extLst>
      <p:ext uri="{BB962C8B-B14F-4D97-AF65-F5344CB8AC3E}">
        <p14:creationId xmlns:p14="http://schemas.microsoft.com/office/powerpoint/2010/main" val="3493455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D11F644-6749-2AB5-E05A-3E6A221BA7C9}"/>
              </a:ext>
            </a:extLst>
          </p:cNvPr>
          <p:cNvGrpSpPr/>
          <p:nvPr/>
        </p:nvGrpSpPr>
        <p:grpSpPr>
          <a:xfrm>
            <a:off x="857250" y="655953"/>
            <a:ext cx="4644892" cy="2686600"/>
            <a:chOff x="4680014" y="1074753"/>
            <a:chExt cx="8105518" cy="3467100"/>
          </a:xfrm>
        </p:grpSpPr>
        <p:pic>
          <p:nvPicPr>
            <p:cNvPr id="12" name="Picture 11" descr="A picture containing chart&#10;&#10;Description automatically generated">
              <a:extLst>
                <a:ext uri="{FF2B5EF4-FFF2-40B4-BE49-F238E27FC236}">
                  <a16:creationId xmlns:a16="http://schemas.microsoft.com/office/drawing/2014/main" id="{E7EEF9AB-7496-6242-ABE1-94717D9E1C01}"/>
                </a:ext>
              </a:extLst>
            </p:cNvPr>
            <p:cNvPicPr>
              <a:picLocks noChangeAspect="1"/>
            </p:cNvPicPr>
            <p:nvPr/>
          </p:nvPicPr>
          <p:blipFill>
            <a:blip r:embed="rId3"/>
            <a:stretch>
              <a:fillRect/>
            </a:stretch>
          </p:blipFill>
          <p:spPr>
            <a:xfrm>
              <a:off x="4680014" y="1074753"/>
              <a:ext cx="8105518" cy="3467100"/>
            </a:xfrm>
            <a:prstGeom prst="rect">
              <a:avLst/>
            </a:prstGeom>
          </p:spPr>
        </p:pic>
        <p:pic>
          <p:nvPicPr>
            <p:cNvPr id="20" name="Picture 19" descr="A picture containing outdoor object&#10;&#10;Description automatically generated">
              <a:extLst>
                <a:ext uri="{FF2B5EF4-FFF2-40B4-BE49-F238E27FC236}">
                  <a16:creationId xmlns:a16="http://schemas.microsoft.com/office/drawing/2014/main" id="{931994D3-DAFB-DB49-ABA2-257FC5C86B38}"/>
                </a:ext>
              </a:extLst>
            </p:cNvPr>
            <p:cNvPicPr>
              <a:picLocks noChangeAspect="1"/>
            </p:cNvPicPr>
            <p:nvPr/>
          </p:nvPicPr>
          <p:blipFill>
            <a:blip r:embed="rId4"/>
            <a:stretch>
              <a:fillRect/>
            </a:stretch>
          </p:blipFill>
          <p:spPr>
            <a:xfrm flipH="1">
              <a:off x="10896600" y="2487426"/>
              <a:ext cx="304800" cy="484719"/>
            </a:xfrm>
            <a:prstGeom prst="rect">
              <a:avLst/>
            </a:prstGeom>
          </p:spPr>
        </p:pic>
        <p:sp>
          <p:nvSpPr>
            <p:cNvPr id="21" name="TextBox 20">
              <a:extLst>
                <a:ext uri="{FF2B5EF4-FFF2-40B4-BE49-F238E27FC236}">
                  <a16:creationId xmlns:a16="http://schemas.microsoft.com/office/drawing/2014/main" id="{AEF7F310-F11D-B04E-8C54-8C96F2C4E506}"/>
                </a:ext>
              </a:extLst>
            </p:cNvPr>
            <p:cNvSpPr txBox="1"/>
            <p:nvPr/>
          </p:nvSpPr>
          <p:spPr>
            <a:xfrm>
              <a:off x="11371253" y="2660806"/>
              <a:ext cx="1287078" cy="655364"/>
            </a:xfrm>
            <a:prstGeom prst="rect">
              <a:avLst/>
            </a:prstGeom>
            <a:noFill/>
          </p:spPr>
          <p:txBody>
            <a:bodyPr wrap="square" rtlCol="0">
              <a:spAutoFit/>
            </a:bodyPr>
            <a:lstStyle/>
            <a:p>
              <a:r>
                <a:rPr lang="en-US" sz="900" dirty="0"/>
                <a:t>Meteorite + formamide</a:t>
              </a:r>
            </a:p>
          </p:txBody>
        </p:sp>
        <p:sp>
          <p:nvSpPr>
            <p:cNvPr id="4" name="TextBox 3">
              <a:extLst>
                <a:ext uri="{FF2B5EF4-FFF2-40B4-BE49-F238E27FC236}">
                  <a16:creationId xmlns:a16="http://schemas.microsoft.com/office/drawing/2014/main" id="{1F9E5EFC-C5DE-2B46-A55A-0EBC50C79945}"/>
                </a:ext>
              </a:extLst>
            </p:cNvPr>
            <p:cNvSpPr txBox="1"/>
            <p:nvPr/>
          </p:nvSpPr>
          <p:spPr>
            <a:xfrm>
              <a:off x="5333878" y="3253987"/>
              <a:ext cx="2194038" cy="744732"/>
            </a:xfrm>
            <a:prstGeom prst="rect">
              <a:avLst/>
            </a:prstGeom>
            <a:noFill/>
          </p:spPr>
          <p:txBody>
            <a:bodyPr wrap="square" rtlCol="0">
              <a:spAutoFit/>
            </a:bodyPr>
            <a:lstStyle/>
            <a:p>
              <a:r>
                <a:rPr lang="en-US" sz="1050" dirty="0"/>
                <a:t>Modified from </a:t>
              </a:r>
              <a:r>
                <a:rPr lang="en-US" sz="1050" dirty="0" err="1"/>
                <a:t>Uemura</a:t>
              </a:r>
              <a:r>
                <a:rPr lang="en-US" sz="1050" dirty="0"/>
                <a:t> et al., 2020</a:t>
              </a:r>
            </a:p>
          </p:txBody>
        </p:sp>
      </p:grpSp>
      <p:pic>
        <p:nvPicPr>
          <p:cNvPr id="7" name="Picture 6">
            <a:extLst>
              <a:ext uri="{FF2B5EF4-FFF2-40B4-BE49-F238E27FC236}">
                <a16:creationId xmlns:a16="http://schemas.microsoft.com/office/drawing/2014/main" id="{B2B978A6-FBB5-08C1-AABF-E875F30C13DF}"/>
              </a:ext>
            </a:extLst>
          </p:cNvPr>
          <p:cNvPicPr/>
          <p:nvPr/>
        </p:nvPicPr>
        <p:blipFill rotWithShape="1">
          <a:blip r:embed="rId5" cstate="print">
            <a:extLst>
              <a:ext uri="{28A0092B-C50C-407E-A947-70E740481C1C}">
                <a14:useLocalDpi xmlns:a14="http://schemas.microsoft.com/office/drawing/2010/main" val="0"/>
              </a:ext>
            </a:extLst>
          </a:blip>
          <a:srcRect t="2962" b="57723"/>
          <a:stretch/>
        </p:blipFill>
        <p:spPr bwMode="auto">
          <a:xfrm>
            <a:off x="1885950" y="3124512"/>
            <a:ext cx="5143500" cy="205333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BA8B4BF3-7D91-BE51-57D3-501B4A55EA33}"/>
              </a:ext>
            </a:extLst>
          </p:cNvPr>
          <p:cNvSpPr txBox="1"/>
          <p:nvPr/>
        </p:nvSpPr>
        <p:spPr>
          <a:xfrm>
            <a:off x="5884665" y="4965416"/>
            <a:ext cx="1196161" cy="253916"/>
          </a:xfrm>
          <a:prstGeom prst="rect">
            <a:avLst/>
          </a:prstGeom>
          <a:noFill/>
        </p:spPr>
        <p:txBody>
          <a:bodyPr wrap="none" rtlCol="0">
            <a:spAutoFit/>
          </a:bodyPr>
          <a:lstStyle/>
          <a:p>
            <a:r>
              <a:rPr lang="en-US" sz="1050" dirty="0"/>
              <a:t>Ferus et al. 2014</a:t>
            </a:r>
          </a:p>
        </p:txBody>
      </p:sp>
      <p:sp>
        <p:nvSpPr>
          <p:cNvPr id="9" name="Rectangle 8">
            <a:extLst>
              <a:ext uri="{FF2B5EF4-FFF2-40B4-BE49-F238E27FC236}">
                <a16:creationId xmlns:a16="http://schemas.microsoft.com/office/drawing/2014/main" id="{DD1303C5-1289-951B-CE8B-9386A09757A1}"/>
              </a:ext>
            </a:extLst>
          </p:cNvPr>
          <p:cNvSpPr/>
          <p:nvPr/>
        </p:nvSpPr>
        <p:spPr>
          <a:xfrm>
            <a:off x="1885950" y="3545684"/>
            <a:ext cx="1226127" cy="1410611"/>
          </a:xfrm>
          <a:prstGeom prst="rect">
            <a:avLst/>
          </a:prstGeom>
          <a:noFill/>
          <a:ln w="8255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TextBox 9">
            <a:extLst>
              <a:ext uri="{FF2B5EF4-FFF2-40B4-BE49-F238E27FC236}">
                <a16:creationId xmlns:a16="http://schemas.microsoft.com/office/drawing/2014/main" id="{0705F724-7FAE-67C9-BECF-F650066197ED}"/>
              </a:ext>
            </a:extLst>
          </p:cNvPr>
          <p:cNvSpPr txBox="1"/>
          <p:nvPr/>
        </p:nvSpPr>
        <p:spPr>
          <a:xfrm>
            <a:off x="1310651" y="3800866"/>
            <a:ext cx="607859" cy="923330"/>
          </a:xfrm>
          <a:prstGeom prst="rect">
            <a:avLst/>
          </a:prstGeom>
          <a:noFill/>
        </p:spPr>
        <p:txBody>
          <a:bodyPr wrap="none" rtlCol="0">
            <a:spAutoFit/>
          </a:bodyPr>
          <a:lstStyle/>
          <a:p>
            <a:r>
              <a:rPr lang="en-US" sz="5400" b="1" dirty="0">
                <a:solidFill>
                  <a:srgbClr val="FF2F92"/>
                </a:solidFill>
              </a:rPr>
              <a:t>?</a:t>
            </a:r>
          </a:p>
        </p:txBody>
      </p:sp>
      <p:pic>
        <p:nvPicPr>
          <p:cNvPr id="16" name="Picture 15">
            <a:extLst>
              <a:ext uri="{FF2B5EF4-FFF2-40B4-BE49-F238E27FC236}">
                <a16:creationId xmlns:a16="http://schemas.microsoft.com/office/drawing/2014/main" id="{4B86CF20-6202-CF42-9999-FE32FEB86B2B}"/>
              </a:ext>
            </a:extLst>
          </p:cNvPr>
          <p:cNvPicPr/>
          <p:nvPr/>
        </p:nvPicPr>
        <p:blipFill rotWithShape="1">
          <a:blip r:embed="rId6" cstate="print">
            <a:extLst>
              <a:ext uri="{28A0092B-C50C-407E-A947-70E740481C1C}">
                <a14:useLocalDpi xmlns:a14="http://schemas.microsoft.com/office/drawing/2010/main" val="0"/>
              </a:ext>
            </a:extLst>
          </a:blip>
          <a:srcRect l="4509" t="5139" r="4331" b="5929"/>
          <a:stretch/>
        </p:blipFill>
        <p:spPr bwMode="auto">
          <a:xfrm>
            <a:off x="5440753" y="971550"/>
            <a:ext cx="2562969" cy="2152962"/>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426DDA8A-791E-9CCF-C460-5F21E44E4F40}"/>
              </a:ext>
            </a:extLst>
          </p:cNvPr>
          <p:cNvSpPr txBox="1"/>
          <p:nvPr/>
        </p:nvSpPr>
        <p:spPr>
          <a:xfrm>
            <a:off x="7258051" y="3124512"/>
            <a:ext cx="864339" cy="230832"/>
          </a:xfrm>
          <a:prstGeom prst="rect">
            <a:avLst/>
          </a:prstGeom>
          <a:noFill/>
        </p:spPr>
        <p:txBody>
          <a:bodyPr wrap="none" rtlCol="0">
            <a:spAutoFit/>
          </a:bodyPr>
          <a:lstStyle/>
          <a:p>
            <a:r>
              <a:rPr lang="en-US" sz="900" dirty="0" err="1"/>
              <a:t>Walroth</a:t>
            </a:r>
            <a:r>
              <a:rPr lang="en-US" sz="900" dirty="0"/>
              <a:t> et al.</a:t>
            </a:r>
          </a:p>
        </p:txBody>
      </p:sp>
      <p:sp>
        <p:nvSpPr>
          <p:cNvPr id="13" name="Rectangle 12">
            <a:extLst>
              <a:ext uri="{FF2B5EF4-FFF2-40B4-BE49-F238E27FC236}">
                <a16:creationId xmlns:a16="http://schemas.microsoft.com/office/drawing/2014/main" id="{4C38E9A9-8C91-B328-8768-65313E2CC4BC}"/>
              </a:ext>
            </a:extLst>
          </p:cNvPr>
          <p:cNvSpPr/>
          <p:nvPr/>
        </p:nvSpPr>
        <p:spPr>
          <a:xfrm>
            <a:off x="1997032" y="1998217"/>
            <a:ext cx="193073" cy="405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447E2742-89DB-7139-626E-1A7B6200CD6F}"/>
              </a:ext>
            </a:extLst>
          </p:cNvPr>
          <p:cNvSpPr txBox="1"/>
          <p:nvPr/>
        </p:nvSpPr>
        <p:spPr>
          <a:xfrm>
            <a:off x="3200400" y="3255062"/>
            <a:ext cx="612668" cy="253916"/>
          </a:xfrm>
          <a:prstGeom prst="rect">
            <a:avLst/>
          </a:prstGeom>
          <a:noFill/>
        </p:spPr>
        <p:txBody>
          <a:bodyPr wrap="none" rtlCol="0">
            <a:spAutoFit/>
          </a:bodyPr>
          <a:lstStyle/>
          <a:p>
            <a:r>
              <a:rPr lang="en-US" sz="1050" dirty="0"/>
              <a:t>4500 K</a:t>
            </a:r>
          </a:p>
        </p:txBody>
      </p:sp>
      <p:sp>
        <p:nvSpPr>
          <p:cNvPr id="3" name="Title 2">
            <a:extLst>
              <a:ext uri="{FF2B5EF4-FFF2-40B4-BE49-F238E27FC236}">
                <a16:creationId xmlns:a16="http://schemas.microsoft.com/office/drawing/2014/main" id="{7964100F-3C7C-9A4B-AA64-3A16ABABDA45}"/>
              </a:ext>
            </a:extLst>
          </p:cNvPr>
          <p:cNvSpPr>
            <a:spLocks noGrp="1"/>
          </p:cNvSpPr>
          <p:nvPr>
            <p:ph type="title"/>
          </p:nvPr>
        </p:nvSpPr>
        <p:spPr>
          <a:xfrm>
            <a:off x="0" y="-10323"/>
            <a:ext cx="9144000" cy="423675"/>
          </a:xfrm>
        </p:spPr>
        <p:txBody>
          <a:bodyPr/>
          <a:lstStyle/>
          <a:p>
            <a:r>
              <a:rPr lang="en-US" sz="2400" b="1" dirty="0">
                <a:solidFill>
                  <a:srgbClr val="A4001D"/>
                </a:solidFill>
                <a:latin typeface="+mj-lt"/>
              </a:rPr>
              <a:t>Evolution of prebiotic to biotic materials via shock wave interaction at the femtosecond scale</a:t>
            </a:r>
          </a:p>
        </p:txBody>
      </p:sp>
    </p:spTree>
    <p:extLst>
      <p:ext uri="{BB962C8B-B14F-4D97-AF65-F5344CB8AC3E}">
        <p14:creationId xmlns:p14="http://schemas.microsoft.com/office/powerpoint/2010/main" val="1786541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 </a:t>
            </a:r>
          </a:p>
        </p:txBody>
      </p:sp>
      <p:sp>
        <p:nvSpPr>
          <p:cNvPr id="19" name="TextBox 18"/>
          <p:cNvSpPr txBox="1"/>
          <p:nvPr/>
        </p:nvSpPr>
        <p:spPr>
          <a:xfrm>
            <a:off x="7490322" y="4089099"/>
            <a:ext cx="1391728" cy="253916"/>
          </a:xfrm>
          <a:prstGeom prst="rect">
            <a:avLst/>
          </a:prstGeom>
          <a:noFill/>
        </p:spPr>
        <p:txBody>
          <a:bodyPr wrap="none" rtlCol="0">
            <a:spAutoFit/>
          </a:bodyPr>
          <a:lstStyle/>
          <a:p>
            <a:r>
              <a:rPr lang="en-US" sz="1050" dirty="0">
                <a:solidFill>
                  <a:srgbClr val="008000"/>
                </a:solidFill>
              </a:rPr>
              <a:t>Gleason </a:t>
            </a:r>
            <a:r>
              <a:rPr lang="en-US" sz="1050" i="1" dirty="0">
                <a:solidFill>
                  <a:srgbClr val="008000"/>
                </a:solidFill>
              </a:rPr>
              <a:t>et al.</a:t>
            </a:r>
            <a:r>
              <a:rPr lang="en-US" sz="1050" dirty="0">
                <a:solidFill>
                  <a:srgbClr val="008000"/>
                </a:solidFill>
              </a:rPr>
              <a:t>, 2017</a:t>
            </a:r>
          </a:p>
        </p:txBody>
      </p:sp>
      <p:pic>
        <p:nvPicPr>
          <p:cNvPr id="15" name="Picture 14"/>
          <p:cNvPicPr/>
          <p:nvPr/>
        </p:nvPicPr>
        <p:blipFill>
          <a:blip r:embed="rId3" cstate="email">
            <a:extLst>
              <a:ext uri="{28A0092B-C50C-407E-A947-70E740481C1C}">
                <a14:useLocalDpi xmlns:a14="http://schemas.microsoft.com/office/drawing/2010/main"/>
              </a:ext>
            </a:extLst>
          </a:blip>
          <a:stretch>
            <a:fillRect/>
          </a:stretch>
        </p:blipFill>
        <p:spPr>
          <a:xfrm>
            <a:off x="519573" y="829126"/>
            <a:ext cx="3576566" cy="3434964"/>
          </a:xfrm>
          <a:prstGeom prst="rect">
            <a:avLst/>
          </a:prstGeom>
        </p:spPr>
      </p:pic>
      <p:sp>
        <p:nvSpPr>
          <p:cNvPr id="8" name="TextBox 7"/>
          <p:cNvSpPr txBox="1"/>
          <p:nvPr/>
        </p:nvSpPr>
        <p:spPr>
          <a:xfrm>
            <a:off x="2808640" y="4181259"/>
            <a:ext cx="1641796" cy="219291"/>
          </a:xfrm>
          <a:prstGeom prst="rect">
            <a:avLst/>
          </a:prstGeom>
          <a:noFill/>
        </p:spPr>
        <p:txBody>
          <a:bodyPr wrap="none" rtlCol="0">
            <a:spAutoFit/>
          </a:bodyPr>
          <a:lstStyle/>
          <a:p>
            <a:r>
              <a:rPr lang="en-US" sz="825" dirty="0" err="1"/>
              <a:t>Stoffler</a:t>
            </a:r>
            <a:r>
              <a:rPr lang="en-US" sz="825" dirty="0"/>
              <a:t> and </a:t>
            </a:r>
            <a:r>
              <a:rPr lang="en-US" sz="825" dirty="0" err="1"/>
              <a:t>Langenhorst</a:t>
            </a:r>
            <a:r>
              <a:rPr lang="en-US" sz="825" dirty="0"/>
              <a:t>, 1994</a:t>
            </a:r>
          </a:p>
        </p:txBody>
      </p:sp>
      <p:sp>
        <p:nvSpPr>
          <p:cNvPr id="11" name="TextBox 10"/>
          <p:cNvSpPr txBox="1"/>
          <p:nvPr/>
        </p:nvSpPr>
        <p:spPr>
          <a:xfrm>
            <a:off x="962687" y="4335930"/>
            <a:ext cx="3374664" cy="584775"/>
          </a:xfrm>
          <a:prstGeom prst="rect">
            <a:avLst/>
          </a:prstGeom>
          <a:noFill/>
        </p:spPr>
        <p:txBody>
          <a:bodyPr wrap="square" rtlCol="0">
            <a:spAutoFit/>
          </a:bodyPr>
          <a:lstStyle/>
          <a:p>
            <a:r>
              <a:rPr lang="en-US" sz="1600" dirty="0"/>
              <a:t>-New constraints on impact crater mineralogy and shock stages</a:t>
            </a:r>
          </a:p>
        </p:txBody>
      </p:sp>
      <p:pic>
        <p:nvPicPr>
          <p:cNvPr id="10" name="Picture 2">
            <a:extLst>
              <a:ext uri="{FF2B5EF4-FFF2-40B4-BE49-F238E27FC236}">
                <a16:creationId xmlns:a16="http://schemas.microsoft.com/office/drawing/2014/main" id="{2F607D9C-0C46-EC4E-8AB1-342306E2B81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60081" y="1175657"/>
            <a:ext cx="4127264" cy="287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BCCA1F7B-6919-2148-BB88-4C1B73715D72}"/>
              </a:ext>
            </a:extLst>
          </p:cNvPr>
          <p:cNvSpPr>
            <a:spLocks noGrp="1"/>
          </p:cNvSpPr>
          <p:nvPr>
            <p:ph type="sldNum" sz="quarter" idx="11"/>
          </p:nvPr>
        </p:nvSpPr>
        <p:spPr>
          <a:xfrm>
            <a:off x="8294914" y="4738688"/>
            <a:ext cx="587136" cy="402600"/>
          </a:xfrm>
        </p:spPr>
        <p:txBody>
          <a:bodyPr/>
          <a:lstStyle/>
          <a:p>
            <a:fld id="{5BD36294-2849-48A8-8531-5354CF3095D2}" type="slidenum">
              <a:rPr lang="en-US" smtClean="0"/>
              <a:pPr/>
              <a:t>43</a:t>
            </a:fld>
            <a:endParaRPr lang="en-US" dirty="0"/>
          </a:p>
        </p:txBody>
      </p:sp>
      <p:sp>
        <p:nvSpPr>
          <p:cNvPr id="3" name="Title 2">
            <a:extLst>
              <a:ext uri="{FF2B5EF4-FFF2-40B4-BE49-F238E27FC236}">
                <a16:creationId xmlns:a16="http://schemas.microsoft.com/office/drawing/2014/main" id="{B6BB8B80-DE31-E987-B9DE-3A16D56C2496}"/>
              </a:ext>
            </a:extLst>
          </p:cNvPr>
          <p:cNvSpPr txBox="1">
            <a:spLocks/>
          </p:cNvSpPr>
          <p:nvPr/>
        </p:nvSpPr>
        <p:spPr>
          <a:xfrm>
            <a:off x="0" y="-10323"/>
            <a:ext cx="9144000" cy="42367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latin typeface="+mj-lt"/>
              </a:rPr>
              <a:t>Silicate shock metamorphism enabling mineral templating</a:t>
            </a:r>
          </a:p>
        </p:txBody>
      </p:sp>
    </p:spTree>
    <p:extLst>
      <p:ext uri="{BB962C8B-B14F-4D97-AF65-F5344CB8AC3E}">
        <p14:creationId xmlns:p14="http://schemas.microsoft.com/office/powerpoint/2010/main" val="395091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64100F-3C7C-9A4B-AA64-3A16ABABDA45}"/>
              </a:ext>
            </a:extLst>
          </p:cNvPr>
          <p:cNvSpPr>
            <a:spLocks noGrp="1"/>
          </p:cNvSpPr>
          <p:nvPr>
            <p:ph type="title"/>
          </p:nvPr>
        </p:nvSpPr>
        <p:spPr>
          <a:xfrm>
            <a:off x="0" y="-108412"/>
            <a:ext cx="9144000" cy="423675"/>
          </a:xfrm>
        </p:spPr>
        <p:txBody>
          <a:bodyPr/>
          <a:lstStyle/>
          <a:p>
            <a:r>
              <a:rPr lang="en-US" sz="2800" b="1" dirty="0">
                <a:solidFill>
                  <a:srgbClr val="A4001D"/>
                </a:solidFill>
                <a:latin typeface="+mj-lt"/>
              </a:rPr>
              <a:t>Evolution of prebiotic to biotic materials via shock wave interaction: whole view</a:t>
            </a:r>
          </a:p>
        </p:txBody>
      </p:sp>
      <p:sp>
        <p:nvSpPr>
          <p:cNvPr id="5" name="TextBox 4">
            <a:extLst>
              <a:ext uri="{FF2B5EF4-FFF2-40B4-BE49-F238E27FC236}">
                <a16:creationId xmlns:a16="http://schemas.microsoft.com/office/drawing/2014/main" id="{6DA62186-0039-CF47-88F8-6165E1D81707}"/>
              </a:ext>
            </a:extLst>
          </p:cNvPr>
          <p:cNvSpPr txBox="1"/>
          <p:nvPr/>
        </p:nvSpPr>
        <p:spPr>
          <a:xfrm>
            <a:off x="-456033" y="711266"/>
            <a:ext cx="3543300" cy="5355312"/>
          </a:xfrm>
          <a:prstGeom prst="rect">
            <a:avLst/>
          </a:prstGeom>
          <a:noFill/>
        </p:spPr>
        <p:txBody>
          <a:bodyPr wrap="square" rtlCol="0">
            <a:spAutoFit/>
          </a:bodyPr>
          <a:lstStyle/>
          <a:p>
            <a:endParaRPr lang="en-US" sz="1800" dirty="0"/>
          </a:p>
          <a:p>
            <a:r>
              <a:rPr lang="en-US" sz="1800" dirty="0"/>
              <a:t>	</a:t>
            </a:r>
            <a:r>
              <a:rPr lang="en-US" sz="1800" dirty="0">
                <a:solidFill>
                  <a:srgbClr val="FF0000"/>
                </a:solidFill>
              </a:rPr>
              <a:t>X-ray Imaging</a:t>
            </a:r>
          </a:p>
          <a:p>
            <a:r>
              <a:rPr lang="en-US" sz="1800" dirty="0">
                <a:solidFill>
                  <a:schemeClr val="accent1">
                    <a:lumMod val="60000"/>
                    <a:lumOff val="40000"/>
                  </a:schemeClr>
                </a:solidFill>
              </a:rPr>
              <a:t>	</a:t>
            </a:r>
            <a:r>
              <a:rPr lang="en-US" sz="1800" i="1" dirty="0">
                <a:solidFill>
                  <a:srgbClr val="0432FF"/>
                </a:solidFill>
              </a:rPr>
              <a:t>shock wave!</a:t>
            </a:r>
          </a:p>
          <a:p>
            <a:endParaRPr lang="en-US" sz="1800" dirty="0">
              <a:solidFill>
                <a:schemeClr val="accent1">
                  <a:lumMod val="60000"/>
                  <a:lumOff val="40000"/>
                </a:schemeClr>
              </a:solidFill>
            </a:endParaRPr>
          </a:p>
          <a:p>
            <a:endParaRPr lang="en-US" sz="1800" dirty="0">
              <a:solidFill>
                <a:schemeClr val="accent1">
                  <a:lumMod val="60000"/>
                  <a:lumOff val="40000"/>
                </a:schemeClr>
              </a:solidFill>
            </a:endParaRPr>
          </a:p>
          <a:p>
            <a:endParaRPr lang="en-US" sz="1800" dirty="0">
              <a:solidFill>
                <a:schemeClr val="accent1">
                  <a:lumMod val="60000"/>
                  <a:lumOff val="40000"/>
                </a:schemeClr>
              </a:solidFill>
            </a:endParaRPr>
          </a:p>
          <a:p>
            <a:r>
              <a:rPr lang="en-US" sz="1800" dirty="0">
                <a:solidFill>
                  <a:schemeClr val="accent1">
                    <a:lumMod val="60000"/>
                    <a:lumOff val="40000"/>
                  </a:schemeClr>
                </a:solidFill>
              </a:rPr>
              <a:t>	</a:t>
            </a:r>
            <a:r>
              <a:rPr lang="en-US" sz="1800" dirty="0">
                <a:solidFill>
                  <a:srgbClr val="FF0000"/>
                </a:solidFill>
              </a:rPr>
              <a:t>X-ray Spectroscopy</a:t>
            </a:r>
          </a:p>
          <a:p>
            <a:r>
              <a:rPr lang="en-US" sz="1800" dirty="0">
                <a:solidFill>
                  <a:schemeClr val="accent1">
                    <a:lumMod val="60000"/>
                    <a:lumOff val="40000"/>
                  </a:schemeClr>
                </a:solidFill>
              </a:rPr>
              <a:t>	</a:t>
            </a:r>
            <a:r>
              <a:rPr lang="en-US" sz="1800" i="1" dirty="0">
                <a:solidFill>
                  <a:srgbClr val="0432FF"/>
                </a:solidFill>
              </a:rPr>
              <a:t>chemistry!</a:t>
            </a:r>
          </a:p>
          <a:p>
            <a:endParaRPr lang="en-US" sz="1800" dirty="0">
              <a:solidFill>
                <a:schemeClr val="accent1">
                  <a:lumMod val="60000"/>
                  <a:lumOff val="40000"/>
                </a:schemeClr>
              </a:solidFill>
            </a:endParaRPr>
          </a:p>
          <a:p>
            <a:endParaRPr lang="en-US" sz="1800" dirty="0">
              <a:solidFill>
                <a:schemeClr val="accent1">
                  <a:lumMod val="60000"/>
                  <a:lumOff val="40000"/>
                </a:schemeClr>
              </a:solidFill>
            </a:endParaRPr>
          </a:p>
          <a:p>
            <a:endParaRPr lang="en-US" sz="1800" dirty="0">
              <a:solidFill>
                <a:schemeClr val="accent1">
                  <a:lumMod val="60000"/>
                  <a:lumOff val="40000"/>
                </a:schemeClr>
              </a:solidFill>
            </a:endParaRPr>
          </a:p>
          <a:p>
            <a:r>
              <a:rPr lang="en-US" sz="1800" dirty="0">
                <a:solidFill>
                  <a:schemeClr val="accent1">
                    <a:lumMod val="60000"/>
                    <a:lumOff val="40000"/>
                  </a:schemeClr>
                </a:solidFill>
              </a:rPr>
              <a:t>	</a:t>
            </a:r>
            <a:r>
              <a:rPr lang="en-US" sz="1800" dirty="0">
                <a:solidFill>
                  <a:srgbClr val="FF0000"/>
                </a:solidFill>
              </a:rPr>
              <a:t>X-ray Diffraction</a:t>
            </a:r>
          </a:p>
          <a:p>
            <a:r>
              <a:rPr lang="en-US" sz="1800" i="1" dirty="0">
                <a:solidFill>
                  <a:srgbClr val="0432FF"/>
                </a:solidFill>
              </a:rPr>
              <a:t>	crystal structure for 	templating!</a:t>
            </a:r>
          </a:p>
          <a:p>
            <a:endParaRPr lang="en-US" sz="1800" dirty="0"/>
          </a:p>
          <a:p>
            <a:endParaRPr lang="en-US" sz="1800" dirty="0"/>
          </a:p>
          <a:p>
            <a:endParaRPr lang="en-US" sz="1800" dirty="0"/>
          </a:p>
          <a:p>
            <a:endParaRPr lang="en-US" sz="1800" dirty="0"/>
          </a:p>
          <a:p>
            <a:r>
              <a:rPr lang="en-US" sz="1800" dirty="0"/>
              <a:t>		</a:t>
            </a:r>
          </a:p>
        </p:txBody>
      </p:sp>
      <p:pic>
        <p:nvPicPr>
          <p:cNvPr id="2" name="Picture 1" descr="A picture containing map&#10;&#10;Description automatically generated">
            <a:extLst>
              <a:ext uri="{FF2B5EF4-FFF2-40B4-BE49-F238E27FC236}">
                <a16:creationId xmlns:a16="http://schemas.microsoft.com/office/drawing/2014/main" id="{3540D6DF-BA81-19D0-0030-A656012B7FEC}"/>
              </a:ext>
            </a:extLst>
          </p:cNvPr>
          <p:cNvPicPr>
            <a:picLocks noChangeAspect="1"/>
          </p:cNvPicPr>
          <p:nvPr/>
        </p:nvPicPr>
        <p:blipFill>
          <a:blip r:embed="rId3"/>
          <a:stretch>
            <a:fillRect/>
          </a:stretch>
        </p:blipFill>
        <p:spPr>
          <a:xfrm>
            <a:off x="2791019" y="837721"/>
            <a:ext cx="5699838" cy="4319249"/>
          </a:xfrm>
          <a:prstGeom prst="rect">
            <a:avLst/>
          </a:prstGeom>
        </p:spPr>
      </p:pic>
    </p:spTree>
    <p:extLst>
      <p:ext uri="{BB962C8B-B14F-4D97-AF65-F5344CB8AC3E}">
        <p14:creationId xmlns:p14="http://schemas.microsoft.com/office/powerpoint/2010/main" val="1546123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17B3F-9139-7D4E-8833-BC4ADE25A606}"/>
              </a:ext>
            </a:extLst>
          </p:cNvPr>
          <p:cNvSpPr txBox="1"/>
          <p:nvPr/>
        </p:nvSpPr>
        <p:spPr>
          <a:xfrm>
            <a:off x="2198525" y="184221"/>
            <a:ext cx="4557658" cy="461665"/>
          </a:xfrm>
          <a:prstGeom prst="rect">
            <a:avLst/>
          </a:prstGeom>
          <a:noFill/>
        </p:spPr>
        <p:txBody>
          <a:bodyPr wrap="none" rtlCol="0">
            <a:spAutoFit/>
          </a:bodyPr>
          <a:lstStyle/>
          <a:p>
            <a:r>
              <a:rPr lang="en-US" sz="2400" b="1" dirty="0">
                <a:solidFill>
                  <a:srgbClr val="A4001D"/>
                </a:solidFill>
              </a:rPr>
              <a:t>Thank you for your attention!!</a:t>
            </a:r>
          </a:p>
        </p:txBody>
      </p:sp>
      <p:sp>
        <p:nvSpPr>
          <p:cNvPr id="5" name="Rectangle 4">
            <a:extLst>
              <a:ext uri="{FF2B5EF4-FFF2-40B4-BE49-F238E27FC236}">
                <a16:creationId xmlns:a16="http://schemas.microsoft.com/office/drawing/2014/main" id="{11801FEE-0A53-1447-BAB7-524E30D73FB7}"/>
              </a:ext>
            </a:extLst>
          </p:cNvPr>
          <p:cNvSpPr>
            <a:spLocks noChangeArrowheads="1"/>
          </p:cNvSpPr>
          <p:nvPr/>
        </p:nvSpPr>
        <p:spPr bwMode="auto">
          <a:xfrm>
            <a:off x="15993" y="712232"/>
            <a:ext cx="5489299" cy="35394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en-US" dirty="0">
                <a:latin typeface="Times New Roman" panose="02020603050405020304" pitchFamily="18" charset="0"/>
                <a:ea typeface="ＭＳ 明朝"/>
                <a:cs typeface="Times New Roman" panose="02020603050405020304" pitchFamily="18" charset="0"/>
              </a:rPr>
              <a:t>Collaborators:</a:t>
            </a:r>
          </a:p>
          <a:p>
            <a:r>
              <a:rPr lang="en-US" u="sng" dirty="0">
                <a:latin typeface="Times New Roman" panose="02020603050405020304" pitchFamily="18" charset="0"/>
                <a:ea typeface="ＭＳ 明朝"/>
                <a:cs typeface="Times New Roman" panose="02020603050405020304" pitchFamily="18" charset="0"/>
              </a:rPr>
              <a:t>Stanford University</a:t>
            </a:r>
            <a:r>
              <a:rPr lang="en-US" dirty="0">
                <a:latin typeface="Times New Roman" panose="02020603050405020304" pitchFamily="18" charset="0"/>
                <a:ea typeface="ＭＳ 明朝"/>
                <a:cs typeface="Times New Roman" panose="02020603050405020304" pitchFamily="18" charset="0"/>
              </a:rPr>
              <a:t> Wendy Mao, Silvia </a:t>
            </a:r>
            <a:r>
              <a:rPr lang="en-US" dirty="0" err="1">
                <a:latin typeface="Times New Roman" panose="02020603050405020304" pitchFamily="18" charset="0"/>
                <a:ea typeface="ＭＳ 明朝"/>
                <a:cs typeface="Times New Roman" panose="02020603050405020304" pitchFamily="18" charset="0"/>
              </a:rPr>
              <a:t>Pandolfi</a:t>
            </a:r>
            <a:r>
              <a:rPr lang="en-US" dirty="0">
                <a:latin typeface="Times New Roman" panose="02020603050405020304" pitchFamily="18" charset="0"/>
                <a:ea typeface="ＭＳ 明朝"/>
                <a:cs typeface="Times New Roman" panose="02020603050405020304" pitchFamily="18" charset="0"/>
              </a:rPr>
              <a:t>, Tom Carver, Dylan Rittman, </a:t>
            </a:r>
            <a:r>
              <a:rPr lang="en-US" dirty="0" err="1">
                <a:latin typeface="Times New Roman" panose="02020603050405020304" pitchFamily="18" charset="0"/>
                <a:ea typeface="ＭＳ 明朝"/>
                <a:cs typeface="Times New Roman" panose="02020603050405020304" pitchFamily="18" charset="0"/>
              </a:rPr>
              <a:t>Sovanndara</a:t>
            </a:r>
            <a:r>
              <a:rPr lang="en-US" dirty="0">
                <a:latin typeface="Times New Roman" panose="02020603050405020304" pitchFamily="18" charset="0"/>
                <a:ea typeface="ＭＳ 明朝"/>
                <a:cs typeface="Times New Roman" panose="02020603050405020304" pitchFamily="18" charset="0"/>
              </a:rPr>
              <a:t> </a:t>
            </a:r>
            <a:r>
              <a:rPr lang="en-US" dirty="0" err="1">
                <a:latin typeface="Times New Roman" panose="02020603050405020304" pitchFamily="18" charset="0"/>
                <a:ea typeface="ＭＳ 明朝"/>
                <a:cs typeface="Times New Roman" panose="02020603050405020304" pitchFamily="18" charset="0"/>
              </a:rPr>
              <a:t>Hok</a:t>
            </a:r>
            <a:endParaRPr lang="en-US" dirty="0">
              <a:latin typeface="Times New Roman" panose="02020603050405020304" pitchFamily="18" charset="0"/>
              <a:ea typeface="ＭＳ 明朝"/>
              <a:cs typeface="Times New Roman" panose="02020603050405020304" pitchFamily="18" charset="0"/>
            </a:endParaRPr>
          </a:p>
          <a:p>
            <a:r>
              <a:rPr lang="en-US" u="sng" dirty="0">
                <a:latin typeface="Times New Roman" panose="02020603050405020304" pitchFamily="18" charset="0"/>
                <a:ea typeface="ＭＳ 明朝"/>
                <a:cs typeface="Times New Roman" panose="02020603050405020304" pitchFamily="18" charset="0"/>
              </a:rPr>
              <a:t>SLAC</a:t>
            </a:r>
            <a:r>
              <a:rPr lang="en-US" dirty="0">
                <a:latin typeface="Times New Roman" panose="02020603050405020304" pitchFamily="18" charset="0"/>
                <a:ea typeface="ＭＳ 明朝"/>
                <a:cs typeface="Times New Roman" panose="02020603050405020304" pitchFamily="18" charset="0"/>
              </a:rPr>
              <a:t>  </a:t>
            </a:r>
            <a:r>
              <a:rPr lang="en-US" dirty="0" err="1">
                <a:latin typeface="Times New Roman" panose="02020603050405020304" pitchFamily="18" charset="0"/>
                <a:ea typeface="ＭＳ 明朝"/>
                <a:cs typeface="Times New Roman" panose="02020603050405020304" pitchFamily="18" charset="0"/>
              </a:rPr>
              <a:t>Hae</a:t>
            </a:r>
            <a:r>
              <a:rPr lang="en-US" dirty="0">
                <a:latin typeface="Times New Roman" panose="02020603050405020304" pitchFamily="18" charset="0"/>
                <a:ea typeface="ＭＳ 明朝"/>
                <a:cs typeface="Times New Roman" panose="02020603050405020304" pitchFamily="18" charset="0"/>
              </a:rPr>
              <a:t> Ja Lee, Bob </a:t>
            </a:r>
            <a:r>
              <a:rPr lang="en-US" dirty="0" err="1">
                <a:latin typeface="Times New Roman" panose="02020603050405020304" pitchFamily="18" charset="0"/>
                <a:ea typeface="ＭＳ 明朝"/>
                <a:cs typeface="Times New Roman" panose="02020603050405020304" pitchFamily="18" charset="0"/>
              </a:rPr>
              <a:t>Nagler</a:t>
            </a:r>
            <a:r>
              <a:rPr lang="en-US" dirty="0">
                <a:latin typeface="Times New Roman" panose="02020603050405020304" pitchFamily="18" charset="0"/>
                <a:ea typeface="ＭＳ 明朝"/>
                <a:cs typeface="Times New Roman" panose="02020603050405020304" pitchFamily="18" charset="0"/>
              </a:rPr>
              <a:t>, Eric </a:t>
            </a:r>
            <a:r>
              <a:rPr lang="en-US" dirty="0" err="1">
                <a:latin typeface="Times New Roman" panose="02020603050405020304" pitchFamily="18" charset="0"/>
                <a:ea typeface="ＭＳ 明朝"/>
                <a:cs typeface="Times New Roman" panose="02020603050405020304" pitchFamily="18" charset="0"/>
              </a:rPr>
              <a:t>Galtier</a:t>
            </a:r>
            <a:r>
              <a:rPr lang="en-US" dirty="0">
                <a:latin typeface="Times New Roman" panose="02020603050405020304" pitchFamily="18" charset="0"/>
                <a:ea typeface="ＭＳ 明朝"/>
                <a:cs typeface="Times New Roman" panose="02020603050405020304" pitchFamily="18" charset="0"/>
              </a:rPr>
              <a:t>, Eric Cunningham, </a:t>
            </a:r>
            <a:r>
              <a:rPr lang="en-US" dirty="0" err="1">
                <a:latin typeface="Times New Roman" panose="02020603050405020304" pitchFamily="18" charset="0"/>
                <a:ea typeface="ＭＳ 明朝"/>
                <a:cs typeface="Times New Roman" panose="02020603050405020304" pitchFamily="18" charset="0"/>
              </a:rPr>
              <a:t>Yanwei</a:t>
            </a:r>
            <a:r>
              <a:rPr lang="en-US" dirty="0">
                <a:latin typeface="Times New Roman" panose="02020603050405020304" pitchFamily="18" charset="0"/>
                <a:ea typeface="ＭＳ 明朝"/>
                <a:cs typeface="Times New Roman" panose="02020603050405020304" pitchFamily="18" charset="0"/>
              </a:rPr>
              <a:t> Liu, Kenan Li, Anne </a:t>
            </a:r>
            <a:r>
              <a:rPr lang="en-US" dirty="0" err="1">
                <a:latin typeface="Times New Roman" panose="02020603050405020304" pitchFamily="18" charset="0"/>
                <a:ea typeface="ＭＳ 明朝"/>
                <a:cs typeface="Times New Roman" panose="02020603050405020304" pitchFamily="18" charset="0"/>
              </a:rPr>
              <a:t>Sakdinawat</a:t>
            </a:r>
            <a:r>
              <a:rPr lang="en-US" dirty="0">
                <a:latin typeface="Times New Roman" panose="02020603050405020304" pitchFamily="18" charset="0"/>
                <a:ea typeface="ＭＳ 明朝"/>
                <a:cs typeface="Times New Roman" panose="02020603050405020304" pitchFamily="18" charset="0"/>
              </a:rPr>
              <a:t>, Philip Hart, Matt </a:t>
            </a:r>
            <a:r>
              <a:rPr lang="en-US" dirty="0" err="1">
                <a:latin typeface="Times New Roman" panose="02020603050405020304" pitchFamily="18" charset="0"/>
                <a:ea typeface="ＭＳ 明朝"/>
                <a:cs typeface="Times New Roman" panose="02020603050405020304" pitchFamily="18" charset="0"/>
              </a:rPr>
              <a:t>Seaberg</a:t>
            </a:r>
            <a:r>
              <a:rPr lang="en-US" dirty="0">
                <a:latin typeface="Times New Roman" panose="02020603050405020304" pitchFamily="18" charset="0"/>
                <a:ea typeface="ＭＳ 明朝"/>
                <a:cs typeface="Times New Roman" panose="02020603050405020304" pitchFamily="18" charset="0"/>
              </a:rPr>
              <a:t>, Eric Cunningham, Dimitri </a:t>
            </a:r>
            <a:r>
              <a:rPr lang="en-US" dirty="0" err="1">
                <a:latin typeface="Times New Roman" panose="02020603050405020304" pitchFamily="18" charset="0"/>
                <a:ea typeface="ＭＳ 明朝"/>
                <a:cs typeface="Times New Roman" panose="02020603050405020304" pitchFamily="18" charset="0"/>
              </a:rPr>
              <a:t>Khaghani</a:t>
            </a:r>
            <a:r>
              <a:rPr lang="en-US" dirty="0">
                <a:latin typeface="Times New Roman" panose="02020603050405020304" pitchFamily="18" charset="0"/>
                <a:ea typeface="ＭＳ 明朝"/>
                <a:cs typeface="Times New Roman" panose="02020603050405020304" pitchFamily="18" charset="0"/>
              </a:rPr>
              <a:t>, Sharon Vetter, Franz-Joseph Decker, Eduardo Granados, </a:t>
            </a:r>
            <a:r>
              <a:rPr lang="en-US" dirty="0" err="1">
                <a:latin typeface="Times New Roman" panose="02020603050405020304" pitchFamily="18" charset="0"/>
                <a:ea typeface="ＭＳ 明朝"/>
                <a:cs typeface="Times New Roman" panose="02020603050405020304" pitchFamily="18" charset="0"/>
              </a:rPr>
              <a:t>Akel</a:t>
            </a:r>
            <a:r>
              <a:rPr lang="en-US" dirty="0">
                <a:latin typeface="Times New Roman" panose="02020603050405020304" pitchFamily="18" charset="0"/>
                <a:ea typeface="ＭＳ 明朝"/>
                <a:cs typeface="Times New Roman" panose="02020603050405020304" pitchFamily="18" charset="0"/>
              </a:rPr>
              <a:t> Hashim, Roberto </a:t>
            </a:r>
            <a:r>
              <a:rPr lang="en-US" dirty="0" err="1">
                <a:latin typeface="Times New Roman" panose="02020603050405020304" pitchFamily="18" charset="0"/>
                <a:ea typeface="ＭＳ 明朝"/>
                <a:cs typeface="Times New Roman" panose="02020603050405020304" pitchFamily="18" charset="0"/>
              </a:rPr>
              <a:t>Colina</a:t>
            </a:r>
            <a:r>
              <a:rPr lang="en-US" dirty="0">
                <a:latin typeface="Times New Roman" panose="02020603050405020304" pitchFamily="18" charset="0"/>
                <a:ea typeface="ＭＳ 明朝"/>
                <a:cs typeface="Times New Roman" panose="02020603050405020304" pitchFamily="18" charset="0"/>
              </a:rPr>
              <a:t>-Ruiz (now at </a:t>
            </a:r>
            <a:r>
              <a:rPr lang="en-US" i="1" dirty="0">
                <a:latin typeface="Times New Roman" panose="02020603050405020304" pitchFamily="18" charset="0"/>
                <a:ea typeface="ＭＳ 明朝"/>
                <a:cs typeface="Times New Roman" panose="02020603050405020304" pitchFamily="18" charset="0"/>
              </a:rPr>
              <a:t>ALS, LBNL</a:t>
            </a:r>
            <a:r>
              <a:rPr lang="en-US" dirty="0">
                <a:latin typeface="Times New Roman" panose="02020603050405020304" pitchFamily="18" charset="0"/>
                <a:ea typeface="ＭＳ 明朝"/>
                <a:cs typeface="Times New Roman" panose="02020603050405020304" pitchFamily="18" charset="0"/>
              </a:rPr>
              <a:t>), Richard </a:t>
            </a:r>
            <a:r>
              <a:rPr lang="en-US" dirty="0" err="1">
                <a:latin typeface="Times New Roman" panose="02020603050405020304" pitchFamily="18" charset="0"/>
                <a:ea typeface="ＭＳ 明朝"/>
                <a:cs typeface="Times New Roman" panose="02020603050405020304" pitchFamily="18" charset="0"/>
              </a:rPr>
              <a:t>Walroth</a:t>
            </a:r>
            <a:r>
              <a:rPr lang="en-US" dirty="0">
                <a:latin typeface="Times New Roman" panose="02020603050405020304" pitchFamily="18" charset="0"/>
                <a:ea typeface="ＭＳ 明朝"/>
                <a:cs typeface="Times New Roman" panose="02020603050405020304" pitchFamily="18" charset="0"/>
              </a:rPr>
              <a:t> (now at </a:t>
            </a:r>
            <a:r>
              <a:rPr lang="en-US" i="1" dirty="0" err="1">
                <a:latin typeface="Times New Roman" panose="02020603050405020304" pitchFamily="18" charset="0"/>
                <a:ea typeface="ＭＳ 明朝"/>
                <a:cs typeface="Times New Roman" panose="02020603050405020304" pitchFamily="18" charset="0"/>
              </a:rPr>
              <a:t>Genetech</a:t>
            </a:r>
            <a:r>
              <a:rPr lang="en-US" i="1" dirty="0">
                <a:latin typeface="Times New Roman" panose="02020603050405020304" pitchFamily="18" charset="0"/>
                <a:ea typeface="ＭＳ 明朝"/>
                <a:cs typeface="Times New Roman" panose="02020603050405020304" pitchFamily="18" charset="0"/>
              </a:rPr>
              <a:t> Inc</a:t>
            </a:r>
            <a:r>
              <a:rPr lang="en-US" dirty="0">
                <a:latin typeface="Times New Roman" panose="02020603050405020304" pitchFamily="18" charset="0"/>
                <a:ea typeface="ＭＳ 明朝"/>
                <a:cs typeface="Times New Roman" panose="02020603050405020304" pitchFamily="18" charset="0"/>
              </a:rPr>
              <a:t>.)</a:t>
            </a:r>
          </a:p>
          <a:p>
            <a:r>
              <a:rPr lang="en-US" u="sng" dirty="0">
                <a:latin typeface="Times New Roman" panose="02020603050405020304" pitchFamily="18" charset="0"/>
                <a:ea typeface="ＭＳ 明朝"/>
                <a:cs typeface="Times New Roman" panose="02020603050405020304" pitchFamily="18" charset="0"/>
              </a:rPr>
              <a:t>BYU</a:t>
            </a:r>
            <a:r>
              <a:rPr lang="en-US" dirty="0">
                <a:latin typeface="Times New Roman" panose="02020603050405020304" pitchFamily="18" charset="0"/>
                <a:ea typeface="ＭＳ 明朝"/>
                <a:cs typeface="Times New Roman" panose="02020603050405020304" pitchFamily="18" charset="0"/>
              </a:rPr>
              <a:t> Richard Sandberg, Daniel Hodge</a:t>
            </a:r>
          </a:p>
          <a:p>
            <a:r>
              <a:rPr lang="en-US" u="sng" dirty="0">
                <a:latin typeface="Times New Roman" panose="02020603050405020304" pitchFamily="18" charset="0"/>
                <a:ea typeface="ＭＳ 明朝"/>
                <a:cs typeface="Times New Roman" panose="02020603050405020304" pitchFamily="18" charset="0"/>
              </a:rPr>
              <a:t>LANL</a:t>
            </a:r>
            <a:r>
              <a:rPr lang="en-US" dirty="0">
                <a:latin typeface="Times New Roman" panose="02020603050405020304" pitchFamily="18" charset="0"/>
                <a:ea typeface="ＭＳ 明朝"/>
                <a:cs typeface="Times New Roman" panose="02020603050405020304" pitchFamily="18" charset="0"/>
              </a:rPr>
              <a:t>  Cindy </a:t>
            </a:r>
            <a:r>
              <a:rPr lang="en-US" dirty="0" err="1">
                <a:latin typeface="Times New Roman" panose="02020603050405020304" pitchFamily="18" charset="0"/>
                <a:ea typeface="ＭＳ 明朝"/>
                <a:cs typeface="Times New Roman" panose="02020603050405020304" pitchFamily="18" charset="0"/>
              </a:rPr>
              <a:t>Bolme</a:t>
            </a:r>
            <a:r>
              <a:rPr lang="en-US" dirty="0">
                <a:latin typeface="Times New Roman" panose="02020603050405020304" pitchFamily="18" charset="0"/>
                <a:ea typeface="ＭＳ 明朝"/>
                <a:cs typeface="Times New Roman" panose="02020603050405020304" pitchFamily="18" charset="0"/>
              </a:rPr>
              <a:t>, Pawel Kozlowski, Kyle Ramos, Michael Powell, David Montgomery, Ben Morrow, Andrew Leong</a:t>
            </a:r>
          </a:p>
          <a:p>
            <a:r>
              <a:rPr lang="en-US" u="sng" dirty="0">
                <a:latin typeface="Times New Roman" panose="02020603050405020304" pitchFamily="18" charset="0"/>
                <a:ea typeface="ＭＳ 明朝"/>
                <a:cs typeface="Times New Roman" panose="02020603050405020304" pitchFamily="18" charset="0"/>
              </a:rPr>
              <a:t>LLNL</a:t>
            </a:r>
            <a:r>
              <a:rPr lang="en-US" dirty="0">
                <a:latin typeface="Times New Roman" panose="02020603050405020304" pitchFamily="18" charset="0"/>
                <a:ea typeface="ＭＳ 明朝"/>
                <a:cs typeface="Times New Roman" panose="02020603050405020304" pitchFamily="18" charset="0"/>
              </a:rPr>
              <a:t> Matthew Dayton (now at </a:t>
            </a:r>
            <a:r>
              <a:rPr lang="en-US" i="1" dirty="0">
                <a:effectLst/>
                <a:latin typeface="Times New Roman" panose="02020603050405020304" pitchFamily="18" charset="0"/>
                <a:cs typeface="Times New Roman" panose="02020603050405020304" pitchFamily="18" charset="0"/>
              </a:rPr>
              <a:t>Advanced </a:t>
            </a:r>
            <a:r>
              <a:rPr lang="en-US" i="1" dirty="0" err="1">
                <a:effectLst/>
                <a:latin typeface="Times New Roman" panose="02020603050405020304" pitchFamily="18" charset="0"/>
                <a:cs typeface="Times New Roman" panose="02020603050405020304" pitchFamily="18" charset="0"/>
              </a:rPr>
              <a:t>hCMOS</a:t>
            </a:r>
            <a:r>
              <a:rPr lang="en-US" i="1" dirty="0">
                <a:effectLst/>
                <a:latin typeface="Times New Roman" panose="02020603050405020304" pitchFamily="18" charset="0"/>
                <a:cs typeface="Times New Roman" panose="02020603050405020304" pitchFamily="18" charset="0"/>
              </a:rPr>
              <a:t> Systems), </a:t>
            </a:r>
            <a:r>
              <a:rPr lang="en-US" dirty="0">
                <a:effectLst/>
                <a:latin typeface="Times New Roman" panose="02020603050405020304" pitchFamily="18" charset="0"/>
                <a:cs typeface="Times New Roman" panose="02020603050405020304" pitchFamily="18" charset="0"/>
              </a:rPr>
              <a:t>Nir Goldman</a:t>
            </a:r>
            <a:endParaRPr lang="en-US" dirty="0">
              <a:latin typeface="Times New Roman" panose="02020603050405020304" pitchFamily="18" charset="0"/>
              <a:ea typeface="ＭＳ 明朝"/>
              <a:cs typeface="Times New Roman" panose="02020603050405020304" pitchFamily="18" charset="0"/>
            </a:endParaRPr>
          </a:p>
          <a:p>
            <a:r>
              <a:rPr lang="en-US" u="sng" dirty="0">
                <a:latin typeface="Times New Roman" panose="02020603050405020304" pitchFamily="18" charset="0"/>
                <a:ea typeface="ＭＳ 明朝"/>
                <a:cs typeface="Times New Roman" panose="02020603050405020304" pitchFamily="18" charset="0"/>
              </a:rPr>
              <a:t>University of Rochester</a:t>
            </a:r>
            <a:r>
              <a:rPr lang="en-US" dirty="0">
                <a:latin typeface="Times New Roman" panose="02020603050405020304" pitchFamily="18" charset="0"/>
                <a:ea typeface="ＭＳ 明朝"/>
                <a:cs typeface="Times New Roman" panose="02020603050405020304" pitchFamily="18" charset="0"/>
              </a:rPr>
              <a:t> </a:t>
            </a:r>
            <a:r>
              <a:rPr lang="en-US" dirty="0" err="1">
                <a:latin typeface="Times New Roman" panose="02020603050405020304" pitchFamily="18" charset="0"/>
                <a:ea typeface="ＭＳ 明朝"/>
                <a:cs typeface="Times New Roman" panose="02020603050405020304" pitchFamily="18" charset="0"/>
              </a:rPr>
              <a:t>Kelin</a:t>
            </a:r>
            <a:r>
              <a:rPr lang="en-US" dirty="0">
                <a:latin typeface="Times New Roman" panose="02020603050405020304" pitchFamily="18" charset="0"/>
                <a:ea typeface="ＭＳ 明朝"/>
                <a:cs typeface="Times New Roman" panose="02020603050405020304" pitchFamily="18" charset="0"/>
              </a:rPr>
              <a:t> </a:t>
            </a:r>
            <a:r>
              <a:rPr lang="en-US" dirty="0" err="1">
                <a:latin typeface="Times New Roman" panose="02020603050405020304" pitchFamily="18" charset="0"/>
                <a:ea typeface="ＭＳ 明朝"/>
                <a:cs typeface="Times New Roman" panose="02020603050405020304" pitchFamily="18" charset="0"/>
              </a:rPr>
              <a:t>Kurzer-Ogul</a:t>
            </a:r>
            <a:r>
              <a:rPr lang="en-US" dirty="0">
                <a:latin typeface="Times New Roman" panose="02020603050405020304" pitchFamily="18" charset="0"/>
                <a:ea typeface="ＭＳ 明朝"/>
                <a:cs typeface="Times New Roman" panose="02020603050405020304" pitchFamily="18" charset="0"/>
              </a:rPr>
              <a:t>, Jessica Shang, </a:t>
            </a:r>
            <a:r>
              <a:rPr lang="en-US" dirty="0" err="1">
                <a:latin typeface="Times New Roman" panose="02020603050405020304" pitchFamily="18" charset="0"/>
                <a:ea typeface="ＭＳ 明朝"/>
                <a:cs typeface="Times New Roman" panose="02020603050405020304" pitchFamily="18" charset="0"/>
              </a:rPr>
              <a:t>Hussien</a:t>
            </a:r>
            <a:r>
              <a:rPr lang="en-US" dirty="0">
                <a:latin typeface="Times New Roman" panose="02020603050405020304" pitchFamily="18" charset="0"/>
                <a:ea typeface="ＭＳ 明朝"/>
                <a:cs typeface="Times New Roman" panose="02020603050405020304" pitchFamily="18" charset="0"/>
              </a:rPr>
              <a:t> </a:t>
            </a:r>
            <a:r>
              <a:rPr lang="en-US" dirty="0" err="1">
                <a:latin typeface="Times New Roman" panose="02020603050405020304" pitchFamily="18" charset="0"/>
                <a:ea typeface="ＭＳ 明朝"/>
                <a:cs typeface="Times New Roman" panose="02020603050405020304" pitchFamily="18" charset="0"/>
              </a:rPr>
              <a:t>Aluie</a:t>
            </a:r>
            <a:endParaRPr lang="en-US" dirty="0">
              <a:latin typeface="Times New Roman" panose="02020603050405020304" pitchFamily="18" charset="0"/>
              <a:ea typeface="ＭＳ 明朝"/>
              <a:cs typeface="Times New Roman" panose="02020603050405020304" pitchFamily="18" charset="0"/>
            </a:endParaRPr>
          </a:p>
          <a:p>
            <a:r>
              <a:rPr lang="en-US" u="sng" dirty="0" err="1">
                <a:latin typeface="Times New Roman" panose="02020603050405020304" pitchFamily="18" charset="0"/>
                <a:ea typeface="ＭＳ 明朝"/>
                <a:cs typeface="Times New Roman" panose="02020603050405020304" pitchFamily="18" charset="0"/>
              </a:rPr>
              <a:t>Universite</a:t>
            </a:r>
            <a:r>
              <a:rPr lang="en-US" u="sng" dirty="0">
                <a:latin typeface="Times New Roman" panose="02020603050405020304" pitchFamily="18" charset="0"/>
                <a:ea typeface="ＭＳ 明朝"/>
                <a:cs typeface="Times New Roman" panose="02020603050405020304" pitchFamily="18" charset="0"/>
              </a:rPr>
              <a:t> de Lille</a:t>
            </a:r>
            <a:r>
              <a:rPr lang="en-US" dirty="0">
                <a:latin typeface="Times New Roman" panose="02020603050405020304" pitchFamily="18" charset="0"/>
                <a:ea typeface="ＭＳ 明朝"/>
                <a:cs typeface="Times New Roman" panose="02020603050405020304" pitchFamily="18" charset="0"/>
              </a:rPr>
              <a:t> Sebastien Merkel</a:t>
            </a:r>
          </a:p>
          <a:p>
            <a:r>
              <a:rPr lang="en-US" u="sng" dirty="0">
                <a:latin typeface="Times New Roman" panose="02020603050405020304" pitchFamily="18" charset="0"/>
                <a:ea typeface="ＭＳ 明朝"/>
                <a:cs typeface="Times New Roman" panose="02020603050405020304" pitchFamily="18" charset="0"/>
              </a:rPr>
              <a:t>CIW, Geophysical</a:t>
            </a:r>
            <a:r>
              <a:rPr lang="en-US" dirty="0">
                <a:latin typeface="Times New Roman" panose="02020603050405020304" pitchFamily="18" charset="0"/>
                <a:ea typeface="ＭＳ 明朝"/>
                <a:cs typeface="Times New Roman" panose="02020603050405020304" pitchFamily="18" charset="0"/>
              </a:rPr>
              <a:t> Lab Andrew Steele</a:t>
            </a:r>
          </a:p>
        </p:txBody>
      </p:sp>
      <p:pic>
        <p:nvPicPr>
          <p:cNvPr id="3" name="Picture 2" descr="A picture containing diagram&#10;&#10;Description automatically generated">
            <a:extLst>
              <a:ext uri="{FF2B5EF4-FFF2-40B4-BE49-F238E27FC236}">
                <a16:creationId xmlns:a16="http://schemas.microsoft.com/office/drawing/2014/main" id="{45BB57AE-27BA-8047-B7F2-1294A3DDC7AF}"/>
              </a:ext>
            </a:extLst>
          </p:cNvPr>
          <p:cNvPicPr>
            <a:picLocks noChangeAspect="1"/>
          </p:cNvPicPr>
          <p:nvPr/>
        </p:nvPicPr>
        <p:blipFill>
          <a:blip r:embed="rId3"/>
          <a:stretch>
            <a:fillRect/>
          </a:stretch>
        </p:blipFill>
        <p:spPr>
          <a:xfrm>
            <a:off x="7626850" y="981172"/>
            <a:ext cx="1030147" cy="991028"/>
          </a:xfrm>
          <a:prstGeom prst="rect">
            <a:avLst/>
          </a:prstGeom>
        </p:spPr>
      </p:pic>
      <p:pic>
        <p:nvPicPr>
          <p:cNvPr id="14" name="Picture 13" descr="Logo&#10;&#10;Description automatically generated">
            <a:extLst>
              <a:ext uri="{FF2B5EF4-FFF2-40B4-BE49-F238E27FC236}">
                <a16:creationId xmlns:a16="http://schemas.microsoft.com/office/drawing/2014/main" id="{D2DA2C3B-2C98-874E-82AA-278D9B0D418D}"/>
              </a:ext>
            </a:extLst>
          </p:cNvPr>
          <p:cNvPicPr>
            <a:picLocks noChangeAspect="1"/>
          </p:cNvPicPr>
          <p:nvPr/>
        </p:nvPicPr>
        <p:blipFill>
          <a:blip r:embed="rId4"/>
          <a:stretch>
            <a:fillRect/>
          </a:stretch>
        </p:blipFill>
        <p:spPr>
          <a:xfrm>
            <a:off x="5900813" y="944022"/>
            <a:ext cx="1327292" cy="53266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03B9DF94-F351-4E4E-A12E-26A90CDA4B73}"/>
              </a:ext>
            </a:extLst>
          </p:cNvPr>
          <p:cNvPicPr>
            <a:picLocks noChangeAspect="1"/>
          </p:cNvPicPr>
          <p:nvPr/>
        </p:nvPicPr>
        <p:blipFill>
          <a:blip r:embed="rId5"/>
          <a:stretch>
            <a:fillRect/>
          </a:stretch>
        </p:blipFill>
        <p:spPr>
          <a:xfrm>
            <a:off x="5399269" y="2451983"/>
            <a:ext cx="2182755" cy="528742"/>
          </a:xfrm>
          <a:prstGeom prst="rect">
            <a:avLst/>
          </a:prstGeom>
        </p:spPr>
      </p:pic>
      <p:pic>
        <p:nvPicPr>
          <p:cNvPr id="18" name="Picture 17" descr="Logo&#10;&#10;Description automatically generated">
            <a:extLst>
              <a:ext uri="{FF2B5EF4-FFF2-40B4-BE49-F238E27FC236}">
                <a16:creationId xmlns:a16="http://schemas.microsoft.com/office/drawing/2014/main" id="{5450ACF8-11CF-F24B-AA84-6AC49FCC34EA}"/>
              </a:ext>
            </a:extLst>
          </p:cNvPr>
          <p:cNvPicPr>
            <a:picLocks noChangeAspect="1"/>
          </p:cNvPicPr>
          <p:nvPr/>
        </p:nvPicPr>
        <p:blipFill>
          <a:blip r:embed="rId6"/>
          <a:stretch>
            <a:fillRect/>
          </a:stretch>
        </p:blipFill>
        <p:spPr>
          <a:xfrm>
            <a:off x="7521308" y="2023035"/>
            <a:ext cx="1241232" cy="1097431"/>
          </a:xfrm>
          <a:prstGeom prst="rect">
            <a:avLst/>
          </a:prstGeom>
        </p:spPr>
      </p:pic>
      <p:pic>
        <p:nvPicPr>
          <p:cNvPr id="20" name="Picture 19" descr="Logo, company name&#10;&#10;Description automatically generated">
            <a:extLst>
              <a:ext uri="{FF2B5EF4-FFF2-40B4-BE49-F238E27FC236}">
                <a16:creationId xmlns:a16="http://schemas.microsoft.com/office/drawing/2014/main" id="{C961B5DA-FE27-344C-A38E-AA259ECE8452}"/>
              </a:ext>
            </a:extLst>
          </p:cNvPr>
          <p:cNvPicPr>
            <a:picLocks noChangeAspect="1"/>
          </p:cNvPicPr>
          <p:nvPr/>
        </p:nvPicPr>
        <p:blipFill>
          <a:blip r:embed="rId7"/>
          <a:stretch>
            <a:fillRect/>
          </a:stretch>
        </p:blipFill>
        <p:spPr>
          <a:xfrm>
            <a:off x="5711539" y="1571696"/>
            <a:ext cx="1610140" cy="745680"/>
          </a:xfrm>
          <a:prstGeom prst="rect">
            <a:avLst/>
          </a:prstGeom>
        </p:spPr>
      </p:pic>
      <p:pic>
        <p:nvPicPr>
          <p:cNvPr id="28" name="Picture 27" descr="Icon&#10;&#10;Description automatically generated">
            <a:extLst>
              <a:ext uri="{FF2B5EF4-FFF2-40B4-BE49-F238E27FC236}">
                <a16:creationId xmlns:a16="http://schemas.microsoft.com/office/drawing/2014/main" id="{0C17F097-4C81-DE4C-A8AE-298EA5B1CFF6}"/>
              </a:ext>
            </a:extLst>
          </p:cNvPr>
          <p:cNvPicPr>
            <a:picLocks noChangeAspect="1"/>
          </p:cNvPicPr>
          <p:nvPr/>
        </p:nvPicPr>
        <p:blipFill>
          <a:blip r:embed="rId8"/>
          <a:stretch>
            <a:fillRect/>
          </a:stretch>
        </p:blipFill>
        <p:spPr>
          <a:xfrm>
            <a:off x="2524056" y="4275177"/>
            <a:ext cx="909306" cy="868323"/>
          </a:xfrm>
          <a:prstGeom prst="rect">
            <a:avLst/>
          </a:prstGeom>
        </p:spPr>
      </p:pic>
      <p:pic>
        <p:nvPicPr>
          <p:cNvPr id="30" name="Picture 29" descr="Text&#10;&#10;Description automatically generated with low confidence">
            <a:extLst>
              <a:ext uri="{FF2B5EF4-FFF2-40B4-BE49-F238E27FC236}">
                <a16:creationId xmlns:a16="http://schemas.microsoft.com/office/drawing/2014/main" id="{F91DD2EE-CAC7-A245-B753-5B5AA112A570}"/>
              </a:ext>
            </a:extLst>
          </p:cNvPr>
          <p:cNvPicPr>
            <a:picLocks noChangeAspect="1"/>
          </p:cNvPicPr>
          <p:nvPr/>
        </p:nvPicPr>
        <p:blipFill>
          <a:blip r:embed="rId9"/>
          <a:stretch>
            <a:fillRect/>
          </a:stretch>
        </p:blipFill>
        <p:spPr>
          <a:xfrm>
            <a:off x="38059" y="4364104"/>
            <a:ext cx="1317344" cy="622556"/>
          </a:xfrm>
          <a:prstGeom prst="rect">
            <a:avLst/>
          </a:prstGeom>
        </p:spPr>
      </p:pic>
      <p:pic>
        <p:nvPicPr>
          <p:cNvPr id="32" name="Picture 31" descr="A close-up of a stethoscope&#10;&#10;Description automatically generated with low confidence">
            <a:extLst>
              <a:ext uri="{FF2B5EF4-FFF2-40B4-BE49-F238E27FC236}">
                <a16:creationId xmlns:a16="http://schemas.microsoft.com/office/drawing/2014/main" id="{2DAD404A-2C0E-594A-A255-1B7C847A7FE5}"/>
              </a:ext>
            </a:extLst>
          </p:cNvPr>
          <p:cNvPicPr>
            <a:picLocks noChangeAspect="1"/>
          </p:cNvPicPr>
          <p:nvPr/>
        </p:nvPicPr>
        <p:blipFill>
          <a:blip r:embed="rId10"/>
          <a:stretch>
            <a:fillRect/>
          </a:stretch>
        </p:blipFill>
        <p:spPr>
          <a:xfrm>
            <a:off x="1355403" y="4617180"/>
            <a:ext cx="1095375" cy="342900"/>
          </a:xfrm>
          <a:prstGeom prst="rect">
            <a:avLst/>
          </a:prstGeom>
        </p:spPr>
      </p:pic>
      <p:pic>
        <p:nvPicPr>
          <p:cNvPr id="4" name="Picture 3" descr="Logo, company name&#10;&#10;Description automatically generated">
            <a:extLst>
              <a:ext uri="{FF2B5EF4-FFF2-40B4-BE49-F238E27FC236}">
                <a16:creationId xmlns:a16="http://schemas.microsoft.com/office/drawing/2014/main" id="{6F7EF51B-C8B7-3A1F-1C07-BBB0709B3E0B}"/>
              </a:ext>
            </a:extLst>
          </p:cNvPr>
          <p:cNvPicPr>
            <a:picLocks noChangeAspect="1"/>
          </p:cNvPicPr>
          <p:nvPr/>
        </p:nvPicPr>
        <p:blipFill>
          <a:blip r:embed="rId11"/>
          <a:stretch>
            <a:fillRect/>
          </a:stretch>
        </p:blipFill>
        <p:spPr>
          <a:xfrm>
            <a:off x="7582024" y="3146328"/>
            <a:ext cx="1206500" cy="1016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E502695-EBD0-CF4B-FCA7-C30B0B14C4CB}"/>
              </a:ext>
            </a:extLst>
          </p:cNvPr>
          <p:cNvPicPr>
            <a:picLocks noChangeAspect="1"/>
          </p:cNvPicPr>
          <p:nvPr/>
        </p:nvPicPr>
        <p:blipFill>
          <a:blip r:embed="rId12"/>
          <a:stretch>
            <a:fillRect/>
          </a:stretch>
        </p:blipFill>
        <p:spPr>
          <a:xfrm>
            <a:off x="5721465" y="2993656"/>
            <a:ext cx="1685989" cy="528742"/>
          </a:xfrm>
          <a:prstGeom prst="rect">
            <a:avLst/>
          </a:prstGeom>
        </p:spPr>
      </p:pic>
      <p:sp>
        <p:nvSpPr>
          <p:cNvPr id="9" name="TextBox 8">
            <a:extLst>
              <a:ext uri="{FF2B5EF4-FFF2-40B4-BE49-F238E27FC236}">
                <a16:creationId xmlns:a16="http://schemas.microsoft.com/office/drawing/2014/main" id="{A6D43981-576D-8DA8-0140-AB84CFA8AF13}"/>
              </a:ext>
            </a:extLst>
          </p:cNvPr>
          <p:cNvSpPr txBox="1"/>
          <p:nvPr/>
        </p:nvSpPr>
        <p:spPr>
          <a:xfrm>
            <a:off x="3506640" y="4276379"/>
            <a:ext cx="1806905" cy="1015663"/>
          </a:xfrm>
          <a:prstGeom prst="rect">
            <a:avLst/>
          </a:prstGeom>
          <a:noFill/>
        </p:spPr>
        <p:txBody>
          <a:bodyPr wrap="none" rtlCol="0">
            <a:spAutoFit/>
          </a:bodyPr>
          <a:lstStyle/>
          <a:p>
            <a:r>
              <a:rPr lang="en-US" sz="1200" dirty="0">
                <a:latin typeface="Times New Roman" panose="02020603050405020304" pitchFamily="18" charset="0"/>
                <a:ea typeface="ＭＳ 明朝"/>
                <a:cs typeface="Times New Roman" panose="02020603050405020304" pitchFamily="18" charset="0"/>
              </a:rPr>
              <a:t>Funding:</a:t>
            </a:r>
          </a:p>
          <a:p>
            <a:r>
              <a:rPr lang="en-US" sz="1200" dirty="0">
                <a:latin typeface="Times New Roman" panose="02020603050405020304" pitchFamily="18" charset="0"/>
                <a:ea typeface="ＭＳ 明朝"/>
                <a:cs typeface="Times New Roman" panose="02020603050405020304" pitchFamily="18" charset="0"/>
              </a:rPr>
              <a:t>DOE: FES, ECA 2019</a:t>
            </a:r>
          </a:p>
          <a:p>
            <a:r>
              <a:rPr lang="en-US" sz="1200" dirty="0">
                <a:latin typeface="Times New Roman" panose="02020603050405020304" pitchFamily="18" charset="0"/>
                <a:ea typeface="ＭＳ 明朝"/>
                <a:cs typeface="Times New Roman" panose="02020603050405020304" pitchFamily="18" charset="0"/>
              </a:rPr>
              <a:t>NNSA: LANL LDRD, C2</a:t>
            </a:r>
          </a:p>
          <a:p>
            <a:r>
              <a:rPr lang="en-US" sz="1200" dirty="0">
                <a:latin typeface="Times New Roman" panose="02020603050405020304" pitchFamily="18" charset="0"/>
                <a:ea typeface="ＭＳ 明朝"/>
                <a:cs typeface="Times New Roman" panose="02020603050405020304" pitchFamily="18" charset="0"/>
              </a:rPr>
              <a:t>NSF: Geophysics </a:t>
            </a:r>
          </a:p>
          <a:p>
            <a:endParaRPr lang="en-US" sz="1200" dirty="0"/>
          </a:p>
        </p:txBody>
      </p:sp>
      <p:pic>
        <p:nvPicPr>
          <p:cNvPr id="2" name="Picture 1" descr="A picture containing graphical user interface&#10;&#10;Description automatically generated">
            <a:extLst>
              <a:ext uri="{FF2B5EF4-FFF2-40B4-BE49-F238E27FC236}">
                <a16:creationId xmlns:a16="http://schemas.microsoft.com/office/drawing/2014/main" id="{57206FBD-2F60-DA6A-254B-A38C48294779}"/>
              </a:ext>
            </a:extLst>
          </p:cNvPr>
          <p:cNvPicPr>
            <a:picLocks noChangeAspect="1"/>
          </p:cNvPicPr>
          <p:nvPr/>
        </p:nvPicPr>
        <p:blipFill rotWithShape="1">
          <a:blip r:embed="rId13"/>
          <a:srcRect l="7282" t="5172"/>
          <a:stretch/>
        </p:blipFill>
        <p:spPr>
          <a:xfrm>
            <a:off x="5665787" y="4199478"/>
            <a:ext cx="3121741" cy="668533"/>
          </a:xfrm>
          <a:prstGeom prst="rect">
            <a:avLst/>
          </a:prstGeom>
        </p:spPr>
      </p:pic>
    </p:spTree>
    <p:extLst>
      <p:ext uri="{BB962C8B-B14F-4D97-AF65-F5344CB8AC3E}">
        <p14:creationId xmlns:p14="http://schemas.microsoft.com/office/powerpoint/2010/main" val="239913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B766-A9DD-1849-9AAA-CA261B99CADB}"/>
              </a:ext>
            </a:extLst>
          </p:cNvPr>
          <p:cNvSpPr>
            <a:spLocks noGrp="1"/>
          </p:cNvSpPr>
          <p:nvPr>
            <p:ph type="title"/>
          </p:nvPr>
        </p:nvSpPr>
        <p:spPr/>
        <p:txBody>
          <a:bodyPr/>
          <a:lstStyle/>
          <a:p>
            <a:r>
              <a:rPr lang="en-US" dirty="0"/>
              <a:t> </a:t>
            </a:r>
          </a:p>
        </p:txBody>
      </p:sp>
      <p:pic>
        <p:nvPicPr>
          <p:cNvPr id="13" name="Picture 12" descr="Chart&#10;&#10;Description automatically generated">
            <a:extLst>
              <a:ext uri="{FF2B5EF4-FFF2-40B4-BE49-F238E27FC236}">
                <a16:creationId xmlns:a16="http://schemas.microsoft.com/office/drawing/2014/main" id="{717B0A21-DADF-BA46-ACA6-583FCC631D14}"/>
              </a:ext>
            </a:extLst>
          </p:cNvPr>
          <p:cNvPicPr>
            <a:picLocks noChangeAspect="1"/>
          </p:cNvPicPr>
          <p:nvPr/>
        </p:nvPicPr>
        <p:blipFill>
          <a:blip r:embed="rId3"/>
          <a:stretch>
            <a:fillRect/>
          </a:stretch>
        </p:blipFill>
        <p:spPr>
          <a:xfrm>
            <a:off x="0" y="789709"/>
            <a:ext cx="9144000" cy="4666256"/>
          </a:xfrm>
          <a:prstGeom prst="rect">
            <a:avLst/>
          </a:prstGeom>
        </p:spPr>
      </p:pic>
      <p:sp>
        <p:nvSpPr>
          <p:cNvPr id="14" name="Title 1">
            <a:extLst>
              <a:ext uri="{FF2B5EF4-FFF2-40B4-BE49-F238E27FC236}">
                <a16:creationId xmlns:a16="http://schemas.microsoft.com/office/drawing/2014/main" id="{A7B4B190-AA7D-584A-B512-25F7D21F7CA8}"/>
              </a:ext>
            </a:extLst>
          </p:cNvPr>
          <p:cNvSpPr txBox="1">
            <a:spLocks/>
          </p:cNvSpPr>
          <p:nvPr/>
        </p:nvSpPr>
        <p:spPr>
          <a:xfrm>
            <a:off x="0" y="0"/>
            <a:ext cx="9144000" cy="42322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A Revolution in Light Sources Enabling a Revolution in Condensed Matter and Plasma Physics </a:t>
            </a:r>
          </a:p>
        </p:txBody>
      </p:sp>
    </p:spTree>
    <p:extLst>
      <p:ext uri="{BB962C8B-B14F-4D97-AF65-F5344CB8AC3E}">
        <p14:creationId xmlns:p14="http://schemas.microsoft.com/office/powerpoint/2010/main" val="1989115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B766-A9DD-1849-9AAA-CA261B99CADB}"/>
              </a:ext>
            </a:extLst>
          </p:cNvPr>
          <p:cNvSpPr>
            <a:spLocks noGrp="1"/>
          </p:cNvSpPr>
          <p:nvPr>
            <p:ph type="title"/>
          </p:nvPr>
        </p:nvSpPr>
        <p:spPr/>
        <p:txBody>
          <a:bodyPr/>
          <a:lstStyle/>
          <a:p>
            <a:r>
              <a:rPr lang="en-US" dirty="0"/>
              <a:t> </a:t>
            </a:r>
          </a:p>
        </p:txBody>
      </p:sp>
      <p:pic>
        <p:nvPicPr>
          <p:cNvPr id="13" name="Picture 12" descr="Chart&#10;&#10;Description automatically generated">
            <a:extLst>
              <a:ext uri="{FF2B5EF4-FFF2-40B4-BE49-F238E27FC236}">
                <a16:creationId xmlns:a16="http://schemas.microsoft.com/office/drawing/2014/main" id="{717B0A21-DADF-BA46-ACA6-583FCC631D14}"/>
              </a:ext>
            </a:extLst>
          </p:cNvPr>
          <p:cNvPicPr>
            <a:picLocks noChangeAspect="1"/>
          </p:cNvPicPr>
          <p:nvPr/>
        </p:nvPicPr>
        <p:blipFill>
          <a:blip r:embed="rId3"/>
          <a:stretch>
            <a:fillRect/>
          </a:stretch>
        </p:blipFill>
        <p:spPr>
          <a:xfrm>
            <a:off x="0" y="775855"/>
            <a:ext cx="9144000" cy="4680109"/>
          </a:xfrm>
          <a:prstGeom prst="rect">
            <a:avLst/>
          </a:prstGeom>
        </p:spPr>
      </p:pic>
      <p:sp>
        <p:nvSpPr>
          <p:cNvPr id="14" name="Title 1">
            <a:extLst>
              <a:ext uri="{FF2B5EF4-FFF2-40B4-BE49-F238E27FC236}">
                <a16:creationId xmlns:a16="http://schemas.microsoft.com/office/drawing/2014/main" id="{A7B4B190-AA7D-584A-B512-25F7D21F7CA8}"/>
              </a:ext>
            </a:extLst>
          </p:cNvPr>
          <p:cNvSpPr txBox="1">
            <a:spLocks/>
          </p:cNvSpPr>
          <p:nvPr/>
        </p:nvSpPr>
        <p:spPr>
          <a:xfrm>
            <a:off x="0" y="0"/>
            <a:ext cx="9144000" cy="42322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A4001D"/>
                </a:solidFill>
              </a:rPr>
              <a:t>A Revolution in Light Sources Enabling a Revolution in Condensed Matter and Plasma Physics </a:t>
            </a:r>
          </a:p>
        </p:txBody>
      </p:sp>
      <p:pic>
        <p:nvPicPr>
          <p:cNvPr id="3" name="Picture 2" descr="Diagram&#10;&#10;Description automatically generated">
            <a:extLst>
              <a:ext uri="{FF2B5EF4-FFF2-40B4-BE49-F238E27FC236}">
                <a16:creationId xmlns:a16="http://schemas.microsoft.com/office/drawing/2014/main" id="{3BD250D8-41FB-2D73-9CFB-4B85F0CF8B3B}"/>
              </a:ext>
            </a:extLst>
          </p:cNvPr>
          <p:cNvPicPr>
            <a:picLocks noChangeAspect="1"/>
          </p:cNvPicPr>
          <p:nvPr/>
        </p:nvPicPr>
        <p:blipFill rotWithShape="1">
          <a:blip r:embed="rId4"/>
          <a:srcRect t="22712" r="11116" b="14720"/>
          <a:stretch/>
        </p:blipFill>
        <p:spPr>
          <a:xfrm>
            <a:off x="0" y="2571750"/>
            <a:ext cx="9037095" cy="2785433"/>
          </a:xfrm>
          <a:prstGeom prst="rect">
            <a:avLst/>
          </a:prstGeom>
        </p:spPr>
      </p:pic>
    </p:spTree>
    <p:extLst>
      <p:ext uri="{BB962C8B-B14F-4D97-AF65-F5344CB8AC3E}">
        <p14:creationId xmlns:p14="http://schemas.microsoft.com/office/powerpoint/2010/main" val="313569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C5107-1F42-6C49-8161-320C9D439275}"/>
              </a:ext>
            </a:extLst>
          </p:cNvPr>
          <p:cNvSpPr>
            <a:spLocks noGrp="1"/>
          </p:cNvSpPr>
          <p:nvPr>
            <p:ph type="sldNum" sz="quarter" idx="11"/>
          </p:nvPr>
        </p:nvSpPr>
        <p:spPr/>
        <p:txBody>
          <a:bodyPr/>
          <a:lstStyle/>
          <a:p>
            <a:fld id="{5BD36294-2849-48A8-8531-5354CF3095D2}" type="slidenum">
              <a:rPr lang="en-US" smtClean="0"/>
              <a:pPr/>
              <a:t>7</a:t>
            </a:fld>
            <a:endParaRPr lang="en-US" dirty="0"/>
          </a:p>
        </p:txBody>
      </p:sp>
      <p:sp>
        <p:nvSpPr>
          <p:cNvPr id="6" name="Title 1">
            <a:extLst>
              <a:ext uri="{FF2B5EF4-FFF2-40B4-BE49-F238E27FC236}">
                <a16:creationId xmlns:a16="http://schemas.microsoft.com/office/drawing/2014/main" id="{1596ABC7-BEB0-9E46-A48E-5A4849FB59D8}"/>
              </a:ext>
            </a:extLst>
          </p:cNvPr>
          <p:cNvSpPr>
            <a:spLocks noGrp="1"/>
          </p:cNvSpPr>
          <p:nvPr>
            <p:ph type="title"/>
          </p:nvPr>
        </p:nvSpPr>
        <p:spPr>
          <a:xfrm>
            <a:off x="0" y="-166"/>
            <a:ext cx="9144000" cy="564775"/>
          </a:xfrm>
        </p:spPr>
        <p:txBody>
          <a:bodyPr/>
          <a:lstStyle/>
          <a:p>
            <a:r>
              <a:rPr lang="en-US" sz="2400" b="1" dirty="0">
                <a:solidFill>
                  <a:srgbClr val="A4001D"/>
                </a:solidFill>
              </a:rPr>
              <a:t>Matter in Extreme Condition (MEC) instrument optics and diagnostics</a:t>
            </a:r>
          </a:p>
        </p:txBody>
      </p:sp>
      <p:pic>
        <p:nvPicPr>
          <p:cNvPr id="8" name="Picture 7" descr="A picture containing indoor, table, man, sitting&#10;&#10;Description automatically generated with medium confidence">
            <a:extLst>
              <a:ext uri="{FF2B5EF4-FFF2-40B4-BE49-F238E27FC236}">
                <a16:creationId xmlns:a16="http://schemas.microsoft.com/office/drawing/2014/main" id="{5A276CEA-8DDE-0E47-94C7-4721EBF59D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17418"/>
            <a:ext cx="9144000" cy="4302999"/>
          </a:xfrm>
          <a:prstGeom prst="rect">
            <a:avLst/>
          </a:prstGeom>
        </p:spPr>
      </p:pic>
      <p:sp>
        <p:nvSpPr>
          <p:cNvPr id="3" name="TextBox 2">
            <a:extLst>
              <a:ext uri="{FF2B5EF4-FFF2-40B4-BE49-F238E27FC236}">
                <a16:creationId xmlns:a16="http://schemas.microsoft.com/office/drawing/2014/main" id="{088B834A-E275-A24B-B93D-F1A598A346C3}"/>
              </a:ext>
            </a:extLst>
          </p:cNvPr>
          <p:cNvSpPr txBox="1"/>
          <p:nvPr/>
        </p:nvSpPr>
        <p:spPr>
          <a:xfrm>
            <a:off x="2320638" y="4876937"/>
            <a:ext cx="1225015" cy="253916"/>
          </a:xfrm>
          <a:prstGeom prst="rect">
            <a:avLst/>
          </a:prstGeom>
          <a:noFill/>
        </p:spPr>
        <p:txBody>
          <a:bodyPr wrap="none" rtlCol="0">
            <a:spAutoFit/>
          </a:bodyPr>
          <a:lstStyle/>
          <a:p>
            <a:r>
              <a:rPr lang="en-US" sz="1050" dirty="0"/>
              <a:t>Courtesy G. Dyer</a:t>
            </a:r>
          </a:p>
        </p:txBody>
      </p:sp>
    </p:spTree>
    <p:extLst>
      <p:ext uri="{BB962C8B-B14F-4D97-AF65-F5344CB8AC3E}">
        <p14:creationId xmlns:p14="http://schemas.microsoft.com/office/powerpoint/2010/main" val="3306356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483F-D4FF-7041-8C27-D29CFC2A3F70}"/>
              </a:ext>
            </a:extLst>
          </p:cNvPr>
          <p:cNvSpPr>
            <a:spLocks noGrp="1"/>
          </p:cNvSpPr>
          <p:nvPr>
            <p:ph type="title"/>
          </p:nvPr>
        </p:nvSpPr>
        <p:spPr>
          <a:xfrm>
            <a:off x="425296" y="220359"/>
            <a:ext cx="8103600" cy="564900"/>
          </a:xfrm>
        </p:spPr>
        <p:txBody>
          <a:bodyPr/>
          <a:lstStyle/>
          <a:p>
            <a:r>
              <a:rPr lang="en-US" dirty="0"/>
              <a:t>Laser driven shock compression + X-ray techniques take us to the frontier of HED Science</a:t>
            </a:r>
          </a:p>
        </p:txBody>
      </p:sp>
      <p:sp>
        <p:nvSpPr>
          <p:cNvPr id="4" name="Slide Number Placeholder 3">
            <a:extLst>
              <a:ext uri="{FF2B5EF4-FFF2-40B4-BE49-F238E27FC236}">
                <a16:creationId xmlns:a16="http://schemas.microsoft.com/office/drawing/2014/main" id="{808FFECF-0301-DC47-BB8B-5E483F4B5CDC}"/>
              </a:ext>
            </a:extLst>
          </p:cNvPr>
          <p:cNvSpPr txBox="1">
            <a:spLocks/>
          </p:cNvSpPr>
          <p:nvPr/>
        </p:nvSpPr>
        <p:spPr>
          <a:xfrm>
            <a:off x="457200" y="5738259"/>
            <a:ext cx="21336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Slide </a:t>
            </a:r>
            <a:fld id="{23B0729D-0C76-4DC3-9F59-8792B55E40AA}" type="slidenum">
              <a:rPr lang="en-US" smtClean="0"/>
              <a:pPr/>
              <a:t>8</a:t>
            </a:fld>
            <a:endParaRPr lang="en-US" dirty="0"/>
          </a:p>
        </p:txBody>
      </p:sp>
      <p:sp>
        <p:nvSpPr>
          <p:cNvPr id="5" name="Text Box 310">
            <a:extLst>
              <a:ext uri="{FF2B5EF4-FFF2-40B4-BE49-F238E27FC236}">
                <a16:creationId xmlns:a16="http://schemas.microsoft.com/office/drawing/2014/main" id="{17CDD62C-107F-EB4B-9743-2A779F96C168}"/>
              </a:ext>
            </a:extLst>
          </p:cNvPr>
          <p:cNvSpPr txBox="1">
            <a:spLocks noChangeArrowheads="1"/>
          </p:cNvSpPr>
          <p:nvPr/>
        </p:nvSpPr>
        <p:spPr bwMode="auto">
          <a:xfrm>
            <a:off x="144463" y="785259"/>
            <a:ext cx="1031063" cy="400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u="sng">
                <a:latin typeface="Arial"/>
                <a:cs typeface="Arial"/>
              </a:rPr>
              <a:t>DRIVE</a:t>
            </a:r>
          </a:p>
        </p:txBody>
      </p:sp>
      <p:sp>
        <p:nvSpPr>
          <p:cNvPr id="6" name="Text Box 260">
            <a:extLst>
              <a:ext uri="{FF2B5EF4-FFF2-40B4-BE49-F238E27FC236}">
                <a16:creationId xmlns:a16="http://schemas.microsoft.com/office/drawing/2014/main" id="{C187FCF5-5AD4-9E49-9212-8CB1581D6FBE}"/>
              </a:ext>
            </a:extLst>
          </p:cNvPr>
          <p:cNvSpPr txBox="1">
            <a:spLocks noChangeArrowheads="1"/>
          </p:cNvSpPr>
          <p:nvPr/>
        </p:nvSpPr>
        <p:spPr bwMode="auto">
          <a:xfrm>
            <a:off x="5197474" y="2269572"/>
            <a:ext cx="3463926" cy="598487"/>
          </a:xfrm>
          <a:prstGeom prst="rect">
            <a:avLst/>
          </a:prstGeom>
          <a:solidFill>
            <a:schemeClr val="accent3">
              <a:lumMod val="60000"/>
              <a:lumOff val="40000"/>
            </a:schemeClr>
          </a:solidFill>
          <a:ln w="19050">
            <a:solidFill>
              <a:schemeClr val="tx1"/>
            </a:solidFill>
            <a:miter lim="800000"/>
            <a:headEnd/>
            <a:tailEnd/>
          </a:ln>
        </p:spPr>
        <p:txBody>
          <a:bodyPr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dirty="0">
                <a:latin typeface="Arial"/>
                <a:cs typeface="Arial"/>
              </a:rPr>
              <a:t>Reflectivity Monitor</a:t>
            </a:r>
          </a:p>
          <a:p>
            <a:pPr algn="ctr" eaLnBrk="1" hangingPunct="1"/>
            <a:endParaRPr lang="en-US" sz="600" b="1" i="1" dirty="0">
              <a:latin typeface="Arial"/>
              <a:cs typeface="Arial"/>
            </a:endParaRPr>
          </a:p>
          <a:p>
            <a:pPr algn="ctr" eaLnBrk="1" hangingPunct="1"/>
            <a:r>
              <a:rPr lang="en-US" sz="1200" dirty="0">
                <a:latin typeface="Arial"/>
                <a:cs typeface="Arial"/>
              </a:rPr>
              <a:t>Observes changes in sample optical properties</a:t>
            </a:r>
          </a:p>
        </p:txBody>
      </p:sp>
      <p:sp>
        <p:nvSpPr>
          <p:cNvPr id="7" name="Line 287">
            <a:extLst>
              <a:ext uri="{FF2B5EF4-FFF2-40B4-BE49-F238E27FC236}">
                <a16:creationId xmlns:a16="http://schemas.microsoft.com/office/drawing/2014/main" id="{E97D843F-97FF-8343-B5E7-A067F9F1E713}"/>
              </a:ext>
            </a:extLst>
          </p:cNvPr>
          <p:cNvSpPr>
            <a:spLocks noChangeShapeType="1"/>
          </p:cNvSpPr>
          <p:nvPr/>
        </p:nvSpPr>
        <p:spPr bwMode="auto">
          <a:xfrm flipV="1">
            <a:off x="3830820" y="1711646"/>
            <a:ext cx="0" cy="140820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8" name="Line 288">
            <a:extLst>
              <a:ext uri="{FF2B5EF4-FFF2-40B4-BE49-F238E27FC236}">
                <a16:creationId xmlns:a16="http://schemas.microsoft.com/office/drawing/2014/main" id="{26072374-2BAF-DE4F-8B50-5AD3459F9269}"/>
              </a:ext>
            </a:extLst>
          </p:cNvPr>
          <p:cNvSpPr>
            <a:spLocks noChangeShapeType="1"/>
          </p:cNvSpPr>
          <p:nvPr/>
        </p:nvSpPr>
        <p:spPr bwMode="auto">
          <a:xfrm flipV="1">
            <a:off x="3996415" y="1520857"/>
            <a:ext cx="0" cy="144369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9" name="Line 290">
            <a:extLst>
              <a:ext uri="{FF2B5EF4-FFF2-40B4-BE49-F238E27FC236}">
                <a16:creationId xmlns:a16="http://schemas.microsoft.com/office/drawing/2014/main" id="{B7CB3C98-3F7D-FA47-9313-34CED4F2A330}"/>
              </a:ext>
            </a:extLst>
          </p:cNvPr>
          <p:cNvSpPr>
            <a:spLocks noChangeShapeType="1"/>
          </p:cNvSpPr>
          <p:nvPr/>
        </p:nvSpPr>
        <p:spPr bwMode="auto">
          <a:xfrm>
            <a:off x="3977216" y="1535440"/>
            <a:ext cx="32999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10" name="Rectangle 291">
            <a:extLst>
              <a:ext uri="{FF2B5EF4-FFF2-40B4-BE49-F238E27FC236}">
                <a16:creationId xmlns:a16="http://schemas.microsoft.com/office/drawing/2014/main" id="{19FC7DEC-B75E-6140-8353-2A3B51E5C10D}"/>
              </a:ext>
            </a:extLst>
          </p:cNvPr>
          <p:cNvSpPr>
            <a:spLocks noChangeArrowheads="1"/>
          </p:cNvSpPr>
          <p:nvPr/>
        </p:nvSpPr>
        <p:spPr bwMode="auto">
          <a:xfrm rot="2536760">
            <a:off x="3884818" y="1458881"/>
            <a:ext cx="43198" cy="288008"/>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11" name="Line 292">
            <a:extLst>
              <a:ext uri="{FF2B5EF4-FFF2-40B4-BE49-F238E27FC236}">
                <a16:creationId xmlns:a16="http://schemas.microsoft.com/office/drawing/2014/main" id="{51B2BB75-7491-A34A-8B22-84ADD41DF884}"/>
              </a:ext>
            </a:extLst>
          </p:cNvPr>
          <p:cNvSpPr>
            <a:spLocks noChangeShapeType="1"/>
          </p:cNvSpPr>
          <p:nvPr/>
        </p:nvSpPr>
        <p:spPr bwMode="auto">
          <a:xfrm>
            <a:off x="3839219" y="1706786"/>
            <a:ext cx="459589"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12" name="AutoShape 293">
            <a:extLst>
              <a:ext uri="{FF2B5EF4-FFF2-40B4-BE49-F238E27FC236}">
                <a16:creationId xmlns:a16="http://schemas.microsoft.com/office/drawing/2014/main" id="{610E7E12-9EE7-9149-8A94-D5CE784ED892}"/>
              </a:ext>
            </a:extLst>
          </p:cNvPr>
          <p:cNvSpPr>
            <a:spLocks noChangeArrowheads="1"/>
          </p:cNvSpPr>
          <p:nvPr/>
        </p:nvSpPr>
        <p:spPr bwMode="auto">
          <a:xfrm rot="5400000">
            <a:off x="4380447" y="1453687"/>
            <a:ext cx="184714" cy="329992"/>
          </a:xfrm>
          <a:prstGeom prst="triangle">
            <a:avLst>
              <a:gd name="adj" fmla="val 50000"/>
            </a:avLst>
          </a:prstGeom>
          <a:gradFill rotWithShape="1">
            <a:gsLst>
              <a:gs pos="0">
                <a:srgbClr val="760000">
                  <a:alpha val="7999"/>
                </a:srgbClr>
              </a:gs>
              <a:gs pos="100000">
                <a:srgbClr val="FF0000"/>
              </a:gs>
            </a:gsLst>
            <a:lin ang="5400000" scaled="1"/>
          </a:gra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13" name="Oval 294">
            <a:extLst>
              <a:ext uri="{FF2B5EF4-FFF2-40B4-BE49-F238E27FC236}">
                <a16:creationId xmlns:a16="http://schemas.microsoft.com/office/drawing/2014/main" id="{D4B9BA03-A1DA-B94E-870E-AF8D1F964E1E}"/>
              </a:ext>
            </a:extLst>
          </p:cNvPr>
          <p:cNvSpPr>
            <a:spLocks noChangeArrowheads="1"/>
          </p:cNvSpPr>
          <p:nvPr/>
        </p:nvSpPr>
        <p:spPr bwMode="auto">
          <a:xfrm>
            <a:off x="4273609" y="1478324"/>
            <a:ext cx="67199" cy="280717"/>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grpSp>
        <p:nvGrpSpPr>
          <p:cNvPr id="14" name="Group 86">
            <a:extLst>
              <a:ext uri="{FF2B5EF4-FFF2-40B4-BE49-F238E27FC236}">
                <a16:creationId xmlns:a16="http://schemas.microsoft.com/office/drawing/2014/main" id="{85E61AE5-E6D0-3E4C-A253-3227C531DB46}"/>
              </a:ext>
            </a:extLst>
          </p:cNvPr>
          <p:cNvGrpSpPr>
            <a:grpSpLocks/>
          </p:cNvGrpSpPr>
          <p:nvPr/>
        </p:nvGrpSpPr>
        <p:grpSpPr bwMode="auto">
          <a:xfrm>
            <a:off x="4672226" y="1129676"/>
            <a:ext cx="4286295" cy="986760"/>
            <a:chOff x="4191742" y="1624601"/>
            <a:chExt cx="4286052" cy="986600"/>
          </a:xfrm>
        </p:grpSpPr>
        <p:sp>
          <p:nvSpPr>
            <p:cNvPr id="15" name="Rectangle 295">
              <a:extLst>
                <a:ext uri="{FF2B5EF4-FFF2-40B4-BE49-F238E27FC236}">
                  <a16:creationId xmlns:a16="http://schemas.microsoft.com/office/drawing/2014/main" id="{DB883928-B099-CD4C-AD56-BBA7D0EE58F4}"/>
                </a:ext>
              </a:extLst>
            </p:cNvPr>
            <p:cNvSpPr>
              <a:spLocks noChangeArrowheads="1"/>
            </p:cNvSpPr>
            <p:nvPr/>
          </p:nvSpPr>
          <p:spPr bwMode="auto">
            <a:xfrm>
              <a:off x="4191742" y="1624601"/>
              <a:ext cx="4286052" cy="986600"/>
            </a:xfrm>
            <a:prstGeom prst="rect">
              <a:avLst/>
            </a:prstGeom>
            <a:solidFill>
              <a:srgbClr val="A3E1C2"/>
            </a:solidFill>
            <a:ln w="19050">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16" name="Text Box 296">
              <a:extLst>
                <a:ext uri="{FF2B5EF4-FFF2-40B4-BE49-F238E27FC236}">
                  <a16:creationId xmlns:a16="http://schemas.microsoft.com/office/drawing/2014/main" id="{4C327377-923E-F24B-9F7D-24D9F45DE1BA}"/>
                </a:ext>
              </a:extLst>
            </p:cNvPr>
            <p:cNvSpPr txBox="1">
              <a:spLocks noChangeArrowheads="1"/>
            </p:cNvSpPr>
            <p:nvPr/>
          </p:nvSpPr>
          <p:spPr bwMode="auto">
            <a:xfrm>
              <a:off x="4251850" y="1732603"/>
              <a:ext cx="3030366" cy="761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dirty="0">
                  <a:latin typeface="Arial"/>
                  <a:cs typeface="Arial"/>
                </a:rPr>
                <a:t>Streaked Optical Pyrometer</a:t>
              </a:r>
            </a:p>
            <a:p>
              <a:pPr algn="ctr" eaLnBrk="1" hangingPunct="1"/>
              <a:endParaRPr lang="en-US" sz="600" b="1" i="1" dirty="0">
                <a:latin typeface="Arial"/>
                <a:cs typeface="Arial"/>
              </a:endParaRPr>
            </a:p>
            <a:p>
              <a:pPr algn="ctr" eaLnBrk="1" hangingPunct="1"/>
              <a:r>
                <a:rPr lang="en-US" sz="1200" dirty="0">
                  <a:latin typeface="Arial"/>
                  <a:cs typeface="Arial"/>
                </a:rPr>
                <a:t>Records thermal emission from sample for calculation of absolute temperature</a:t>
              </a:r>
            </a:p>
          </p:txBody>
        </p:sp>
        <p:sp>
          <p:nvSpPr>
            <p:cNvPr id="17" name="Rectangle 297">
              <a:extLst>
                <a:ext uri="{FF2B5EF4-FFF2-40B4-BE49-F238E27FC236}">
                  <a16:creationId xmlns:a16="http://schemas.microsoft.com/office/drawing/2014/main" id="{A505FC3F-E553-4548-AE3B-E8F761B84864}"/>
                </a:ext>
              </a:extLst>
            </p:cNvPr>
            <p:cNvSpPr>
              <a:spLocks noChangeArrowheads="1"/>
            </p:cNvSpPr>
            <p:nvPr/>
          </p:nvSpPr>
          <p:spPr bwMode="auto">
            <a:xfrm>
              <a:off x="7250067" y="1703577"/>
              <a:ext cx="1067913" cy="823787"/>
            </a:xfrm>
            <a:prstGeom prst="rect">
              <a:avLst/>
            </a:prstGeom>
            <a:solidFill>
              <a:schemeClr val="bg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pic>
          <p:nvPicPr>
            <p:cNvPr id="18" name="Picture 298" descr="SOP Example">
              <a:extLst>
                <a:ext uri="{FF2B5EF4-FFF2-40B4-BE49-F238E27FC236}">
                  <a16:creationId xmlns:a16="http://schemas.microsoft.com/office/drawing/2014/main" id="{160E2F06-1B55-4649-87A2-7C0C8989213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7385572" y="1600682"/>
              <a:ext cx="784906" cy="1024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9" name="Group 92">
            <a:extLst>
              <a:ext uri="{FF2B5EF4-FFF2-40B4-BE49-F238E27FC236}">
                <a16:creationId xmlns:a16="http://schemas.microsoft.com/office/drawing/2014/main" id="{9888133A-0D3A-9947-B85E-CCE2583DE29F}"/>
              </a:ext>
            </a:extLst>
          </p:cNvPr>
          <p:cNvGrpSpPr>
            <a:grpSpLocks/>
          </p:cNvGrpSpPr>
          <p:nvPr/>
        </p:nvGrpSpPr>
        <p:grpSpPr bwMode="auto">
          <a:xfrm>
            <a:off x="4477096" y="2396783"/>
            <a:ext cx="686984" cy="690246"/>
            <a:chOff x="4289907" y="2831120"/>
            <a:chExt cx="686945" cy="690134"/>
          </a:xfrm>
        </p:grpSpPr>
        <p:sp>
          <p:nvSpPr>
            <p:cNvPr id="20" name="Line 299">
              <a:extLst>
                <a:ext uri="{FF2B5EF4-FFF2-40B4-BE49-F238E27FC236}">
                  <a16:creationId xmlns:a16="http://schemas.microsoft.com/office/drawing/2014/main" id="{55F514B5-2043-2043-81DA-95911712D41E}"/>
                </a:ext>
              </a:extLst>
            </p:cNvPr>
            <p:cNvSpPr>
              <a:spLocks noChangeShapeType="1"/>
            </p:cNvSpPr>
            <p:nvPr/>
          </p:nvSpPr>
          <p:spPr bwMode="auto">
            <a:xfrm flipV="1">
              <a:off x="4289907" y="3086275"/>
              <a:ext cx="0" cy="29646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21" name="Line 300">
              <a:extLst>
                <a:ext uri="{FF2B5EF4-FFF2-40B4-BE49-F238E27FC236}">
                  <a16:creationId xmlns:a16="http://schemas.microsoft.com/office/drawing/2014/main" id="{A184FA5C-F15D-DF4A-A278-268E82DE5F34}"/>
                </a:ext>
              </a:extLst>
            </p:cNvPr>
            <p:cNvSpPr>
              <a:spLocks noChangeShapeType="1"/>
            </p:cNvSpPr>
            <p:nvPr/>
          </p:nvSpPr>
          <p:spPr bwMode="auto">
            <a:xfrm flipV="1">
              <a:off x="4443495" y="2916172"/>
              <a:ext cx="0" cy="60508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22" name="Line 301">
              <a:extLst>
                <a:ext uri="{FF2B5EF4-FFF2-40B4-BE49-F238E27FC236}">
                  <a16:creationId xmlns:a16="http://schemas.microsoft.com/office/drawing/2014/main" id="{AB85F7D3-434C-C943-8C85-B5EB455E2BF4}"/>
                </a:ext>
              </a:extLst>
            </p:cNvPr>
            <p:cNvSpPr>
              <a:spLocks noChangeShapeType="1"/>
            </p:cNvSpPr>
            <p:nvPr/>
          </p:nvSpPr>
          <p:spPr bwMode="auto">
            <a:xfrm>
              <a:off x="4435096" y="2891871"/>
              <a:ext cx="21478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23" name="Line 302">
              <a:extLst>
                <a:ext uri="{FF2B5EF4-FFF2-40B4-BE49-F238E27FC236}">
                  <a16:creationId xmlns:a16="http://schemas.microsoft.com/office/drawing/2014/main" id="{025F996B-5A81-014E-8B0F-5C6A8A1B63AA}"/>
                </a:ext>
              </a:extLst>
            </p:cNvPr>
            <p:cNvSpPr>
              <a:spLocks noChangeShapeType="1"/>
            </p:cNvSpPr>
            <p:nvPr/>
          </p:nvSpPr>
          <p:spPr bwMode="auto">
            <a:xfrm>
              <a:off x="4321105" y="3063190"/>
              <a:ext cx="32037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24" name="Rectangle 303">
              <a:extLst>
                <a:ext uri="{FF2B5EF4-FFF2-40B4-BE49-F238E27FC236}">
                  <a16:creationId xmlns:a16="http://schemas.microsoft.com/office/drawing/2014/main" id="{7FC4A6DE-E4F5-FD4F-8027-534ECD9C222D}"/>
                </a:ext>
              </a:extLst>
            </p:cNvPr>
            <p:cNvSpPr>
              <a:spLocks noChangeArrowheads="1"/>
            </p:cNvSpPr>
            <p:nvPr/>
          </p:nvSpPr>
          <p:spPr bwMode="auto">
            <a:xfrm rot="2536760">
              <a:off x="4351103" y="2831120"/>
              <a:ext cx="43196" cy="287961"/>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25" name="AutoShape 305">
              <a:extLst>
                <a:ext uri="{FF2B5EF4-FFF2-40B4-BE49-F238E27FC236}">
                  <a16:creationId xmlns:a16="http://schemas.microsoft.com/office/drawing/2014/main" id="{06C20E4D-F2E2-C14D-B764-BA9964C998F2}"/>
                </a:ext>
              </a:extLst>
            </p:cNvPr>
            <p:cNvSpPr>
              <a:spLocks noChangeArrowheads="1"/>
            </p:cNvSpPr>
            <p:nvPr/>
          </p:nvSpPr>
          <p:spPr bwMode="auto">
            <a:xfrm rot="5400000">
              <a:off x="4718916" y="2832592"/>
              <a:ext cx="185899" cy="329973"/>
            </a:xfrm>
            <a:prstGeom prst="triangle">
              <a:avLst>
                <a:gd name="adj" fmla="val 50000"/>
              </a:avLst>
            </a:prstGeom>
            <a:gradFill rotWithShape="1">
              <a:gsLst>
                <a:gs pos="0">
                  <a:srgbClr val="00FF00"/>
                </a:gs>
                <a:gs pos="100000">
                  <a:srgbClr val="85FF85">
                    <a:alpha val="60001"/>
                  </a:srgbClr>
                </a:gs>
              </a:gsLst>
              <a:lin ang="5400000" scaled="1"/>
            </a:gra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26" name="Oval 306">
              <a:extLst>
                <a:ext uri="{FF2B5EF4-FFF2-40B4-BE49-F238E27FC236}">
                  <a16:creationId xmlns:a16="http://schemas.microsoft.com/office/drawing/2014/main" id="{7B64ECAB-AE70-F54A-B397-7DB440C487B6}"/>
                </a:ext>
              </a:extLst>
            </p:cNvPr>
            <p:cNvSpPr>
              <a:spLocks noChangeArrowheads="1"/>
            </p:cNvSpPr>
            <p:nvPr/>
          </p:nvSpPr>
          <p:spPr bwMode="auto">
            <a:xfrm>
              <a:off x="4617481" y="2855421"/>
              <a:ext cx="67195" cy="280671"/>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grpSp>
      <p:sp>
        <p:nvSpPr>
          <p:cNvPr id="27" name="Text Box 309">
            <a:extLst>
              <a:ext uri="{FF2B5EF4-FFF2-40B4-BE49-F238E27FC236}">
                <a16:creationId xmlns:a16="http://schemas.microsoft.com/office/drawing/2014/main" id="{73D8A104-EF60-AD4B-994D-AA6579B4DAFD}"/>
              </a:ext>
            </a:extLst>
          </p:cNvPr>
          <p:cNvSpPr txBox="1">
            <a:spLocks noChangeArrowheads="1"/>
          </p:cNvSpPr>
          <p:nvPr/>
        </p:nvSpPr>
        <p:spPr bwMode="auto">
          <a:xfrm>
            <a:off x="6008687" y="677309"/>
            <a:ext cx="2028431" cy="400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u="sng">
                <a:latin typeface="Arial"/>
                <a:cs typeface="Arial"/>
              </a:rPr>
              <a:t>DIAGNOSTICS</a:t>
            </a:r>
          </a:p>
        </p:txBody>
      </p:sp>
      <p:sp>
        <p:nvSpPr>
          <p:cNvPr id="28" name="Text Box 310">
            <a:extLst>
              <a:ext uri="{FF2B5EF4-FFF2-40B4-BE49-F238E27FC236}">
                <a16:creationId xmlns:a16="http://schemas.microsoft.com/office/drawing/2014/main" id="{80935932-665D-0B4B-9010-171261FE89AE}"/>
              </a:ext>
            </a:extLst>
          </p:cNvPr>
          <p:cNvSpPr txBox="1">
            <a:spLocks noChangeArrowheads="1"/>
          </p:cNvSpPr>
          <p:nvPr/>
        </p:nvSpPr>
        <p:spPr bwMode="auto">
          <a:xfrm>
            <a:off x="1841665" y="1515509"/>
            <a:ext cx="1282535" cy="400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u="sng" dirty="0">
                <a:latin typeface="Arial"/>
                <a:cs typeface="Arial"/>
              </a:rPr>
              <a:t>TARGET</a:t>
            </a:r>
          </a:p>
        </p:txBody>
      </p:sp>
      <p:grpSp>
        <p:nvGrpSpPr>
          <p:cNvPr id="29" name="Group 87">
            <a:extLst>
              <a:ext uri="{FF2B5EF4-FFF2-40B4-BE49-F238E27FC236}">
                <a16:creationId xmlns:a16="http://schemas.microsoft.com/office/drawing/2014/main" id="{01355772-3996-1343-B4C5-320771F86837}"/>
              </a:ext>
            </a:extLst>
          </p:cNvPr>
          <p:cNvGrpSpPr>
            <a:grpSpLocks/>
          </p:cNvGrpSpPr>
          <p:nvPr/>
        </p:nvGrpSpPr>
        <p:grpSpPr bwMode="auto">
          <a:xfrm>
            <a:off x="3870125" y="2983124"/>
            <a:ext cx="5121475" cy="2158235"/>
            <a:chOff x="3355183" y="3374236"/>
            <a:chExt cx="5121185" cy="2157884"/>
          </a:xfrm>
        </p:grpSpPr>
        <p:sp>
          <p:nvSpPr>
            <p:cNvPr id="30" name="Rectangle 261">
              <a:extLst>
                <a:ext uri="{FF2B5EF4-FFF2-40B4-BE49-F238E27FC236}">
                  <a16:creationId xmlns:a16="http://schemas.microsoft.com/office/drawing/2014/main" id="{123FD6A2-3E1B-F843-AB98-F96D853D0664}"/>
                </a:ext>
              </a:extLst>
            </p:cNvPr>
            <p:cNvSpPr>
              <a:spLocks noChangeArrowheads="1"/>
            </p:cNvSpPr>
            <p:nvPr/>
          </p:nvSpPr>
          <p:spPr bwMode="auto">
            <a:xfrm>
              <a:off x="3355183" y="3727808"/>
              <a:ext cx="5121185" cy="1804312"/>
            </a:xfrm>
            <a:prstGeom prst="rect">
              <a:avLst/>
            </a:prstGeom>
            <a:solidFill>
              <a:srgbClr val="90C2BD"/>
            </a:solidFill>
            <a:ln w="19050">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31" name="Rectangle 262">
              <a:extLst>
                <a:ext uri="{FF2B5EF4-FFF2-40B4-BE49-F238E27FC236}">
                  <a16:creationId xmlns:a16="http://schemas.microsoft.com/office/drawing/2014/main" id="{2060EAD3-D729-0A47-8CE5-E117BA5C43F1}"/>
                </a:ext>
              </a:extLst>
            </p:cNvPr>
            <p:cNvSpPr>
              <a:spLocks noChangeArrowheads="1"/>
            </p:cNvSpPr>
            <p:nvPr/>
          </p:nvSpPr>
          <p:spPr bwMode="auto">
            <a:xfrm>
              <a:off x="3367182" y="4728989"/>
              <a:ext cx="5091187" cy="777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91434" tIns="45717" rIns="91434" bIns="45717" anchor="ctr"/>
            <a:lstStyle/>
            <a:p>
              <a:pPr algn="ctr" defTabSz="3656013" eaLnBrk="1" hangingPunct="1"/>
              <a:r>
                <a:rPr lang="en-US" sz="1400" b="1" i="1" dirty="0">
                  <a:latin typeface="Arial"/>
                  <a:cs typeface="Arial"/>
                </a:rPr>
                <a:t>VISAR (Velocity Interferometry System for Any Reflector)</a:t>
              </a:r>
            </a:p>
            <a:p>
              <a:pPr algn="ctr" defTabSz="3656013" eaLnBrk="1" hangingPunct="1"/>
              <a:endParaRPr lang="en-US" sz="600" b="1" i="1" dirty="0">
                <a:latin typeface="Arial"/>
                <a:cs typeface="Arial"/>
              </a:endParaRPr>
            </a:p>
            <a:p>
              <a:pPr algn="ctr" defTabSz="3656013" eaLnBrk="1" hangingPunct="1"/>
              <a:r>
                <a:rPr lang="en-US" sz="1200" dirty="0">
                  <a:latin typeface="Arial"/>
                  <a:cs typeface="Arial"/>
                </a:rPr>
                <a:t>Measures Doppler shift from moving surfaces to</a:t>
              </a:r>
            </a:p>
            <a:p>
              <a:pPr algn="ctr" defTabSz="3656013" eaLnBrk="1" hangingPunct="1"/>
              <a:r>
                <a:rPr lang="en-US" sz="1200" dirty="0">
                  <a:latin typeface="Arial"/>
                  <a:cs typeface="Arial"/>
                </a:rPr>
                <a:t>determine shock and particle velocities</a:t>
              </a:r>
            </a:p>
          </p:txBody>
        </p:sp>
        <p:sp>
          <p:nvSpPr>
            <p:cNvPr id="32" name="Rectangle 263">
              <a:extLst>
                <a:ext uri="{FF2B5EF4-FFF2-40B4-BE49-F238E27FC236}">
                  <a16:creationId xmlns:a16="http://schemas.microsoft.com/office/drawing/2014/main" id="{06DF34C0-47A9-7B4A-8CFC-41FC941ADDCA}"/>
                </a:ext>
              </a:extLst>
            </p:cNvPr>
            <p:cNvSpPr>
              <a:spLocks noChangeArrowheads="1"/>
            </p:cNvSpPr>
            <p:nvPr/>
          </p:nvSpPr>
          <p:spPr bwMode="auto">
            <a:xfrm>
              <a:off x="4015130" y="4040070"/>
              <a:ext cx="1370289" cy="504235"/>
            </a:xfrm>
            <a:prstGeom prst="rect">
              <a:avLst/>
            </a:prstGeom>
            <a:solidFill>
              <a:srgbClr val="FFFF99"/>
            </a:solidFill>
            <a:ln w="6350">
              <a:solidFill>
                <a:schemeClr val="tx1"/>
              </a:solidFill>
              <a:prstDash val="dash"/>
              <a:miter lim="800000"/>
              <a:headEnd/>
              <a:tailEnd/>
            </a:ln>
          </p:spPr>
          <p:txBody>
            <a:bodyPr wrap="none" anchor="ctr"/>
            <a:lstStyle/>
            <a:p>
              <a:pPr defTabSz="457200" eaLnBrk="1" hangingPunct="1"/>
              <a:endParaRPr lang="en-US" sz="1800">
                <a:latin typeface="Arial"/>
                <a:cs typeface="Arial"/>
              </a:endParaRPr>
            </a:p>
          </p:txBody>
        </p:sp>
        <p:sp>
          <p:nvSpPr>
            <p:cNvPr id="33" name="Rectangle 264">
              <a:extLst>
                <a:ext uri="{FF2B5EF4-FFF2-40B4-BE49-F238E27FC236}">
                  <a16:creationId xmlns:a16="http://schemas.microsoft.com/office/drawing/2014/main" id="{5AB1C616-80A3-3741-ACA1-164180A81AD1}"/>
                </a:ext>
              </a:extLst>
            </p:cNvPr>
            <p:cNvSpPr>
              <a:spLocks noChangeArrowheads="1"/>
            </p:cNvSpPr>
            <p:nvPr/>
          </p:nvSpPr>
          <p:spPr bwMode="auto">
            <a:xfrm rot="-1363753">
              <a:off x="5215032" y="4063155"/>
              <a:ext cx="32397"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34" name="Line 265">
              <a:extLst>
                <a:ext uri="{FF2B5EF4-FFF2-40B4-BE49-F238E27FC236}">
                  <a16:creationId xmlns:a16="http://schemas.microsoft.com/office/drawing/2014/main" id="{2A78E5E9-A100-D94E-B094-44F32807D1F4}"/>
                </a:ext>
              </a:extLst>
            </p:cNvPr>
            <p:cNvSpPr>
              <a:spLocks noChangeShapeType="1"/>
            </p:cNvSpPr>
            <p:nvPr/>
          </p:nvSpPr>
          <p:spPr bwMode="auto">
            <a:xfrm>
              <a:off x="4689475" y="4162787"/>
              <a:ext cx="49556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35" name="Line 266">
              <a:extLst>
                <a:ext uri="{FF2B5EF4-FFF2-40B4-BE49-F238E27FC236}">
                  <a16:creationId xmlns:a16="http://schemas.microsoft.com/office/drawing/2014/main" id="{A9B3F2C3-B0DA-1548-BC1B-19D857BD86AE}"/>
                </a:ext>
              </a:extLst>
            </p:cNvPr>
            <p:cNvSpPr>
              <a:spLocks noChangeShapeType="1"/>
            </p:cNvSpPr>
            <p:nvPr/>
          </p:nvSpPr>
          <p:spPr bwMode="auto">
            <a:xfrm flipH="1">
              <a:off x="4727872" y="4162787"/>
              <a:ext cx="457163" cy="15552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36" name="AutoShape 267">
              <a:extLst>
                <a:ext uri="{FF2B5EF4-FFF2-40B4-BE49-F238E27FC236}">
                  <a16:creationId xmlns:a16="http://schemas.microsoft.com/office/drawing/2014/main" id="{6C707E38-23F5-DF43-8579-4319283BC71A}"/>
                </a:ext>
              </a:extLst>
            </p:cNvPr>
            <p:cNvSpPr>
              <a:spLocks noChangeArrowheads="1"/>
            </p:cNvSpPr>
            <p:nvPr/>
          </p:nvSpPr>
          <p:spPr bwMode="auto">
            <a:xfrm rot="16200000" flipH="1">
              <a:off x="5064394" y="3899605"/>
              <a:ext cx="104492" cy="847131"/>
            </a:xfrm>
            <a:prstGeom prst="triangle">
              <a:avLst>
                <a:gd name="adj" fmla="val 50000"/>
              </a:avLst>
            </a:prstGeom>
            <a:pattFill prst="wdUpDiag">
              <a:fgClr>
                <a:srgbClr val="00FF00"/>
              </a:fgClr>
              <a:bgClr>
                <a:schemeClr val="bg1"/>
              </a:bgClr>
            </a:pattFill>
            <a:ln w="9525">
              <a:solidFill>
                <a:schemeClr val="tx1"/>
              </a:solidFill>
              <a:miter lim="800000"/>
              <a:headEnd/>
              <a:tailEnd/>
            </a:ln>
          </p:spPr>
          <p:txBody>
            <a:bodyPr rot="10800000" wrap="none" anchor="ctr"/>
            <a:lstStyle/>
            <a:p>
              <a:pPr defTabSz="457200" eaLnBrk="1" hangingPunct="1"/>
              <a:endParaRPr lang="en-US" sz="1800">
                <a:latin typeface="Arial"/>
                <a:cs typeface="Arial"/>
              </a:endParaRPr>
            </a:p>
          </p:txBody>
        </p:sp>
        <p:sp>
          <p:nvSpPr>
            <p:cNvPr id="37" name="Line 268">
              <a:extLst>
                <a:ext uri="{FF2B5EF4-FFF2-40B4-BE49-F238E27FC236}">
                  <a16:creationId xmlns:a16="http://schemas.microsoft.com/office/drawing/2014/main" id="{C1BEE298-5FB9-7A49-BF5D-C5CBC1634D01}"/>
                </a:ext>
              </a:extLst>
            </p:cNvPr>
            <p:cNvSpPr>
              <a:spLocks noChangeShapeType="1"/>
            </p:cNvSpPr>
            <p:nvPr/>
          </p:nvSpPr>
          <p:spPr bwMode="auto">
            <a:xfrm flipH="1">
              <a:off x="4190316" y="4162787"/>
              <a:ext cx="472762" cy="15916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38" name="Line 269">
              <a:extLst>
                <a:ext uri="{FF2B5EF4-FFF2-40B4-BE49-F238E27FC236}">
                  <a16:creationId xmlns:a16="http://schemas.microsoft.com/office/drawing/2014/main" id="{133710CD-C494-4D4F-841B-6B54BB87C81E}"/>
                </a:ext>
              </a:extLst>
            </p:cNvPr>
            <p:cNvSpPr>
              <a:spLocks noChangeShapeType="1"/>
            </p:cNvSpPr>
            <p:nvPr/>
          </p:nvSpPr>
          <p:spPr bwMode="auto">
            <a:xfrm>
              <a:off x="4178317" y="4325601"/>
              <a:ext cx="53755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39" name="Rectangle 270">
              <a:extLst>
                <a:ext uri="{FF2B5EF4-FFF2-40B4-BE49-F238E27FC236}">
                  <a16:creationId xmlns:a16="http://schemas.microsoft.com/office/drawing/2014/main" id="{75564B56-8FE5-B048-B9B6-70C467D9955D}"/>
                </a:ext>
              </a:extLst>
            </p:cNvPr>
            <p:cNvSpPr>
              <a:spLocks noChangeArrowheads="1"/>
            </p:cNvSpPr>
            <p:nvPr/>
          </p:nvSpPr>
          <p:spPr bwMode="auto">
            <a:xfrm rot="-1363753">
              <a:off x="5121440" y="4088671"/>
              <a:ext cx="98392"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0" name="Rectangle 271">
              <a:extLst>
                <a:ext uri="{FF2B5EF4-FFF2-40B4-BE49-F238E27FC236}">
                  <a16:creationId xmlns:a16="http://schemas.microsoft.com/office/drawing/2014/main" id="{D36B7D2E-2144-9744-826F-A986AE86701F}"/>
                </a:ext>
              </a:extLst>
            </p:cNvPr>
            <p:cNvSpPr>
              <a:spLocks noChangeArrowheads="1"/>
            </p:cNvSpPr>
            <p:nvPr/>
          </p:nvSpPr>
          <p:spPr bwMode="auto">
            <a:xfrm rot="-1679036">
              <a:off x="4675076" y="4091101"/>
              <a:ext cx="32397"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1" name="Rectangle 272">
              <a:extLst>
                <a:ext uri="{FF2B5EF4-FFF2-40B4-BE49-F238E27FC236}">
                  <a16:creationId xmlns:a16="http://schemas.microsoft.com/office/drawing/2014/main" id="{53E78E8E-E51E-674C-8C53-3DA6DBB7FD01}"/>
                </a:ext>
              </a:extLst>
            </p:cNvPr>
            <p:cNvSpPr>
              <a:spLocks noChangeArrowheads="1"/>
            </p:cNvSpPr>
            <p:nvPr/>
          </p:nvSpPr>
          <p:spPr bwMode="auto">
            <a:xfrm rot="-1679036">
              <a:off x="4696674" y="4251484"/>
              <a:ext cx="32397"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2" name="Rectangle 273">
              <a:extLst>
                <a:ext uri="{FF2B5EF4-FFF2-40B4-BE49-F238E27FC236}">
                  <a16:creationId xmlns:a16="http://schemas.microsoft.com/office/drawing/2014/main" id="{7AAE879B-B414-1344-B3BD-E14CB95B7FD8}"/>
                </a:ext>
              </a:extLst>
            </p:cNvPr>
            <p:cNvSpPr>
              <a:spLocks noChangeArrowheads="1"/>
            </p:cNvSpPr>
            <p:nvPr/>
          </p:nvSpPr>
          <p:spPr bwMode="auto">
            <a:xfrm rot="-1049496">
              <a:off x="4160318" y="4252699"/>
              <a:ext cx="32397"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3" name="AutoShape 274">
              <a:extLst>
                <a:ext uri="{FF2B5EF4-FFF2-40B4-BE49-F238E27FC236}">
                  <a16:creationId xmlns:a16="http://schemas.microsoft.com/office/drawing/2014/main" id="{FE784FFE-BCCD-7A4F-B223-533EC06DC193}"/>
                </a:ext>
              </a:extLst>
            </p:cNvPr>
            <p:cNvSpPr>
              <a:spLocks noChangeArrowheads="1"/>
            </p:cNvSpPr>
            <p:nvPr/>
          </p:nvSpPr>
          <p:spPr bwMode="auto">
            <a:xfrm rot="5400000">
              <a:off x="5881528" y="4107188"/>
              <a:ext cx="104492" cy="431965"/>
            </a:xfrm>
            <a:prstGeom prst="triangle">
              <a:avLst>
                <a:gd name="adj" fmla="val 50000"/>
              </a:avLst>
            </a:prstGeom>
            <a:pattFill prst="wdUpDiag">
              <a:fgClr>
                <a:srgbClr val="00FF00"/>
              </a:fgClr>
              <a:bgClr>
                <a:schemeClr val="bg1"/>
              </a:bgClr>
            </a:patt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4" name="Rectangle 275">
              <a:extLst>
                <a:ext uri="{FF2B5EF4-FFF2-40B4-BE49-F238E27FC236}">
                  <a16:creationId xmlns:a16="http://schemas.microsoft.com/office/drawing/2014/main" id="{8A50E642-9F70-5F47-9684-785986382F5B}"/>
                </a:ext>
              </a:extLst>
            </p:cNvPr>
            <p:cNvSpPr>
              <a:spLocks noChangeArrowheads="1"/>
            </p:cNvSpPr>
            <p:nvPr/>
          </p:nvSpPr>
          <p:spPr bwMode="auto">
            <a:xfrm>
              <a:off x="5548605" y="4270924"/>
              <a:ext cx="176386" cy="105707"/>
            </a:xfrm>
            <a:prstGeom prst="rect">
              <a:avLst/>
            </a:prstGeom>
            <a:pattFill prst="wdUpDiag">
              <a:fgClr>
                <a:srgbClr val="00FF00"/>
              </a:fgClr>
              <a:bgClr>
                <a:schemeClr val="bg1"/>
              </a:bgClr>
            </a:patt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5" name="Oval 276">
              <a:extLst>
                <a:ext uri="{FF2B5EF4-FFF2-40B4-BE49-F238E27FC236}">
                  <a16:creationId xmlns:a16="http://schemas.microsoft.com/office/drawing/2014/main" id="{FC5784BD-7790-5047-96D9-5C902C4A59BD}"/>
                </a:ext>
              </a:extLst>
            </p:cNvPr>
            <p:cNvSpPr>
              <a:spLocks noChangeArrowheads="1"/>
            </p:cNvSpPr>
            <p:nvPr/>
          </p:nvSpPr>
          <p:spPr bwMode="auto">
            <a:xfrm>
              <a:off x="5523407" y="4188303"/>
              <a:ext cx="67195" cy="280671"/>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sp>
          <p:nvSpPr>
            <p:cNvPr id="46" name="Oval 277">
              <a:extLst>
                <a:ext uri="{FF2B5EF4-FFF2-40B4-BE49-F238E27FC236}">
                  <a16:creationId xmlns:a16="http://schemas.microsoft.com/office/drawing/2014/main" id="{2C669B6F-5F90-5D4A-A21E-B35726AD7CD2}"/>
                </a:ext>
              </a:extLst>
            </p:cNvPr>
            <p:cNvSpPr>
              <a:spLocks noChangeArrowheads="1"/>
            </p:cNvSpPr>
            <p:nvPr/>
          </p:nvSpPr>
          <p:spPr bwMode="auto">
            <a:xfrm>
              <a:off x="5690194" y="4184658"/>
              <a:ext cx="67195" cy="280671"/>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sp>
          <p:nvSpPr>
            <p:cNvPr id="47" name="AutoShape 278">
              <a:extLst>
                <a:ext uri="{FF2B5EF4-FFF2-40B4-BE49-F238E27FC236}">
                  <a16:creationId xmlns:a16="http://schemas.microsoft.com/office/drawing/2014/main" id="{54C5E00E-64F9-C844-B10A-85878A5CEDA2}"/>
                </a:ext>
              </a:extLst>
            </p:cNvPr>
            <p:cNvSpPr>
              <a:spLocks noChangeArrowheads="1"/>
            </p:cNvSpPr>
            <p:nvPr/>
          </p:nvSpPr>
          <p:spPr bwMode="auto">
            <a:xfrm>
              <a:off x="6165355" y="4204098"/>
              <a:ext cx="304775" cy="250295"/>
            </a:xfrm>
            <a:prstGeom prst="rightArrow">
              <a:avLst>
                <a:gd name="adj1" fmla="val 35926"/>
                <a:gd name="adj2" fmla="val 63104"/>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latin typeface="Arial"/>
                <a:cs typeface="Arial"/>
              </a:endParaRPr>
            </a:p>
          </p:txBody>
        </p:sp>
        <p:sp>
          <p:nvSpPr>
            <p:cNvPr id="48" name="AutoShape 279">
              <a:extLst>
                <a:ext uri="{FF2B5EF4-FFF2-40B4-BE49-F238E27FC236}">
                  <a16:creationId xmlns:a16="http://schemas.microsoft.com/office/drawing/2014/main" id="{DDEE651C-227B-8141-B55A-8EBBA0986C67}"/>
                </a:ext>
              </a:extLst>
            </p:cNvPr>
            <p:cNvSpPr>
              <a:spLocks noChangeArrowheads="1"/>
            </p:cNvSpPr>
            <p:nvPr/>
          </p:nvSpPr>
          <p:spPr bwMode="auto">
            <a:xfrm rot="5400000">
              <a:off x="4036078" y="3580751"/>
              <a:ext cx="104492" cy="1150707"/>
            </a:xfrm>
            <a:prstGeom prst="triangle">
              <a:avLst>
                <a:gd name="adj" fmla="val 50000"/>
              </a:avLst>
            </a:prstGeom>
            <a:gradFill rotWithShape="1">
              <a:gsLst>
                <a:gs pos="0">
                  <a:srgbClr val="00FF00"/>
                </a:gs>
                <a:gs pos="100000">
                  <a:srgbClr val="85FF85">
                    <a:alpha val="60001"/>
                  </a:srgbClr>
                </a:gs>
              </a:gsLst>
              <a:lin ang="5400000" scaled="1"/>
            </a:gra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9" name="Rectangle 280">
              <a:extLst>
                <a:ext uri="{FF2B5EF4-FFF2-40B4-BE49-F238E27FC236}">
                  <a16:creationId xmlns:a16="http://schemas.microsoft.com/office/drawing/2014/main" id="{AC88B319-0422-3245-BFA6-D74BEAA30B01}"/>
                </a:ext>
              </a:extLst>
            </p:cNvPr>
            <p:cNvSpPr>
              <a:spLocks noChangeArrowheads="1"/>
            </p:cNvSpPr>
            <p:nvPr/>
          </p:nvSpPr>
          <p:spPr bwMode="auto">
            <a:xfrm rot="-1147892">
              <a:off x="3500372" y="4025489"/>
              <a:ext cx="43196" cy="287961"/>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50" name="Rectangle 281">
              <a:extLst>
                <a:ext uri="{FF2B5EF4-FFF2-40B4-BE49-F238E27FC236}">
                  <a16:creationId xmlns:a16="http://schemas.microsoft.com/office/drawing/2014/main" id="{A2E2656B-3E21-F949-AE77-47F138B0CE9E}"/>
                </a:ext>
              </a:extLst>
            </p:cNvPr>
            <p:cNvSpPr>
              <a:spLocks noChangeArrowheads="1"/>
            </p:cNvSpPr>
            <p:nvPr/>
          </p:nvSpPr>
          <p:spPr bwMode="auto">
            <a:xfrm>
              <a:off x="6496529" y="3911277"/>
              <a:ext cx="1007918" cy="833507"/>
            </a:xfrm>
            <a:prstGeom prst="rect">
              <a:avLst/>
            </a:prstGeom>
            <a:solidFill>
              <a:schemeClr val="bg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pic>
          <p:nvPicPr>
            <p:cNvPr id="51" name="Picture 282" descr="Visar Example">
              <a:extLst>
                <a:ext uri="{FF2B5EF4-FFF2-40B4-BE49-F238E27FC236}">
                  <a16:creationId xmlns:a16="http://schemas.microsoft.com/office/drawing/2014/main" id="{ACC41121-3611-B84C-94F8-D0320E068F2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6526" y="3941653"/>
              <a:ext cx="957522" cy="767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Text Box 283">
              <a:extLst>
                <a:ext uri="{FF2B5EF4-FFF2-40B4-BE49-F238E27FC236}">
                  <a16:creationId xmlns:a16="http://schemas.microsoft.com/office/drawing/2014/main" id="{0807B269-F905-9042-861A-498446183716}"/>
                </a:ext>
              </a:extLst>
            </p:cNvPr>
            <p:cNvSpPr txBox="1">
              <a:spLocks noChangeArrowheads="1"/>
            </p:cNvSpPr>
            <p:nvPr/>
          </p:nvSpPr>
          <p:spPr bwMode="auto">
            <a:xfrm>
              <a:off x="5292023" y="3814724"/>
              <a:ext cx="1174683" cy="274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Arial"/>
                  <a:cs typeface="Arial"/>
                </a:rPr>
                <a:t>Delay Element</a:t>
              </a:r>
            </a:p>
          </p:txBody>
        </p:sp>
        <p:sp>
          <p:nvSpPr>
            <p:cNvPr id="53" name="Line 284">
              <a:extLst>
                <a:ext uri="{FF2B5EF4-FFF2-40B4-BE49-F238E27FC236}">
                  <a16:creationId xmlns:a16="http://schemas.microsoft.com/office/drawing/2014/main" id="{68AB3D0B-5654-0C47-BD22-54AFD1CEED79}"/>
                </a:ext>
              </a:extLst>
            </p:cNvPr>
            <p:cNvSpPr>
              <a:spLocks noChangeShapeType="1"/>
            </p:cNvSpPr>
            <p:nvPr/>
          </p:nvSpPr>
          <p:spPr bwMode="auto">
            <a:xfrm>
              <a:off x="5163437" y="3924642"/>
              <a:ext cx="0" cy="18711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54" name="Line 285">
              <a:extLst>
                <a:ext uri="{FF2B5EF4-FFF2-40B4-BE49-F238E27FC236}">
                  <a16:creationId xmlns:a16="http://schemas.microsoft.com/office/drawing/2014/main" id="{49725AB3-419C-0D46-96E2-98829DF88298}"/>
                </a:ext>
              </a:extLst>
            </p:cNvPr>
            <p:cNvSpPr>
              <a:spLocks noChangeShapeType="1"/>
            </p:cNvSpPr>
            <p:nvPr/>
          </p:nvSpPr>
          <p:spPr bwMode="auto">
            <a:xfrm>
              <a:off x="5163437" y="3923427"/>
              <a:ext cx="17398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55" name="Text Box 286">
              <a:extLst>
                <a:ext uri="{FF2B5EF4-FFF2-40B4-BE49-F238E27FC236}">
                  <a16:creationId xmlns:a16="http://schemas.microsoft.com/office/drawing/2014/main" id="{4C775201-36B3-0C4A-AD66-6549AE3CB529}"/>
                </a:ext>
              </a:extLst>
            </p:cNvPr>
            <p:cNvSpPr txBox="1">
              <a:spLocks noChangeArrowheads="1"/>
            </p:cNvSpPr>
            <p:nvPr/>
          </p:nvSpPr>
          <p:spPr bwMode="auto">
            <a:xfrm>
              <a:off x="4264968" y="4335339"/>
              <a:ext cx="1141348" cy="274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Arial"/>
                  <a:cs typeface="Arial"/>
                </a:rPr>
                <a:t>Interferometer</a:t>
              </a:r>
            </a:p>
          </p:txBody>
        </p:sp>
        <p:sp>
          <p:nvSpPr>
            <p:cNvPr id="56" name="Line 307">
              <a:extLst>
                <a:ext uri="{FF2B5EF4-FFF2-40B4-BE49-F238E27FC236}">
                  <a16:creationId xmlns:a16="http://schemas.microsoft.com/office/drawing/2014/main" id="{8C0A40C6-6986-1640-BFC4-CC0EADE3AAA6}"/>
                </a:ext>
              </a:extLst>
            </p:cNvPr>
            <p:cNvSpPr>
              <a:spLocks noChangeShapeType="1"/>
            </p:cNvSpPr>
            <p:nvPr/>
          </p:nvSpPr>
          <p:spPr bwMode="auto">
            <a:xfrm flipV="1">
              <a:off x="3527969" y="3374236"/>
              <a:ext cx="407967" cy="72172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57" name="Line 308">
              <a:extLst>
                <a:ext uri="{FF2B5EF4-FFF2-40B4-BE49-F238E27FC236}">
                  <a16:creationId xmlns:a16="http://schemas.microsoft.com/office/drawing/2014/main" id="{D4BE7383-5F60-AE4F-8CCE-2DE6E2E0A8C8}"/>
                </a:ext>
              </a:extLst>
            </p:cNvPr>
            <p:cNvSpPr>
              <a:spLocks noChangeShapeType="1"/>
            </p:cNvSpPr>
            <p:nvPr/>
          </p:nvSpPr>
          <p:spPr bwMode="auto">
            <a:xfrm flipV="1">
              <a:off x="3566366" y="3522469"/>
              <a:ext cx="521958" cy="698639"/>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grpSp>
      <p:sp>
        <p:nvSpPr>
          <p:cNvPr id="58" name="AutoShape 339">
            <a:extLst>
              <a:ext uri="{FF2B5EF4-FFF2-40B4-BE49-F238E27FC236}">
                <a16:creationId xmlns:a16="http://schemas.microsoft.com/office/drawing/2014/main" id="{0CA0AAEA-733E-494B-B15D-BD8EBB758FE8}"/>
              </a:ext>
            </a:extLst>
          </p:cNvPr>
          <p:cNvSpPr>
            <a:spLocks noChangeArrowheads="1"/>
          </p:cNvSpPr>
          <p:nvPr/>
        </p:nvSpPr>
        <p:spPr bwMode="auto">
          <a:xfrm>
            <a:off x="2737146" y="2946412"/>
            <a:ext cx="328792" cy="195651"/>
          </a:xfrm>
          <a:prstGeom prst="leftRightArrow">
            <a:avLst>
              <a:gd name="adj1" fmla="val 50315"/>
              <a:gd name="adj2" fmla="val 50304"/>
            </a:avLst>
          </a:prstGeom>
          <a:solidFill>
            <a:schemeClr val="bg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59" name="AutoShape 311">
            <a:extLst>
              <a:ext uri="{FF2B5EF4-FFF2-40B4-BE49-F238E27FC236}">
                <a16:creationId xmlns:a16="http://schemas.microsoft.com/office/drawing/2014/main" id="{B5F9A5BB-8783-F145-BF84-A804FE05FFBC}"/>
              </a:ext>
            </a:extLst>
          </p:cNvPr>
          <p:cNvSpPr>
            <a:spLocks noChangeArrowheads="1"/>
          </p:cNvSpPr>
          <p:nvPr/>
        </p:nvSpPr>
        <p:spPr bwMode="auto">
          <a:xfrm rot="5400000">
            <a:off x="5746706" y="2882781"/>
            <a:ext cx="184714" cy="329992"/>
          </a:xfrm>
          <a:prstGeom prst="triangle">
            <a:avLst>
              <a:gd name="adj" fmla="val 50000"/>
            </a:avLst>
          </a:prstGeom>
          <a:gradFill rotWithShape="1">
            <a:gsLst>
              <a:gs pos="0">
                <a:srgbClr val="00FF00"/>
              </a:gs>
              <a:gs pos="100000">
                <a:srgbClr val="85FF85">
                  <a:alpha val="60001"/>
                </a:srgbClr>
              </a:gs>
            </a:gsLst>
            <a:lin ang="5400000" scaled="1"/>
          </a:gra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60" name="Text Box 312">
            <a:extLst>
              <a:ext uri="{FF2B5EF4-FFF2-40B4-BE49-F238E27FC236}">
                <a16:creationId xmlns:a16="http://schemas.microsoft.com/office/drawing/2014/main" id="{8BC1CC7C-1C8C-2A40-897C-CE8CE0710B1F}"/>
              </a:ext>
            </a:extLst>
          </p:cNvPr>
          <p:cNvSpPr txBox="1">
            <a:spLocks noChangeArrowheads="1"/>
          </p:cNvSpPr>
          <p:nvPr/>
        </p:nvSpPr>
        <p:spPr bwMode="auto">
          <a:xfrm>
            <a:off x="6340475" y="2917272"/>
            <a:ext cx="1556824" cy="276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Arial"/>
                <a:cs typeface="Arial"/>
              </a:rPr>
              <a:t>532nm Probe Beam</a:t>
            </a:r>
          </a:p>
        </p:txBody>
      </p:sp>
      <p:sp>
        <p:nvSpPr>
          <p:cNvPr id="61" name="AutoShape 313">
            <a:extLst>
              <a:ext uri="{FF2B5EF4-FFF2-40B4-BE49-F238E27FC236}">
                <a16:creationId xmlns:a16="http://schemas.microsoft.com/office/drawing/2014/main" id="{C266E3B0-6F51-F547-B782-AC32121526B7}"/>
              </a:ext>
            </a:extLst>
          </p:cNvPr>
          <p:cNvSpPr>
            <a:spLocks noChangeArrowheads="1"/>
          </p:cNvSpPr>
          <p:nvPr/>
        </p:nvSpPr>
        <p:spPr bwMode="auto">
          <a:xfrm rot="10800000">
            <a:off x="6035858" y="2924432"/>
            <a:ext cx="304792" cy="250336"/>
          </a:xfrm>
          <a:prstGeom prst="rightArrow">
            <a:avLst>
              <a:gd name="adj1" fmla="val 35926"/>
              <a:gd name="adj2" fmla="val 63104"/>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defTabSz="457200" eaLnBrk="1" hangingPunct="1"/>
            <a:endParaRPr lang="en-US" sz="1800">
              <a:latin typeface="Arial"/>
              <a:cs typeface="Arial"/>
            </a:endParaRPr>
          </a:p>
        </p:txBody>
      </p:sp>
      <p:sp>
        <p:nvSpPr>
          <p:cNvPr id="62" name="Line 314">
            <a:extLst>
              <a:ext uri="{FF2B5EF4-FFF2-40B4-BE49-F238E27FC236}">
                <a16:creationId xmlns:a16="http://schemas.microsoft.com/office/drawing/2014/main" id="{29545807-C2FB-A24E-8290-CEE19A42FBF7}"/>
              </a:ext>
            </a:extLst>
          </p:cNvPr>
          <p:cNvSpPr>
            <a:spLocks noChangeShapeType="1"/>
          </p:cNvSpPr>
          <p:nvPr/>
        </p:nvSpPr>
        <p:spPr bwMode="auto">
          <a:xfrm>
            <a:off x="3346724" y="2963318"/>
            <a:ext cx="22799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63" name="Line 315">
            <a:extLst>
              <a:ext uri="{FF2B5EF4-FFF2-40B4-BE49-F238E27FC236}">
                <a16:creationId xmlns:a16="http://schemas.microsoft.com/office/drawing/2014/main" id="{CFD984D1-FC03-E844-88DC-0E7D3AEA52DA}"/>
              </a:ext>
            </a:extLst>
          </p:cNvPr>
          <p:cNvSpPr>
            <a:spLocks noChangeShapeType="1"/>
          </p:cNvSpPr>
          <p:nvPr/>
        </p:nvSpPr>
        <p:spPr bwMode="auto">
          <a:xfrm>
            <a:off x="3329924" y="3131020"/>
            <a:ext cx="2311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64" name="Rectangle 316">
            <a:extLst>
              <a:ext uri="{FF2B5EF4-FFF2-40B4-BE49-F238E27FC236}">
                <a16:creationId xmlns:a16="http://schemas.microsoft.com/office/drawing/2014/main" id="{C04DB7BE-52E0-964C-88E8-F66304E75844}"/>
              </a:ext>
            </a:extLst>
          </p:cNvPr>
          <p:cNvSpPr>
            <a:spLocks noChangeArrowheads="1"/>
          </p:cNvSpPr>
          <p:nvPr/>
        </p:nvSpPr>
        <p:spPr bwMode="auto">
          <a:xfrm rot="2536760">
            <a:off x="3895618" y="2900127"/>
            <a:ext cx="43198" cy="288008"/>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65" name="Rectangle 317">
            <a:extLst>
              <a:ext uri="{FF2B5EF4-FFF2-40B4-BE49-F238E27FC236}">
                <a16:creationId xmlns:a16="http://schemas.microsoft.com/office/drawing/2014/main" id="{802FA3C3-3295-F44B-B6D1-91A0BFABE182}"/>
              </a:ext>
            </a:extLst>
          </p:cNvPr>
          <p:cNvSpPr>
            <a:spLocks noChangeArrowheads="1"/>
          </p:cNvSpPr>
          <p:nvPr/>
        </p:nvSpPr>
        <p:spPr bwMode="auto">
          <a:xfrm rot="19063240" flipH="1">
            <a:off x="4529895" y="2900127"/>
            <a:ext cx="43198" cy="288008"/>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grpSp>
        <p:nvGrpSpPr>
          <p:cNvPr id="66" name="Group 336">
            <a:extLst>
              <a:ext uri="{FF2B5EF4-FFF2-40B4-BE49-F238E27FC236}">
                <a16:creationId xmlns:a16="http://schemas.microsoft.com/office/drawing/2014/main" id="{18687695-46A5-7541-AE83-EBE5263A3768}"/>
              </a:ext>
            </a:extLst>
          </p:cNvPr>
          <p:cNvGrpSpPr>
            <a:grpSpLocks/>
          </p:cNvGrpSpPr>
          <p:nvPr/>
        </p:nvGrpSpPr>
        <p:grpSpPr bwMode="auto">
          <a:xfrm>
            <a:off x="3089930" y="2898912"/>
            <a:ext cx="286793" cy="280717"/>
            <a:chOff x="1791" y="12051"/>
            <a:chExt cx="239" cy="231"/>
          </a:xfrm>
        </p:grpSpPr>
        <p:sp>
          <p:nvSpPr>
            <p:cNvPr id="67" name="AutoShape 337">
              <a:extLst>
                <a:ext uri="{FF2B5EF4-FFF2-40B4-BE49-F238E27FC236}">
                  <a16:creationId xmlns:a16="http://schemas.microsoft.com/office/drawing/2014/main" id="{D6E0EB5F-E093-9446-A2FB-E7DB989CFD49}"/>
                </a:ext>
              </a:extLst>
            </p:cNvPr>
            <p:cNvSpPr>
              <a:spLocks noChangeArrowheads="1"/>
            </p:cNvSpPr>
            <p:nvPr/>
          </p:nvSpPr>
          <p:spPr bwMode="auto">
            <a:xfrm rot="-5400000">
              <a:off x="1818" y="12061"/>
              <a:ext cx="153" cy="208"/>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defTabSz="457200" eaLnBrk="1" hangingPunct="1"/>
              <a:endParaRPr lang="en-US" sz="1800">
                <a:latin typeface="Arial"/>
                <a:cs typeface="Arial"/>
              </a:endParaRPr>
            </a:p>
          </p:txBody>
        </p:sp>
        <p:sp>
          <p:nvSpPr>
            <p:cNvPr id="68" name="Oval 338">
              <a:extLst>
                <a:ext uri="{FF2B5EF4-FFF2-40B4-BE49-F238E27FC236}">
                  <a16:creationId xmlns:a16="http://schemas.microsoft.com/office/drawing/2014/main" id="{FAD422A0-8AE2-0F4C-B304-4F72CADC23E7}"/>
                </a:ext>
              </a:extLst>
            </p:cNvPr>
            <p:cNvSpPr>
              <a:spLocks noChangeArrowheads="1"/>
            </p:cNvSpPr>
            <p:nvPr/>
          </p:nvSpPr>
          <p:spPr bwMode="auto">
            <a:xfrm>
              <a:off x="1974" y="12051"/>
              <a:ext cx="56" cy="231"/>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grpSp>
      <p:sp>
        <p:nvSpPr>
          <p:cNvPr id="69" name="Oval 340">
            <a:extLst>
              <a:ext uri="{FF2B5EF4-FFF2-40B4-BE49-F238E27FC236}">
                <a16:creationId xmlns:a16="http://schemas.microsoft.com/office/drawing/2014/main" id="{DF0EBF00-7008-5143-B28A-599F0104F1D4}"/>
              </a:ext>
            </a:extLst>
          </p:cNvPr>
          <p:cNvSpPr>
            <a:spLocks noChangeArrowheads="1"/>
          </p:cNvSpPr>
          <p:nvPr/>
        </p:nvSpPr>
        <p:spPr bwMode="auto">
          <a:xfrm>
            <a:off x="5619468" y="2915925"/>
            <a:ext cx="67199" cy="280717"/>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grpSp>
        <p:nvGrpSpPr>
          <p:cNvPr id="70" name="Group 113">
            <a:extLst>
              <a:ext uri="{FF2B5EF4-FFF2-40B4-BE49-F238E27FC236}">
                <a16:creationId xmlns:a16="http://schemas.microsoft.com/office/drawing/2014/main" id="{EAD1CDC6-D43E-1842-AC2E-2B3BEE12EF76}"/>
              </a:ext>
            </a:extLst>
          </p:cNvPr>
          <p:cNvGrpSpPr>
            <a:grpSpLocks/>
          </p:cNvGrpSpPr>
          <p:nvPr/>
        </p:nvGrpSpPr>
        <p:grpSpPr bwMode="auto">
          <a:xfrm>
            <a:off x="1181348" y="2142336"/>
            <a:ext cx="1496763" cy="1847389"/>
            <a:chOff x="1976339" y="1383804"/>
            <a:chExt cx="2708995" cy="3343239"/>
          </a:xfrm>
        </p:grpSpPr>
        <p:grpSp>
          <p:nvGrpSpPr>
            <p:cNvPr id="71" name="Trapezoid 118">
              <a:extLst>
                <a:ext uri="{FF2B5EF4-FFF2-40B4-BE49-F238E27FC236}">
                  <a16:creationId xmlns:a16="http://schemas.microsoft.com/office/drawing/2014/main" id="{0F948BAD-333D-E94A-A0F9-21BE7C4748A5}"/>
                </a:ext>
              </a:extLst>
            </p:cNvPr>
            <p:cNvGrpSpPr>
              <a:grpSpLocks/>
            </p:cNvGrpSpPr>
            <p:nvPr/>
          </p:nvGrpSpPr>
          <p:grpSpPr bwMode="auto">
            <a:xfrm>
              <a:off x="1976339" y="2707859"/>
              <a:ext cx="2074353" cy="1235785"/>
              <a:chOff x="1158240" y="3090672"/>
              <a:chExt cx="1146048" cy="682752"/>
            </a:xfrm>
          </p:grpSpPr>
          <p:pic>
            <p:nvPicPr>
              <p:cNvPr id="85" name="Trapezoid 118">
                <a:extLst>
                  <a:ext uri="{FF2B5EF4-FFF2-40B4-BE49-F238E27FC236}">
                    <a16:creationId xmlns:a16="http://schemas.microsoft.com/office/drawing/2014/main" id="{E8D2971A-C734-124E-83F1-691811E87F99}"/>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8240" y="3090672"/>
                <a:ext cx="1146048" cy="682752"/>
              </a:xfrm>
              <a:prstGeom prst="rect">
                <a:avLst/>
              </a:prstGeom>
              <a:noFill/>
              <a:extLst>
                <a:ext uri="{909E8E84-426E-40dd-AFC4-6F175D3DCCD1}">
                  <a14:hiddenFill xmlns:a14="http://schemas.microsoft.com/office/drawing/2010/main" xmlns="">
                    <a:solidFill>
                      <a:srgbClr val="FFFFFF"/>
                    </a:solidFill>
                  </a14:hiddenFill>
                </a:ext>
              </a:extLst>
            </p:spPr>
          </p:pic>
          <p:sp>
            <p:nvSpPr>
              <p:cNvPr id="86" name="Text Box 87">
                <a:extLst>
                  <a:ext uri="{FF2B5EF4-FFF2-40B4-BE49-F238E27FC236}">
                    <a16:creationId xmlns:a16="http://schemas.microsoft.com/office/drawing/2014/main" id="{F1A63C71-BE8E-8540-8DE1-174AC0F5F476}"/>
                  </a:ext>
                </a:extLst>
              </p:cNvPr>
              <p:cNvSpPr txBox="1">
                <a:spLocks noChangeArrowheads="1"/>
              </p:cNvSpPr>
              <p:nvPr/>
            </p:nvSpPr>
            <p:spPr bwMode="auto">
              <a:xfrm rot="4808379">
                <a:off x="1481175" y="2938366"/>
                <a:ext cx="386434" cy="855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10800000" vert="eaVert" anchor="ct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solidFill>
                    <a:srgbClr val="FFFFFF"/>
                  </a:solidFill>
                  <a:latin typeface="Arial"/>
                  <a:cs typeface="Arial"/>
                </a:endParaRPr>
              </a:p>
            </p:txBody>
          </p:sp>
        </p:grpSp>
        <p:grpSp>
          <p:nvGrpSpPr>
            <p:cNvPr id="72" name="Trapezoid 119">
              <a:extLst>
                <a:ext uri="{FF2B5EF4-FFF2-40B4-BE49-F238E27FC236}">
                  <a16:creationId xmlns:a16="http://schemas.microsoft.com/office/drawing/2014/main" id="{5D079F21-8175-E746-9F5E-217FE411CCAC}"/>
                </a:ext>
              </a:extLst>
            </p:cNvPr>
            <p:cNvGrpSpPr>
              <a:grpSpLocks/>
            </p:cNvGrpSpPr>
            <p:nvPr/>
          </p:nvGrpSpPr>
          <p:grpSpPr bwMode="auto">
            <a:xfrm>
              <a:off x="1998406" y="2189271"/>
              <a:ext cx="2129522" cy="1202683"/>
              <a:chOff x="1170432" y="2804160"/>
              <a:chExt cx="1176528" cy="664464"/>
            </a:xfrm>
          </p:grpSpPr>
          <p:pic>
            <p:nvPicPr>
              <p:cNvPr id="83" name="Trapezoid 119">
                <a:extLst>
                  <a:ext uri="{FF2B5EF4-FFF2-40B4-BE49-F238E27FC236}">
                    <a16:creationId xmlns:a16="http://schemas.microsoft.com/office/drawing/2014/main" id="{26FB4965-A847-DF4C-B8FD-EB3B2FEA8C02}"/>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70432" y="2804160"/>
                <a:ext cx="1176528" cy="664464"/>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Text Box 90">
                <a:extLst>
                  <a:ext uri="{FF2B5EF4-FFF2-40B4-BE49-F238E27FC236}">
                    <a16:creationId xmlns:a16="http://schemas.microsoft.com/office/drawing/2014/main" id="{69FCCB03-26EE-4D42-B43B-D6FAFC3ABA50}"/>
                  </a:ext>
                </a:extLst>
              </p:cNvPr>
              <p:cNvSpPr txBox="1">
                <a:spLocks noChangeArrowheads="1"/>
              </p:cNvSpPr>
              <p:nvPr/>
            </p:nvSpPr>
            <p:spPr bwMode="auto">
              <a:xfrm rot="5901363">
                <a:off x="1503543" y="2714022"/>
                <a:ext cx="386434" cy="885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10800000" vert="eaVert" anchor="ct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solidFill>
                    <a:srgbClr val="FFFFFF"/>
                  </a:solidFill>
                  <a:latin typeface="Arial"/>
                  <a:cs typeface="Arial"/>
                </a:endParaRPr>
              </a:p>
            </p:txBody>
          </p:sp>
        </p:grpSp>
        <p:grpSp>
          <p:nvGrpSpPr>
            <p:cNvPr id="73" name="Trapezoid 132">
              <a:extLst>
                <a:ext uri="{FF2B5EF4-FFF2-40B4-BE49-F238E27FC236}">
                  <a16:creationId xmlns:a16="http://schemas.microsoft.com/office/drawing/2014/main" id="{D892C299-EAEC-2245-AC8C-0119B89DBA56}"/>
                </a:ext>
              </a:extLst>
            </p:cNvPr>
            <p:cNvGrpSpPr>
              <a:grpSpLocks/>
            </p:cNvGrpSpPr>
            <p:nvPr/>
          </p:nvGrpSpPr>
          <p:grpSpPr bwMode="auto">
            <a:xfrm>
              <a:off x="2627332" y="1383804"/>
              <a:ext cx="1721272" cy="3343239"/>
              <a:chOff x="1517904" y="2359152"/>
              <a:chExt cx="950976" cy="1847088"/>
            </a:xfrm>
          </p:grpSpPr>
          <p:pic>
            <p:nvPicPr>
              <p:cNvPr id="81" name="Trapezoid 132">
                <a:extLst>
                  <a:ext uri="{FF2B5EF4-FFF2-40B4-BE49-F238E27FC236}">
                    <a16:creationId xmlns:a16="http://schemas.microsoft.com/office/drawing/2014/main" id="{942EB352-C5D2-4940-BE1E-54FCE64C541E}"/>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7904" y="2359152"/>
                <a:ext cx="950976" cy="1847088"/>
              </a:xfrm>
              <a:prstGeom prst="rect">
                <a:avLst/>
              </a:prstGeom>
              <a:noFill/>
              <a:extLst>
                <a:ext uri="{909E8E84-426E-40dd-AFC4-6F175D3DCCD1}">
                  <a14:hiddenFill xmlns:a14="http://schemas.microsoft.com/office/drawing/2010/main" xmlns="">
                    <a:solidFill>
                      <a:srgbClr val="FFFFFF"/>
                    </a:solidFill>
                  </a14:hiddenFill>
                </a:ext>
              </a:extLst>
            </p:spPr>
          </p:pic>
          <p:sp>
            <p:nvSpPr>
              <p:cNvPr id="82" name="Text Box 93">
                <a:extLst>
                  <a:ext uri="{FF2B5EF4-FFF2-40B4-BE49-F238E27FC236}">
                    <a16:creationId xmlns:a16="http://schemas.microsoft.com/office/drawing/2014/main" id="{E00FD3CD-4009-6045-9E61-EA35EB9CFBBD}"/>
                  </a:ext>
                </a:extLst>
              </p:cNvPr>
              <p:cNvSpPr txBox="1">
                <a:spLocks noChangeArrowheads="1"/>
              </p:cNvSpPr>
              <p:nvPr/>
            </p:nvSpPr>
            <p:spPr bwMode="auto">
              <a:xfrm rot="5400000">
                <a:off x="1396348" y="2957185"/>
                <a:ext cx="1063860" cy="605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10800000" vert="eaVert" anchor="ct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solidFill>
                    <a:srgbClr val="FFFFFF"/>
                  </a:solidFill>
                  <a:latin typeface="Arial"/>
                  <a:cs typeface="Arial"/>
                </a:endParaRPr>
              </a:p>
            </p:txBody>
          </p:sp>
        </p:grpSp>
        <p:grpSp>
          <p:nvGrpSpPr>
            <p:cNvPr id="74" name="Group 12">
              <a:extLst>
                <a:ext uri="{FF2B5EF4-FFF2-40B4-BE49-F238E27FC236}">
                  <a16:creationId xmlns:a16="http://schemas.microsoft.com/office/drawing/2014/main" id="{FC082B2D-8FD9-3340-8B74-4ADD51534D26}"/>
                </a:ext>
              </a:extLst>
            </p:cNvPr>
            <p:cNvGrpSpPr>
              <a:grpSpLocks/>
            </p:cNvGrpSpPr>
            <p:nvPr/>
          </p:nvGrpSpPr>
          <p:grpSpPr bwMode="auto">
            <a:xfrm>
              <a:off x="3728922" y="1578535"/>
              <a:ext cx="786820" cy="2978004"/>
              <a:chOff x="3236781" y="1751375"/>
              <a:chExt cx="737067" cy="2789694"/>
            </a:xfrm>
          </p:grpSpPr>
          <p:sp>
            <p:nvSpPr>
              <p:cNvPr id="79" name="Oval 78">
                <a:extLst>
                  <a:ext uri="{FF2B5EF4-FFF2-40B4-BE49-F238E27FC236}">
                    <a16:creationId xmlns:a16="http://schemas.microsoft.com/office/drawing/2014/main" id="{8897F897-C96E-AC44-8A07-D20FD5C458A1}"/>
                  </a:ext>
                </a:extLst>
              </p:cNvPr>
              <p:cNvSpPr/>
              <p:nvPr/>
            </p:nvSpPr>
            <p:spPr>
              <a:xfrm>
                <a:off x="3236435" y="1752363"/>
                <a:ext cx="702490" cy="2788138"/>
              </a:xfrm>
              <a:prstGeom prst="ellipse">
                <a:avLst/>
              </a:prstGeom>
              <a:solidFill>
                <a:srgbClr val="FF6600">
                  <a:alpha val="86000"/>
                </a:srgb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sp>
            <p:nvSpPr>
              <p:cNvPr id="80" name="Oval 79">
                <a:extLst>
                  <a:ext uri="{FF2B5EF4-FFF2-40B4-BE49-F238E27FC236}">
                    <a16:creationId xmlns:a16="http://schemas.microsoft.com/office/drawing/2014/main" id="{2D015E8A-31B5-1D46-8485-E053C09CCFBD}"/>
                  </a:ext>
                </a:extLst>
              </p:cNvPr>
              <p:cNvSpPr/>
              <p:nvPr/>
            </p:nvSpPr>
            <p:spPr>
              <a:xfrm>
                <a:off x="3271424" y="1752363"/>
                <a:ext cx="702492" cy="2788138"/>
              </a:xfrm>
              <a:prstGeom prst="ellipse">
                <a:avLst/>
              </a:prstGeom>
              <a:solidFill>
                <a:srgbClr val="FF6600">
                  <a:alpha val="86000"/>
                </a:srgb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grpSp>
        <p:sp>
          <p:nvSpPr>
            <p:cNvPr id="75" name="Oval 74">
              <a:extLst>
                <a:ext uri="{FF2B5EF4-FFF2-40B4-BE49-F238E27FC236}">
                  <a16:creationId xmlns:a16="http://schemas.microsoft.com/office/drawing/2014/main" id="{44D4E8EA-2D85-A34B-85D9-4A35F3C551A2}"/>
                </a:ext>
              </a:extLst>
            </p:cNvPr>
            <p:cNvSpPr/>
            <p:nvPr/>
          </p:nvSpPr>
          <p:spPr>
            <a:xfrm>
              <a:off x="3783143" y="1573845"/>
              <a:ext cx="752784" cy="2976342"/>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sp>
          <p:nvSpPr>
            <p:cNvPr id="76" name="Oval 75">
              <a:extLst>
                <a:ext uri="{FF2B5EF4-FFF2-40B4-BE49-F238E27FC236}">
                  <a16:creationId xmlns:a16="http://schemas.microsoft.com/office/drawing/2014/main" id="{FABF23FB-262F-F544-A05D-D732748D56C0}"/>
                </a:ext>
              </a:extLst>
            </p:cNvPr>
            <p:cNvSpPr/>
            <p:nvPr/>
          </p:nvSpPr>
          <p:spPr>
            <a:xfrm>
              <a:off x="3860721" y="1579591"/>
              <a:ext cx="752784" cy="2976342"/>
            </a:xfrm>
            <a:prstGeom prst="ellipse">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sp>
          <p:nvSpPr>
            <p:cNvPr id="77" name="Cube 76">
              <a:extLst>
                <a:ext uri="{FF2B5EF4-FFF2-40B4-BE49-F238E27FC236}">
                  <a16:creationId xmlns:a16="http://schemas.microsoft.com/office/drawing/2014/main" id="{6D7E86AD-0D8B-5C49-9BC0-C69E053ECA3B}"/>
                </a:ext>
              </a:extLst>
            </p:cNvPr>
            <p:cNvSpPr/>
            <p:nvPr/>
          </p:nvSpPr>
          <p:spPr>
            <a:xfrm>
              <a:off x="4127929" y="2269091"/>
              <a:ext cx="557405" cy="1548501"/>
            </a:xfrm>
            <a:prstGeom prst="cube">
              <a:avLst>
                <a:gd name="adj" fmla="val 69039"/>
              </a:avLst>
            </a:prstGeom>
            <a:solidFill>
              <a:srgbClr val="00A901">
                <a:alpha val="19000"/>
              </a:srgbClr>
            </a:solidFill>
            <a:ln>
              <a:solidFill>
                <a:srgbClr val="008000">
                  <a:alpha val="78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sp>
          <p:nvSpPr>
            <p:cNvPr id="78" name="Cube 77">
              <a:extLst>
                <a:ext uri="{FF2B5EF4-FFF2-40B4-BE49-F238E27FC236}">
                  <a16:creationId xmlns:a16="http://schemas.microsoft.com/office/drawing/2014/main" id="{34698B03-EE06-5A43-905B-5DE3480A57E4}"/>
                </a:ext>
              </a:extLst>
            </p:cNvPr>
            <p:cNvSpPr/>
            <p:nvPr/>
          </p:nvSpPr>
          <p:spPr>
            <a:xfrm>
              <a:off x="4041733" y="2269091"/>
              <a:ext cx="456843" cy="1545629"/>
            </a:xfrm>
            <a:prstGeom prst="cube">
              <a:avLst>
                <a:gd name="adj" fmla="val 83647"/>
              </a:avLst>
            </a:prstGeom>
            <a:solidFill>
              <a:schemeClr val="accent5">
                <a:lumMod val="75000"/>
                <a:alpha val="49000"/>
              </a:schemeClr>
            </a:solidFill>
            <a:ln>
              <a:solidFill>
                <a:schemeClr val="accent1">
                  <a:alpha val="5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grpSp>
      <p:sp>
        <p:nvSpPr>
          <p:cNvPr id="87" name="TextBox 143">
            <a:extLst>
              <a:ext uri="{FF2B5EF4-FFF2-40B4-BE49-F238E27FC236}">
                <a16:creationId xmlns:a16="http://schemas.microsoft.com/office/drawing/2014/main" id="{CEA64ABD-A4EA-964B-AFED-7923912F023D}"/>
              </a:ext>
            </a:extLst>
          </p:cNvPr>
          <p:cNvSpPr txBox="1">
            <a:spLocks noChangeArrowheads="1"/>
          </p:cNvSpPr>
          <p:nvPr/>
        </p:nvSpPr>
        <p:spPr bwMode="auto">
          <a:xfrm>
            <a:off x="723900" y="2468009"/>
            <a:ext cx="11974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Arial"/>
                <a:cs typeface="Arial"/>
              </a:rPr>
              <a:t>~10</a:t>
            </a:r>
            <a:r>
              <a:rPr lang="en-US" sz="1400" baseline="30000">
                <a:latin typeface="Arial"/>
                <a:cs typeface="Arial"/>
              </a:rPr>
              <a:t>13</a:t>
            </a:r>
            <a:r>
              <a:rPr lang="en-US" sz="1400">
                <a:latin typeface="Arial"/>
                <a:cs typeface="Arial"/>
              </a:rPr>
              <a:t> W/cm</a:t>
            </a:r>
            <a:r>
              <a:rPr lang="en-US" sz="1400" baseline="30000">
                <a:latin typeface="Arial"/>
                <a:cs typeface="Arial"/>
              </a:rPr>
              <a:t>2</a:t>
            </a:r>
            <a:endParaRPr lang="en-US" sz="1400">
              <a:latin typeface="Arial"/>
              <a:cs typeface="Arial"/>
            </a:endParaRPr>
          </a:p>
        </p:txBody>
      </p:sp>
      <p:sp>
        <p:nvSpPr>
          <p:cNvPr id="88" name="TextBox 144">
            <a:extLst>
              <a:ext uri="{FF2B5EF4-FFF2-40B4-BE49-F238E27FC236}">
                <a16:creationId xmlns:a16="http://schemas.microsoft.com/office/drawing/2014/main" id="{A502A626-C7B2-684C-8252-4AAD0D527BF0}"/>
              </a:ext>
            </a:extLst>
          </p:cNvPr>
          <p:cNvSpPr txBox="1">
            <a:spLocks noChangeArrowheads="1"/>
          </p:cNvSpPr>
          <p:nvPr/>
        </p:nvSpPr>
        <p:spPr bwMode="auto">
          <a:xfrm>
            <a:off x="-88575" y="1988584"/>
            <a:ext cx="13773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Arial"/>
                <a:cs typeface="Arial"/>
              </a:rPr>
              <a:t>Focused Laser</a:t>
            </a:r>
          </a:p>
          <a:p>
            <a:pPr algn="ctr" eaLnBrk="1" hangingPunct="1"/>
            <a:r>
              <a:rPr lang="en-US" sz="1400">
                <a:latin typeface="Arial"/>
                <a:cs typeface="Arial"/>
              </a:rPr>
              <a:t>Profile</a:t>
            </a:r>
          </a:p>
        </p:txBody>
      </p:sp>
      <p:pic>
        <p:nvPicPr>
          <p:cNvPr id="89" name="Picture 88" descr="AB_HPP_just_before_lense_2013-11-01_15:22:39.65.png">
            <a:extLst>
              <a:ext uri="{FF2B5EF4-FFF2-40B4-BE49-F238E27FC236}">
                <a16:creationId xmlns:a16="http://schemas.microsoft.com/office/drawing/2014/main" id="{06D3033A-80FC-2241-9402-55505276156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2400" y="1151304"/>
            <a:ext cx="914400" cy="897605"/>
          </a:xfrm>
          <a:prstGeom prst="rect">
            <a:avLst/>
          </a:prstGeom>
        </p:spPr>
      </p:pic>
      <p:grpSp>
        <p:nvGrpSpPr>
          <p:cNvPr id="90" name="Group 86">
            <a:extLst>
              <a:ext uri="{FF2B5EF4-FFF2-40B4-BE49-F238E27FC236}">
                <a16:creationId xmlns:a16="http://schemas.microsoft.com/office/drawing/2014/main" id="{86B6842D-C013-5A41-B4E8-B70BD0981D10}"/>
              </a:ext>
            </a:extLst>
          </p:cNvPr>
          <p:cNvGrpSpPr>
            <a:grpSpLocks/>
          </p:cNvGrpSpPr>
          <p:nvPr/>
        </p:nvGrpSpPr>
        <p:grpSpPr bwMode="auto">
          <a:xfrm>
            <a:off x="4673598" y="1001230"/>
            <a:ext cx="4286295" cy="1877435"/>
            <a:chOff x="4191742" y="1598364"/>
            <a:chExt cx="4286052" cy="1012837"/>
          </a:xfrm>
        </p:grpSpPr>
        <p:sp>
          <p:nvSpPr>
            <p:cNvPr id="91" name="Rectangle 295">
              <a:extLst>
                <a:ext uri="{FF2B5EF4-FFF2-40B4-BE49-F238E27FC236}">
                  <a16:creationId xmlns:a16="http://schemas.microsoft.com/office/drawing/2014/main" id="{855A9D10-7FEC-F84C-960C-DE0081236C0F}"/>
                </a:ext>
              </a:extLst>
            </p:cNvPr>
            <p:cNvSpPr>
              <a:spLocks noChangeArrowheads="1"/>
            </p:cNvSpPr>
            <p:nvPr/>
          </p:nvSpPr>
          <p:spPr bwMode="auto">
            <a:xfrm>
              <a:off x="4191742" y="1624601"/>
              <a:ext cx="4286052" cy="986600"/>
            </a:xfrm>
            <a:prstGeom prst="rect">
              <a:avLst/>
            </a:prstGeom>
            <a:solidFill>
              <a:srgbClr val="A3E1C2"/>
            </a:solidFill>
            <a:ln w="19050">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92" name="Text Box 296">
              <a:extLst>
                <a:ext uri="{FF2B5EF4-FFF2-40B4-BE49-F238E27FC236}">
                  <a16:creationId xmlns:a16="http://schemas.microsoft.com/office/drawing/2014/main" id="{70A1F553-93AA-E349-9489-E39EE8DAA013}"/>
                </a:ext>
              </a:extLst>
            </p:cNvPr>
            <p:cNvSpPr txBox="1">
              <a:spLocks noChangeArrowheads="1"/>
            </p:cNvSpPr>
            <p:nvPr/>
          </p:nvSpPr>
          <p:spPr bwMode="auto">
            <a:xfrm>
              <a:off x="4251850" y="1598364"/>
              <a:ext cx="2835328" cy="1012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dirty="0">
                  <a:latin typeface="Arial"/>
                  <a:cs typeface="Arial"/>
                </a:rPr>
                <a:t>X-ray Techniques</a:t>
              </a:r>
            </a:p>
            <a:p>
              <a:pPr algn="ctr" eaLnBrk="1" hangingPunct="1"/>
              <a:endParaRPr lang="en-US" sz="600" b="1" i="1" dirty="0">
                <a:latin typeface="Arial"/>
                <a:cs typeface="Arial"/>
              </a:endParaRPr>
            </a:p>
            <a:p>
              <a:pPr eaLnBrk="1" hangingPunct="1"/>
              <a:r>
                <a:rPr lang="en-US" sz="1200" dirty="0">
                  <a:latin typeface="Arial"/>
                  <a:cs typeface="Arial"/>
                </a:rPr>
                <a:t>-Diffraction: Records lattice-level structural information from sample</a:t>
              </a:r>
            </a:p>
            <a:p>
              <a:pPr eaLnBrk="1" hangingPunct="1"/>
              <a:endParaRPr lang="en-US" sz="1200" dirty="0">
                <a:latin typeface="Arial"/>
                <a:cs typeface="Arial"/>
              </a:endParaRPr>
            </a:p>
            <a:p>
              <a:pPr eaLnBrk="1" hangingPunct="1"/>
              <a:r>
                <a:rPr lang="en-US" sz="1200" dirty="0">
                  <a:latin typeface="Arial"/>
                  <a:cs typeface="Arial"/>
                </a:rPr>
                <a:t>-Emission Spectroscopy: Measure spin transition</a:t>
              </a:r>
            </a:p>
            <a:p>
              <a:pPr eaLnBrk="1" hangingPunct="1"/>
              <a:endParaRPr lang="en-US" sz="1200" dirty="0">
                <a:latin typeface="Arial"/>
                <a:cs typeface="Arial"/>
              </a:endParaRPr>
            </a:p>
            <a:p>
              <a:pPr eaLnBrk="1" hangingPunct="1"/>
              <a:r>
                <a:rPr lang="en-US" sz="1200" dirty="0">
                  <a:latin typeface="Arial"/>
                  <a:cs typeface="Arial"/>
                </a:rPr>
                <a:t>-Imaging: reconstruct 2D density distribution via PCI</a:t>
              </a:r>
            </a:p>
          </p:txBody>
        </p:sp>
      </p:grpSp>
      <p:pic>
        <p:nvPicPr>
          <p:cNvPr id="93" name="Picture 92" descr="Screen Shot 2014-06-21 at 7.39.06 PM.png">
            <a:extLst>
              <a:ext uri="{FF2B5EF4-FFF2-40B4-BE49-F238E27FC236}">
                <a16:creationId xmlns:a16="http://schemas.microsoft.com/office/drawing/2014/main" id="{060D7C61-AA34-0649-A871-7711E6B4525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3125"/>
          <a:stretch/>
        </p:blipFill>
        <p:spPr>
          <a:xfrm>
            <a:off x="7569198" y="1049861"/>
            <a:ext cx="1143000" cy="673883"/>
          </a:xfrm>
          <a:prstGeom prst="rect">
            <a:avLst/>
          </a:prstGeom>
        </p:spPr>
      </p:pic>
      <p:pic>
        <p:nvPicPr>
          <p:cNvPr id="94" name="Picture 93" descr="Screen Shot 2015-07-24 at 7.31.04 PM.png">
            <a:extLst>
              <a:ext uri="{FF2B5EF4-FFF2-40B4-BE49-F238E27FC236}">
                <a16:creationId xmlns:a16="http://schemas.microsoft.com/office/drawing/2014/main" id="{CE82E3CD-81F7-9C48-9BE2-A9C45F0C3BF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1846" y="1735661"/>
            <a:ext cx="940352" cy="660400"/>
          </a:xfrm>
          <a:prstGeom prst="rect">
            <a:avLst/>
          </a:prstGeom>
        </p:spPr>
      </p:pic>
      <p:pic>
        <p:nvPicPr>
          <p:cNvPr id="95" name="alpci.pdf">
            <a:extLst>
              <a:ext uri="{FF2B5EF4-FFF2-40B4-BE49-F238E27FC236}">
                <a16:creationId xmlns:a16="http://schemas.microsoft.com/office/drawing/2014/main" id="{517080C8-4C73-8C4B-B43D-30464F316CFB}"/>
              </a:ext>
            </a:extLst>
          </p:cNvPr>
          <p:cNvPicPr/>
          <p:nvPr/>
        </p:nvPicPr>
        <p:blipFill>
          <a:blip r:embed="rId10" cstate="email">
            <a:extLst>
              <a:ext uri="{28A0092B-C50C-407E-A947-70E740481C1C}">
                <a14:useLocalDpi xmlns:a14="http://schemas.microsoft.com/office/drawing/2010/main"/>
              </a:ext>
            </a:extLst>
          </a:blip>
          <a:srcRect/>
          <a:stretch>
            <a:fillRect/>
          </a:stretch>
        </p:blipFill>
        <p:spPr>
          <a:xfrm rot="5400000">
            <a:off x="7053521" y="2116661"/>
            <a:ext cx="762000" cy="762000"/>
          </a:xfrm>
          <a:prstGeom prst="rect">
            <a:avLst/>
          </a:prstGeom>
          <a:ln w="12700">
            <a:miter lim="400000"/>
          </a:ln>
        </p:spPr>
      </p:pic>
    </p:spTree>
    <p:extLst>
      <p:ext uri="{BB962C8B-B14F-4D97-AF65-F5344CB8AC3E}">
        <p14:creationId xmlns:p14="http://schemas.microsoft.com/office/powerpoint/2010/main" val="970912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483F-D4FF-7041-8C27-D29CFC2A3F70}"/>
              </a:ext>
            </a:extLst>
          </p:cNvPr>
          <p:cNvSpPr>
            <a:spLocks noGrp="1"/>
          </p:cNvSpPr>
          <p:nvPr>
            <p:ph type="title"/>
          </p:nvPr>
        </p:nvSpPr>
        <p:spPr>
          <a:xfrm>
            <a:off x="425296" y="220359"/>
            <a:ext cx="8103600" cy="564900"/>
          </a:xfrm>
        </p:spPr>
        <p:txBody>
          <a:bodyPr/>
          <a:lstStyle/>
          <a:p>
            <a:r>
              <a:rPr lang="en-US" dirty="0"/>
              <a:t>Laser driven shock compression + X-ray techniques take us to the frontier of HED Science</a:t>
            </a:r>
          </a:p>
        </p:txBody>
      </p:sp>
      <p:sp>
        <p:nvSpPr>
          <p:cNvPr id="4" name="Slide Number Placeholder 3">
            <a:extLst>
              <a:ext uri="{FF2B5EF4-FFF2-40B4-BE49-F238E27FC236}">
                <a16:creationId xmlns:a16="http://schemas.microsoft.com/office/drawing/2014/main" id="{808FFECF-0301-DC47-BB8B-5E483F4B5CDC}"/>
              </a:ext>
            </a:extLst>
          </p:cNvPr>
          <p:cNvSpPr txBox="1">
            <a:spLocks/>
          </p:cNvSpPr>
          <p:nvPr/>
        </p:nvSpPr>
        <p:spPr>
          <a:xfrm>
            <a:off x="457200" y="5738259"/>
            <a:ext cx="21336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Slide </a:t>
            </a:r>
            <a:fld id="{23B0729D-0C76-4DC3-9F59-8792B55E40AA}" type="slidenum">
              <a:rPr lang="en-US" smtClean="0"/>
              <a:pPr/>
              <a:t>9</a:t>
            </a:fld>
            <a:endParaRPr lang="en-US" dirty="0"/>
          </a:p>
        </p:txBody>
      </p:sp>
      <p:sp>
        <p:nvSpPr>
          <p:cNvPr id="5" name="Text Box 310">
            <a:extLst>
              <a:ext uri="{FF2B5EF4-FFF2-40B4-BE49-F238E27FC236}">
                <a16:creationId xmlns:a16="http://schemas.microsoft.com/office/drawing/2014/main" id="{17CDD62C-107F-EB4B-9743-2A779F96C168}"/>
              </a:ext>
            </a:extLst>
          </p:cNvPr>
          <p:cNvSpPr txBox="1">
            <a:spLocks noChangeArrowheads="1"/>
          </p:cNvSpPr>
          <p:nvPr/>
        </p:nvSpPr>
        <p:spPr bwMode="auto">
          <a:xfrm>
            <a:off x="144463" y="785259"/>
            <a:ext cx="1031063" cy="400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u="sng">
                <a:latin typeface="Arial"/>
                <a:cs typeface="Arial"/>
              </a:rPr>
              <a:t>DRIVE</a:t>
            </a:r>
          </a:p>
        </p:txBody>
      </p:sp>
      <p:sp>
        <p:nvSpPr>
          <p:cNvPr id="6" name="Text Box 260">
            <a:extLst>
              <a:ext uri="{FF2B5EF4-FFF2-40B4-BE49-F238E27FC236}">
                <a16:creationId xmlns:a16="http://schemas.microsoft.com/office/drawing/2014/main" id="{C187FCF5-5AD4-9E49-9212-8CB1581D6FBE}"/>
              </a:ext>
            </a:extLst>
          </p:cNvPr>
          <p:cNvSpPr txBox="1">
            <a:spLocks noChangeArrowheads="1"/>
          </p:cNvSpPr>
          <p:nvPr/>
        </p:nvSpPr>
        <p:spPr bwMode="auto">
          <a:xfrm>
            <a:off x="5197474" y="2269572"/>
            <a:ext cx="3463926" cy="598487"/>
          </a:xfrm>
          <a:prstGeom prst="rect">
            <a:avLst/>
          </a:prstGeom>
          <a:solidFill>
            <a:schemeClr val="accent3">
              <a:lumMod val="60000"/>
              <a:lumOff val="40000"/>
            </a:schemeClr>
          </a:solidFill>
          <a:ln w="19050">
            <a:solidFill>
              <a:schemeClr val="tx1"/>
            </a:solidFill>
            <a:miter lim="800000"/>
            <a:headEnd/>
            <a:tailEnd/>
          </a:ln>
        </p:spPr>
        <p:txBody>
          <a:bodyPr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dirty="0">
                <a:latin typeface="Arial"/>
                <a:cs typeface="Arial"/>
              </a:rPr>
              <a:t>Reflectivity Monitor</a:t>
            </a:r>
          </a:p>
          <a:p>
            <a:pPr algn="ctr" eaLnBrk="1" hangingPunct="1"/>
            <a:endParaRPr lang="en-US" sz="600" b="1" i="1" dirty="0">
              <a:latin typeface="Arial"/>
              <a:cs typeface="Arial"/>
            </a:endParaRPr>
          </a:p>
          <a:p>
            <a:pPr algn="ctr" eaLnBrk="1" hangingPunct="1"/>
            <a:r>
              <a:rPr lang="en-US" sz="1200" dirty="0">
                <a:latin typeface="Arial"/>
                <a:cs typeface="Arial"/>
              </a:rPr>
              <a:t>Observes changes in sample optical properties</a:t>
            </a:r>
          </a:p>
        </p:txBody>
      </p:sp>
      <p:sp>
        <p:nvSpPr>
          <p:cNvPr id="7" name="Line 287">
            <a:extLst>
              <a:ext uri="{FF2B5EF4-FFF2-40B4-BE49-F238E27FC236}">
                <a16:creationId xmlns:a16="http://schemas.microsoft.com/office/drawing/2014/main" id="{E97D843F-97FF-8343-B5E7-A067F9F1E713}"/>
              </a:ext>
            </a:extLst>
          </p:cNvPr>
          <p:cNvSpPr>
            <a:spLocks noChangeShapeType="1"/>
          </p:cNvSpPr>
          <p:nvPr/>
        </p:nvSpPr>
        <p:spPr bwMode="auto">
          <a:xfrm flipV="1">
            <a:off x="3830820" y="1711646"/>
            <a:ext cx="0" cy="140820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8" name="Line 288">
            <a:extLst>
              <a:ext uri="{FF2B5EF4-FFF2-40B4-BE49-F238E27FC236}">
                <a16:creationId xmlns:a16="http://schemas.microsoft.com/office/drawing/2014/main" id="{26072374-2BAF-DE4F-8B50-5AD3459F9269}"/>
              </a:ext>
            </a:extLst>
          </p:cNvPr>
          <p:cNvSpPr>
            <a:spLocks noChangeShapeType="1"/>
          </p:cNvSpPr>
          <p:nvPr/>
        </p:nvSpPr>
        <p:spPr bwMode="auto">
          <a:xfrm flipV="1">
            <a:off x="3996415" y="1520857"/>
            <a:ext cx="0" cy="144369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9" name="Line 290">
            <a:extLst>
              <a:ext uri="{FF2B5EF4-FFF2-40B4-BE49-F238E27FC236}">
                <a16:creationId xmlns:a16="http://schemas.microsoft.com/office/drawing/2014/main" id="{B7CB3C98-3F7D-FA47-9313-34CED4F2A330}"/>
              </a:ext>
            </a:extLst>
          </p:cNvPr>
          <p:cNvSpPr>
            <a:spLocks noChangeShapeType="1"/>
          </p:cNvSpPr>
          <p:nvPr/>
        </p:nvSpPr>
        <p:spPr bwMode="auto">
          <a:xfrm>
            <a:off x="3977216" y="1535440"/>
            <a:ext cx="32999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10" name="Rectangle 291">
            <a:extLst>
              <a:ext uri="{FF2B5EF4-FFF2-40B4-BE49-F238E27FC236}">
                <a16:creationId xmlns:a16="http://schemas.microsoft.com/office/drawing/2014/main" id="{19FC7DEC-B75E-6140-8353-2A3B51E5C10D}"/>
              </a:ext>
            </a:extLst>
          </p:cNvPr>
          <p:cNvSpPr>
            <a:spLocks noChangeArrowheads="1"/>
          </p:cNvSpPr>
          <p:nvPr/>
        </p:nvSpPr>
        <p:spPr bwMode="auto">
          <a:xfrm rot="2536760">
            <a:off x="3884818" y="1458881"/>
            <a:ext cx="43198" cy="288008"/>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11" name="Line 292">
            <a:extLst>
              <a:ext uri="{FF2B5EF4-FFF2-40B4-BE49-F238E27FC236}">
                <a16:creationId xmlns:a16="http://schemas.microsoft.com/office/drawing/2014/main" id="{51B2BB75-7491-A34A-8B22-84ADD41DF884}"/>
              </a:ext>
            </a:extLst>
          </p:cNvPr>
          <p:cNvSpPr>
            <a:spLocks noChangeShapeType="1"/>
          </p:cNvSpPr>
          <p:nvPr/>
        </p:nvSpPr>
        <p:spPr bwMode="auto">
          <a:xfrm>
            <a:off x="3839219" y="1706786"/>
            <a:ext cx="459589"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12" name="AutoShape 293">
            <a:extLst>
              <a:ext uri="{FF2B5EF4-FFF2-40B4-BE49-F238E27FC236}">
                <a16:creationId xmlns:a16="http://schemas.microsoft.com/office/drawing/2014/main" id="{610E7E12-9EE7-9149-8A94-D5CE784ED892}"/>
              </a:ext>
            </a:extLst>
          </p:cNvPr>
          <p:cNvSpPr>
            <a:spLocks noChangeArrowheads="1"/>
          </p:cNvSpPr>
          <p:nvPr/>
        </p:nvSpPr>
        <p:spPr bwMode="auto">
          <a:xfrm rot="5400000">
            <a:off x="4380447" y="1453687"/>
            <a:ext cx="184714" cy="329992"/>
          </a:xfrm>
          <a:prstGeom prst="triangle">
            <a:avLst>
              <a:gd name="adj" fmla="val 50000"/>
            </a:avLst>
          </a:prstGeom>
          <a:gradFill rotWithShape="1">
            <a:gsLst>
              <a:gs pos="0">
                <a:srgbClr val="760000">
                  <a:alpha val="7999"/>
                </a:srgbClr>
              </a:gs>
              <a:gs pos="100000">
                <a:srgbClr val="FF0000"/>
              </a:gs>
            </a:gsLst>
            <a:lin ang="5400000" scaled="1"/>
          </a:gra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13" name="Oval 294">
            <a:extLst>
              <a:ext uri="{FF2B5EF4-FFF2-40B4-BE49-F238E27FC236}">
                <a16:creationId xmlns:a16="http://schemas.microsoft.com/office/drawing/2014/main" id="{D4B9BA03-A1DA-B94E-870E-AF8D1F964E1E}"/>
              </a:ext>
            </a:extLst>
          </p:cNvPr>
          <p:cNvSpPr>
            <a:spLocks noChangeArrowheads="1"/>
          </p:cNvSpPr>
          <p:nvPr/>
        </p:nvSpPr>
        <p:spPr bwMode="auto">
          <a:xfrm>
            <a:off x="4273609" y="1478324"/>
            <a:ext cx="67199" cy="280717"/>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grpSp>
        <p:nvGrpSpPr>
          <p:cNvPr id="14" name="Group 86">
            <a:extLst>
              <a:ext uri="{FF2B5EF4-FFF2-40B4-BE49-F238E27FC236}">
                <a16:creationId xmlns:a16="http://schemas.microsoft.com/office/drawing/2014/main" id="{85E61AE5-E6D0-3E4C-A253-3227C531DB46}"/>
              </a:ext>
            </a:extLst>
          </p:cNvPr>
          <p:cNvGrpSpPr>
            <a:grpSpLocks/>
          </p:cNvGrpSpPr>
          <p:nvPr/>
        </p:nvGrpSpPr>
        <p:grpSpPr bwMode="auto">
          <a:xfrm>
            <a:off x="4672226" y="1129676"/>
            <a:ext cx="4286295" cy="986760"/>
            <a:chOff x="4191742" y="1624601"/>
            <a:chExt cx="4286052" cy="986600"/>
          </a:xfrm>
        </p:grpSpPr>
        <p:sp>
          <p:nvSpPr>
            <p:cNvPr id="15" name="Rectangle 295">
              <a:extLst>
                <a:ext uri="{FF2B5EF4-FFF2-40B4-BE49-F238E27FC236}">
                  <a16:creationId xmlns:a16="http://schemas.microsoft.com/office/drawing/2014/main" id="{DB883928-B099-CD4C-AD56-BBA7D0EE58F4}"/>
                </a:ext>
              </a:extLst>
            </p:cNvPr>
            <p:cNvSpPr>
              <a:spLocks noChangeArrowheads="1"/>
            </p:cNvSpPr>
            <p:nvPr/>
          </p:nvSpPr>
          <p:spPr bwMode="auto">
            <a:xfrm>
              <a:off x="4191742" y="1624601"/>
              <a:ext cx="4286052" cy="986600"/>
            </a:xfrm>
            <a:prstGeom prst="rect">
              <a:avLst/>
            </a:prstGeom>
            <a:solidFill>
              <a:srgbClr val="A3E1C2"/>
            </a:solidFill>
            <a:ln w="19050">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16" name="Text Box 296">
              <a:extLst>
                <a:ext uri="{FF2B5EF4-FFF2-40B4-BE49-F238E27FC236}">
                  <a16:creationId xmlns:a16="http://schemas.microsoft.com/office/drawing/2014/main" id="{4C327377-923E-F24B-9F7D-24D9F45DE1BA}"/>
                </a:ext>
              </a:extLst>
            </p:cNvPr>
            <p:cNvSpPr txBox="1">
              <a:spLocks noChangeArrowheads="1"/>
            </p:cNvSpPr>
            <p:nvPr/>
          </p:nvSpPr>
          <p:spPr bwMode="auto">
            <a:xfrm>
              <a:off x="4251850" y="1732603"/>
              <a:ext cx="3030366" cy="761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dirty="0">
                  <a:latin typeface="Arial"/>
                  <a:cs typeface="Arial"/>
                </a:rPr>
                <a:t>Streaked Optical Pyrometer</a:t>
              </a:r>
            </a:p>
            <a:p>
              <a:pPr algn="ctr" eaLnBrk="1" hangingPunct="1"/>
              <a:endParaRPr lang="en-US" sz="600" b="1" i="1" dirty="0">
                <a:latin typeface="Arial"/>
                <a:cs typeface="Arial"/>
              </a:endParaRPr>
            </a:p>
            <a:p>
              <a:pPr algn="ctr" eaLnBrk="1" hangingPunct="1"/>
              <a:r>
                <a:rPr lang="en-US" sz="1200" dirty="0">
                  <a:latin typeface="Arial"/>
                  <a:cs typeface="Arial"/>
                </a:rPr>
                <a:t>Records thermal emission from sample for calculation of absolute temperature</a:t>
              </a:r>
            </a:p>
          </p:txBody>
        </p:sp>
        <p:sp>
          <p:nvSpPr>
            <p:cNvPr id="17" name="Rectangle 297">
              <a:extLst>
                <a:ext uri="{FF2B5EF4-FFF2-40B4-BE49-F238E27FC236}">
                  <a16:creationId xmlns:a16="http://schemas.microsoft.com/office/drawing/2014/main" id="{A505FC3F-E553-4548-AE3B-E8F761B84864}"/>
                </a:ext>
              </a:extLst>
            </p:cNvPr>
            <p:cNvSpPr>
              <a:spLocks noChangeArrowheads="1"/>
            </p:cNvSpPr>
            <p:nvPr/>
          </p:nvSpPr>
          <p:spPr bwMode="auto">
            <a:xfrm>
              <a:off x="7250067" y="1703577"/>
              <a:ext cx="1067913" cy="823787"/>
            </a:xfrm>
            <a:prstGeom prst="rect">
              <a:avLst/>
            </a:prstGeom>
            <a:solidFill>
              <a:schemeClr val="bg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pic>
          <p:nvPicPr>
            <p:cNvPr id="18" name="Picture 298" descr="SOP Example">
              <a:extLst>
                <a:ext uri="{FF2B5EF4-FFF2-40B4-BE49-F238E27FC236}">
                  <a16:creationId xmlns:a16="http://schemas.microsoft.com/office/drawing/2014/main" id="{160E2F06-1B55-4649-87A2-7C0C8989213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7385572" y="1600682"/>
              <a:ext cx="784906" cy="1024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9" name="Group 92">
            <a:extLst>
              <a:ext uri="{FF2B5EF4-FFF2-40B4-BE49-F238E27FC236}">
                <a16:creationId xmlns:a16="http://schemas.microsoft.com/office/drawing/2014/main" id="{9888133A-0D3A-9947-B85E-CCE2583DE29F}"/>
              </a:ext>
            </a:extLst>
          </p:cNvPr>
          <p:cNvGrpSpPr>
            <a:grpSpLocks/>
          </p:cNvGrpSpPr>
          <p:nvPr/>
        </p:nvGrpSpPr>
        <p:grpSpPr bwMode="auto">
          <a:xfrm>
            <a:off x="4477096" y="2396783"/>
            <a:ext cx="686984" cy="690246"/>
            <a:chOff x="4289907" y="2831120"/>
            <a:chExt cx="686945" cy="690134"/>
          </a:xfrm>
        </p:grpSpPr>
        <p:sp>
          <p:nvSpPr>
            <p:cNvPr id="20" name="Line 299">
              <a:extLst>
                <a:ext uri="{FF2B5EF4-FFF2-40B4-BE49-F238E27FC236}">
                  <a16:creationId xmlns:a16="http://schemas.microsoft.com/office/drawing/2014/main" id="{55F514B5-2043-2043-81DA-95911712D41E}"/>
                </a:ext>
              </a:extLst>
            </p:cNvPr>
            <p:cNvSpPr>
              <a:spLocks noChangeShapeType="1"/>
            </p:cNvSpPr>
            <p:nvPr/>
          </p:nvSpPr>
          <p:spPr bwMode="auto">
            <a:xfrm flipV="1">
              <a:off x="4289907" y="3086275"/>
              <a:ext cx="0" cy="29646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21" name="Line 300">
              <a:extLst>
                <a:ext uri="{FF2B5EF4-FFF2-40B4-BE49-F238E27FC236}">
                  <a16:creationId xmlns:a16="http://schemas.microsoft.com/office/drawing/2014/main" id="{A184FA5C-F15D-DF4A-A278-268E82DE5F34}"/>
                </a:ext>
              </a:extLst>
            </p:cNvPr>
            <p:cNvSpPr>
              <a:spLocks noChangeShapeType="1"/>
            </p:cNvSpPr>
            <p:nvPr/>
          </p:nvSpPr>
          <p:spPr bwMode="auto">
            <a:xfrm flipV="1">
              <a:off x="4443495" y="2916172"/>
              <a:ext cx="0" cy="60508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22" name="Line 301">
              <a:extLst>
                <a:ext uri="{FF2B5EF4-FFF2-40B4-BE49-F238E27FC236}">
                  <a16:creationId xmlns:a16="http://schemas.microsoft.com/office/drawing/2014/main" id="{AB85F7D3-434C-C943-8C85-B5EB455E2BF4}"/>
                </a:ext>
              </a:extLst>
            </p:cNvPr>
            <p:cNvSpPr>
              <a:spLocks noChangeShapeType="1"/>
            </p:cNvSpPr>
            <p:nvPr/>
          </p:nvSpPr>
          <p:spPr bwMode="auto">
            <a:xfrm>
              <a:off x="4435096" y="2891871"/>
              <a:ext cx="21478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23" name="Line 302">
              <a:extLst>
                <a:ext uri="{FF2B5EF4-FFF2-40B4-BE49-F238E27FC236}">
                  <a16:creationId xmlns:a16="http://schemas.microsoft.com/office/drawing/2014/main" id="{025F996B-5A81-014E-8B0F-5C6A8A1B63AA}"/>
                </a:ext>
              </a:extLst>
            </p:cNvPr>
            <p:cNvSpPr>
              <a:spLocks noChangeShapeType="1"/>
            </p:cNvSpPr>
            <p:nvPr/>
          </p:nvSpPr>
          <p:spPr bwMode="auto">
            <a:xfrm>
              <a:off x="4321105" y="3063190"/>
              <a:ext cx="32037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24" name="Rectangle 303">
              <a:extLst>
                <a:ext uri="{FF2B5EF4-FFF2-40B4-BE49-F238E27FC236}">
                  <a16:creationId xmlns:a16="http://schemas.microsoft.com/office/drawing/2014/main" id="{7FC4A6DE-E4F5-FD4F-8027-534ECD9C222D}"/>
                </a:ext>
              </a:extLst>
            </p:cNvPr>
            <p:cNvSpPr>
              <a:spLocks noChangeArrowheads="1"/>
            </p:cNvSpPr>
            <p:nvPr/>
          </p:nvSpPr>
          <p:spPr bwMode="auto">
            <a:xfrm rot="2536760">
              <a:off x="4351103" y="2831120"/>
              <a:ext cx="43196" cy="287961"/>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25" name="AutoShape 305">
              <a:extLst>
                <a:ext uri="{FF2B5EF4-FFF2-40B4-BE49-F238E27FC236}">
                  <a16:creationId xmlns:a16="http://schemas.microsoft.com/office/drawing/2014/main" id="{06C20E4D-F2E2-C14D-B764-BA9964C998F2}"/>
                </a:ext>
              </a:extLst>
            </p:cNvPr>
            <p:cNvSpPr>
              <a:spLocks noChangeArrowheads="1"/>
            </p:cNvSpPr>
            <p:nvPr/>
          </p:nvSpPr>
          <p:spPr bwMode="auto">
            <a:xfrm rot="5400000">
              <a:off x="4718916" y="2832592"/>
              <a:ext cx="185899" cy="329973"/>
            </a:xfrm>
            <a:prstGeom prst="triangle">
              <a:avLst>
                <a:gd name="adj" fmla="val 50000"/>
              </a:avLst>
            </a:prstGeom>
            <a:gradFill rotWithShape="1">
              <a:gsLst>
                <a:gs pos="0">
                  <a:srgbClr val="00FF00"/>
                </a:gs>
                <a:gs pos="100000">
                  <a:srgbClr val="85FF85">
                    <a:alpha val="60001"/>
                  </a:srgbClr>
                </a:gs>
              </a:gsLst>
              <a:lin ang="5400000" scaled="1"/>
            </a:gra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26" name="Oval 306">
              <a:extLst>
                <a:ext uri="{FF2B5EF4-FFF2-40B4-BE49-F238E27FC236}">
                  <a16:creationId xmlns:a16="http://schemas.microsoft.com/office/drawing/2014/main" id="{7B64ECAB-AE70-F54A-B397-7DB440C487B6}"/>
                </a:ext>
              </a:extLst>
            </p:cNvPr>
            <p:cNvSpPr>
              <a:spLocks noChangeArrowheads="1"/>
            </p:cNvSpPr>
            <p:nvPr/>
          </p:nvSpPr>
          <p:spPr bwMode="auto">
            <a:xfrm>
              <a:off x="4617481" y="2855421"/>
              <a:ext cx="67195" cy="280671"/>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grpSp>
      <p:sp>
        <p:nvSpPr>
          <p:cNvPr id="27" name="Text Box 309">
            <a:extLst>
              <a:ext uri="{FF2B5EF4-FFF2-40B4-BE49-F238E27FC236}">
                <a16:creationId xmlns:a16="http://schemas.microsoft.com/office/drawing/2014/main" id="{73D8A104-EF60-AD4B-994D-AA6579B4DAFD}"/>
              </a:ext>
            </a:extLst>
          </p:cNvPr>
          <p:cNvSpPr txBox="1">
            <a:spLocks noChangeArrowheads="1"/>
          </p:cNvSpPr>
          <p:nvPr/>
        </p:nvSpPr>
        <p:spPr bwMode="auto">
          <a:xfrm>
            <a:off x="6008687" y="677309"/>
            <a:ext cx="2028431" cy="400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u="sng">
                <a:latin typeface="Arial"/>
                <a:cs typeface="Arial"/>
              </a:rPr>
              <a:t>DIAGNOSTICS</a:t>
            </a:r>
          </a:p>
        </p:txBody>
      </p:sp>
      <p:sp>
        <p:nvSpPr>
          <p:cNvPr id="28" name="Text Box 310">
            <a:extLst>
              <a:ext uri="{FF2B5EF4-FFF2-40B4-BE49-F238E27FC236}">
                <a16:creationId xmlns:a16="http://schemas.microsoft.com/office/drawing/2014/main" id="{80935932-665D-0B4B-9010-171261FE89AE}"/>
              </a:ext>
            </a:extLst>
          </p:cNvPr>
          <p:cNvSpPr txBox="1">
            <a:spLocks noChangeArrowheads="1"/>
          </p:cNvSpPr>
          <p:nvPr/>
        </p:nvSpPr>
        <p:spPr bwMode="auto">
          <a:xfrm>
            <a:off x="1841665" y="1515509"/>
            <a:ext cx="1282535" cy="400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u="sng" dirty="0">
                <a:latin typeface="Arial"/>
                <a:cs typeface="Arial"/>
              </a:rPr>
              <a:t>TARGET</a:t>
            </a:r>
          </a:p>
        </p:txBody>
      </p:sp>
      <p:grpSp>
        <p:nvGrpSpPr>
          <p:cNvPr id="29" name="Group 87">
            <a:extLst>
              <a:ext uri="{FF2B5EF4-FFF2-40B4-BE49-F238E27FC236}">
                <a16:creationId xmlns:a16="http://schemas.microsoft.com/office/drawing/2014/main" id="{01355772-3996-1343-B4C5-320771F86837}"/>
              </a:ext>
            </a:extLst>
          </p:cNvPr>
          <p:cNvGrpSpPr>
            <a:grpSpLocks/>
          </p:cNvGrpSpPr>
          <p:nvPr/>
        </p:nvGrpSpPr>
        <p:grpSpPr bwMode="auto">
          <a:xfrm>
            <a:off x="3870125" y="2983124"/>
            <a:ext cx="5121475" cy="2158235"/>
            <a:chOff x="3355183" y="3374236"/>
            <a:chExt cx="5121185" cy="2157884"/>
          </a:xfrm>
        </p:grpSpPr>
        <p:sp>
          <p:nvSpPr>
            <p:cNvPr id="30" name="Rectangle 261">
              <a:extLst>
                <a:ext uri="{FF2B5EF4-FFF2-40B4-BE49-F238E27FC236}">
                  <a16:creationId xmlns:a16="http://schemas.microsoft.com/office/drawing/2014/main" id="{123FD6A2-3E1B-F843-AB98-F96D853D0664}"/>
                </a:ext>
              </a:extLst>
            </p:cNvPr>
            <p:cNvSpPr>
              <a:spLocks noChangeArrowheads="1"/>
            </p:cNvSpPr>
            <p:nvPr/>
          </p:nvSpPr>
          <p:spPr bwMode="auto">
            <a:xfrm>
              <a:off x="3355183" y="3727808"/>
              <a:ext cx="5121185" cy="1804312"/>
            </a:xfrm>
            <a:prstGeom prst="rect">
              <a:avLst/>
            </a:prstGeom>
            <a:solidFill>
              <a:srgbClr val="90C2BD"/>
            </a:solidFill>
            <a:ln w="19050">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31" name="Rectangle 262">
              <a:extLst>
                <a:ext uri="{FF2B5EF4-FFF2-40B4-BE49-F238E27FC236}">
                  <a16:creationId xmlns:a16="http://schemas.microsoft.com/office/drawing/2014/main" id="{2060EAD3-D729-0A47-8CE5-E117BA5C43F1}"/>
                </a:ext>
              </a:extLst>
            </p:cNvPr>
            <p:cNvSpPr>
              <a:spLocks noChangeArrowheads="1"/>
            </p:cNvSpPr>
            <p:nvPr/>
          </p:nvSpPr>
          <p:spPr bwMode="auto">
            <a:xfrm>
              <a:off x="3367182" y="4728989"/>
              <a:ext cx="5091187" cy="777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91434" tIns="45717" rIns="91434" bIns="45717" anchor="ctr"/>
            <a:lstStyle/>
            <a:p>
              <a:pPr algn="ctr" defTabSz="3656013" eaLnBrk="1" hangingPunct="1"/>
              <a:r>
                <a:rPr lang="en-US" sz="1400" b="1" i="1" dirty="0">
                  <a:latin typeface="Arial"/>
                  <a:cs typeface="Arial"/>
                </a:rPr>
                <a:t>VISAR (Velocity Interferometry System for Any Reflector)</a:t>
              </a:r>
            </a:p>
            <a:p>
              <a:pPr algn="ctr" defTabSz="3656013" eaLnBrk="1" hangingPunct="1"/>
              <a:endParaRPr lang="en-US" sz="600" b="1" i="1" dirty="0">
                <a:latin typeface="Arial"/>
                <a:cs typeface="Arial"/>
              </a:endParaRPr>
            </a:p>
            <a:p>
              <a:pPr algn="ctr" defTabSz="3656013" eaLnBrk="1" hangingPunct="1"/>
              <a:r>
                <a:rPr lang="en-US" sz="1200" dirty="0">
                  <a:latin typeface="Arial"/>
                  <a:cs typeface="Arial"/>
                </a:rPr>
                <a:t>Measures Doppler shift from moving surfaces to</a:t>
              </a:r>
            </a:p>
            <a:p>
              <a:pPr algn="ctr" defTabSz="3656013" eaLnBrk="1" hangingPunct="1"/>
              <a:r>
                <a:rPr lang="en-US" sz="1200" dirty="0">
                  <a:latin typeface="Arial"/>
                  <a:cs typeface="Arial"/>
                </a:rPr>
                <a:t>determine shock and particle velocities</a:t>
              </a:r>
            </a:p>
          </p:txBody>
        </p:sp>
        <p:sp>
          <p:nvSpPr>
            <p:cNvPr id="32" name="Rectangle 263">
              <a:extLst>
                <a:ext uri="{FF2B5EF4-FFF2-40B4-BE49-F238E27FC236}">
                  <a16:creationId xmlns:a16="http://schemas.microsoft.com/office/drawing/2014/main" id="{06DF34C0-47A9-7B4A-8CFC-41FC941ADDCA}"/>
                </a:ext>
              </a:extLst>
            </p:cNvPr>
            <p:cNvSpPr>
              <a:spLocks noChangeArrowheads="1"/>
            </p:cNvSpPr>
            <p:nvPr/>
          </p:nvSpPr>
          <p:spPr bwMode="auto">
            <a:xfrm>
              <a:off x="4015130" y="4040070"/>
              <a:ext cx="1370289" cy="504235"/>
            </a:xfrm>
            <a:prstGeom prst="rect">
              <a:avLst/>
            </a:prstGeom>
            <a:solidFill>
              <a:srgbClr val="FFFF99"/>
            </a:solidFill>
            <a:ln w="6350">
              <a:solidFill>
                <a:schemeClr val="tx1"/>
              </a:solidFill>
              <a:prstDash val="dash"/>
              <a:miter lim="800000"/>
              <a:headEnd/>
              <a:tailEnd/>
            </a:ln>
          </p:spPr>
          <p:txBody>
            <a:bodyPr wrap="none" anchor="ctr"/>
            <a:lstStyle/>
            <a:p>
              <a:pPr defTabSz="457200" eaLnBrk="1" hangingPunct="1"/>
              <a:endParaRPr lang="en-US" sz="1800">
                <a:latin typeface="Arial"/>
                <a:cs typeface="Arial"/>
              </a:endParaRPr>
            </a:p>
          </p:txBody>
        </p:sp>
        <p:sp>
          <p:nvSpPr>
            <p:cNvPr id="33" name="Rectangle 264">
              <a:extLst>
                <a:ext uri="{FF2B5EF4-FFF2-40B4-BE49-F238E27FC236}">
                  <a16:creationId xmlns:a16="http://schemas.microsoft.com/office/drawing/2014/main" id="{5AB1C616-80A3-3741-ACA1-164180A81AD1}"/>
                </a:ext>
              </a:extLst>
            </p:cNvPr>
            <p:cNvSpPr>
              <a:spLocks noChangeArrowheads="1"/>
            </p:cNvSpPr>
            <p:nvPr/>
          </p:nvSpPr>
          <p:spPr bwMode="auto">
            <a:xfrm rot="-1363753">
              <a:off x="5215032" y="4063155"/>
              <a:ext cx="32397"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34" name="Line 265">
              <a:extLst>
                <a:ext uri="{FF2B5EF4-FFF2-40B4-BE49-F238E27FC236}">
                  <a16:creationId xmlns:a16="http://schemas.microsoft.com/office/drawing/2014/main" id="{2A78E5E9-A100-D94E-B094-44F32807D1F4}"/>
                </a:ext>
              </a:extLst>
            </p:cNvPr>
            <p:cNvSpPr>
              <a:spLocks noChangeShapeType="1"/>
            </p:cNvSpPr>
            <p:nvPr/>
          </p:nvSpPr>
          <p:spPr bwMode="auto">
            <a:xfrm>
              <a:off x="4689475" y="4162787"/>
              <a:ext cx="49556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35" name="Line 266">
              <a:extLst>
                <a:ext uri="{FF2B5EF4-FFF2-40B4-BE49-F238E27FC236}">
                  <a16:creationId xmlns:a16="http://schemas.microsoft.com/office/drawing/2014/main" id="{A9B3F2C3-B0DA-1548-BC1B-19D857BD86AE}"/>
                </a:ext>
              </a:extLst>
            </p:cNvPr>
            <p:cNvSpPr>
              <a:spLocks noChangeShapeType="1"/>
            </p:cNvSpPr>
            <p:nvPr/>
          </p:nvSpPr>
          <p:spPr bwMode="auto">
            <a:xfrm flipH="1">
              <a:off x="4727872" y="4162787"/>
              <a:ext cx="457163" cy="15552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36" name="AutoShape 267">
              <a:extLst>
                <a:ext uri="{FF2B5EF4-FFF2-40B4-BE49-F238E27FC236}">
                  <a16:creationId xmlns:a16="http://schemas.microsoft.com/office/drawing/2014/main" id="{6C707E38-23F5-DF43-8579-4319283BC71A}"/>
                </a:ext>
              </a:extLst>
            </p:cNvPr>
            <p:cNvSpPr>
              <a:spLocks noChangeArrowheads="1"/>
            </p:cNvSpPr>
            <p:nvPr/>
          </p:nvSpPr>
          <p:spPr bwMode="auto">
            <a:xfrm rot="16200000" flipH="1">
              <a:off x="5064394" y="3899605"/>
              <a:ext cx="104492" cy="847131"/>
            </a:xfrm>
            <a:prstGeom prst="triangle">
              <a:avLst>
                <a:gd name="adj" fmla="val 50000"/>
              </a:avLst>
            </a:prstGeom>
            <a:pattFill prst="wdUpDiag">
              <a:fgClr>
                <a:srgbClr val="00FF00"/>
              </a:fgClr>
              <a:bgClr>
                <a:schemeClr val="bg1"/>
              </a:bgClr>
            </a:pattFill>
            <a:ln w="9525">
              <a:solidFill>
                <a:schemeClr val="tx1"/>
              </a:solidFill>
              <a:miter lim="800000"/>
              <a:headEnd/>
              <a:tailEnd/>
            </a:ln>
          </p:spPr>
          <p:txBody>
            <a:bodyPr rot="10800000" wrap="none" anchor="ctr"/>
            <a:lstStyle/>
            <a:p>
              <a:pPr defTabSz="457200" eaLnBrk="1" hangingPunct="1"/>
              <a:endParaRPr lang="en-US" sz="1800">
                <a:latin typeface="Arial"/>
                <a:cs typeface="Arial"/>
              </a:endParaRPr>
            </a:p>
          </p:txBody>
        </p:sp>
        <p:sp>
          <p:nvSpPr>
            <p:cNvPr id="37" name="Line 268">
              <a:extLst>
                <a:ext uri="{FF2B5EF4-FFF2-40B4-BE49-F238E27FC236}">
                  <a16:creationId xmlns:a16="http://schemas.microsoft.com/office/drawing/2014/main" id="{C1BEE298-5FB9-7A49-BF5D-C5CBC1634D01}"/>
                </a:ext>
              </a:extLst>
            </p:cNvPr>
            <p:cNvSpPr>
              <a:spLocks noChangeShapeType="1"/>
            </p:cNvSpPr>
            <p:nvPr/>
          </p:nvSpPr>
          <p:spPr bwMode="auto">
            <a:xfrm flipH="1">
              <a:off x="4190316" y="4162787"/>
              <a:ext cx="472762" cy="15916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38" name="Line 269">
              <a:extLst>
                <a:ext uri="{FF2B5EF4-FFF2-40B4-BE49-F238E27FC236}">
                  <a16:creationId xmlns:a16="http://schemas.microsoft.com/office/drawing/2014/main" id="{133710CD-C494-4D4F-841B-6B54BB87C81E}"/>
                </a:ext>
              </a:extLst>
            </p:cNvPr>
            <p:cNvSpPr>
              <a:spLocks noChangeShapeType="1"/>
            </p:cNvSpPr>
            <p:nvPr/>
          </p:nvSpPr>
          <p:spPr bwMode="auto">
            <a:xfrm>
              <a:off x="4178317" y="4325601"/>
              <a:ext cx="53755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39" name="Rectangle 270">
              <a:extLst>
                <a:ext uri="{FF2B5EF4-FFF2-40B4-BE49-F238E27FC236}">
                  <a16:creationId xmlns:a16="http://schemas.microsoft.com/office/drawing/2014/main" id="{75564B56-8FE5-B048-B9B6-70C467D9955D}"/>
                </a:ext>
              </a:extLst>
            </p:cNvPr>
            <p:cNvSpPr>
              <a:spLocks noChangeArrowheads="1"/>
            </p:cNvSpPr>
            <p:nvPr/>
          </p:nvSpPr>
          <p:spPr bwMode="auto">
            <a:xfrm rot="-1363753">
              <a:off x="5121440" y="4088671"/>
              <a:ext cx="98392"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0" name="Rectangle 271">
              <a:extLst>
                <a:ext uri="{FF2B5EF4-FFF2-40B4-BE49-F238E27FC236}">
                  <a16:creationId xmlns:a16="http://schemas.microsoft.com/office/drawing/2014/main" id="{D36B7D2E-2144-9744-826F-A986AE86701F}"/>
                </a:ext>
              </a:extLst>
            </p:cNvPr>
            <p:cNvSpPr>
              <a:spLocks noChangeArrowheads="1"/>
            </p:cNvSpPr>
            <p:nvPr/>
          </p:nvSpPr>
          <p:spPr bwMode="auto">
            <a:xfrm rot="-1679036">
              <a:off x="4675076" y="4091101"/>
              <a:ext cx="32397"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1" name="Rectangle 272">
              <a:extLst>
                <a:ext uri="{FF2B5EF4-FFF2-40B4-BE49-F238E27FC236}">
                  <a16:creationId xmlns:a16="http://schemas.microsoft.com/office/drawing/2014/main" id="{53E78E8E-E51E-674C-8C53-3DA6DBB7FD01}"/>
                </a:ext>
              </a:extLst>
            </p:cNvPr>
            <p:cNvSpPr>
              <a:spLocks noChangeArrowheads="1"/>
            </p:cNvSpPr>
            <p:nvPr/>
          </p:nvSpPr>
          <p:spPr bwMode="auto">
            <a:xfrm rot="-1679036">
              <a:off x="4696674" y="4251484"/>
              <a:ext cx="32397"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2" name="Rectangle 273">
              <a:extLst>
                <a:ext uri="{FF2B5EF4-FFF2-40B4-BE49-F238E27FC236}">
                  <a16:creationId xmlns:a16="http://schemas.microsoft.com/office/drawing/2014/main" id="{7AAE879B-B414-1344-B3BD-E14CB95B7FD8}"/>
                </a:ext>
              </a:extLst>
            </p:cNvPr>
            <p:cNvSpPr>
              <a:spLocks noChangeArrowheads="1"/>
            </p:cNvSpPr>
            <p:nvPr/>
          </p:nvSpPr>
          <p:spPr bwMode="auto">
            <a:xfrm rot="-1049496">
              <a:off x="4160318" y="4252699"/>
              <a:ext cx="32397" cy="155523"/>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3" name="AutoShape 274">
              <a:extLst>
                <a:ext uri="{FF2B5EF4-FFF2-40B4-BE49-F238E27FC236}">
                  <a16:creationId xmlns:a16="http://schemas.microsoft.com/office/drawing/2014/main" id="{FE784FFE-BCCD-7A4F-B223-533EC06DC193}"/>
                </a:ext>
              </a:extLst>
            </p:cNvPr>
            <p:cNvSpPr>
              <a:spLocks noChangeArrowheads="1"/>
            </p:cNvSpPr>
            <p:nvPr/>
          </p:nvSpPr>
          <p:spPr bwMode="auto">
            <a:xfrm rot="5400000">
              <a:off x="5881528" y="4107188"/>
              <a:ext cx="104492" cy="431965"/>
            </a:xfrm>
            <a:prstGeom prst="triangle">
              <a:avLst>
                <a:gd name="adj" fmla="val 50000"/>
              </a:avLst>
            </a:prstGeom>
            <a:pattFill prst="wdUpDiag">
              <a:fgClr>
                <a:srgbClr val="00FF00"/>
              </a:fgClr>
              <a:bgClr>
                <a:schemeClr val="bg1"/>
              </a:bgClr>
            </a:patt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4" name="Rectangle 275">
              <a:extLst>
                <a:ext uri="{FF2B5EF4-FFF2-40B4-BE49-F238E27FC236}">
                  <a16:creationId xmlns:a16="http://schemas.microsoft.com/office/drawing/2014/main" id="{8A50E642-9F70-5F47-9684-785986382F5B}"/>
                </a:ext>
              </a:extLst>
            </p:cNvPr>
            <p:cNvSpPr>
              <a:spLocks noChangeArrowheads="1"/>
            </p:cNvSpPr>
            <p:nvPr/>
          </p:nvSpPr>
          <p:spPr bwMode="auto">
            <a:xfrm>
              <a:off x="5548605" y="4270924"/>
              <a:ext cx="176386" cy="105707"/>
            </a:xfrm>
            <a:prstGeom prst="rect">
              <a:avLst/>
            </a:prstGeom>
            <a:pattFill prst="wdUpDiag">
              <a:fgClr>
                <a:srgbClr val="00FF00"/>
              </a:fgClr>
              <a:bgClr>
                <a:schemeClr val="bg1"/>
              </a:bgClr>
            </a:patt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5" name="Oval 276">
              <a:extLst>
                <a:ext uri="{FF2B5EF4-FFF2-40B4-BE49-F238E27FC236}">
                  <a16:creationId xmlns:a16="http://schemas.microsoft.com/office/drawing/2014/main" id="{FC5784BD-7790-5047-96D9-5C902C4A59BD}"/>
                </a:ext>
              </a:extLst>
            </p:cNvPr>
            <p:cNvSpPr>
              <a:spLocks noChangeArrowheads="1"/>
            </p:cNvSpPr>
            <p:nvPr/>
          </p:nvSpPr>
          <p:spPr bwMode="auto">
            <a:xfrm>
              <a:off x="5523407" y="4188303"/>
              <a:ext cx="67195" cy="280671"/>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sp>
          <p:nvSpPr>
            <p:cNvPr id="46" name="Oval 277">
              <a:extLst>
                <a:ext uri="{FF2B5EF4-FFF2-40B4-BE49-F238E27FC236}">
                  <a16:creationId xmlns:a16="http://schemas.microsoft.com/office/drawing/2014/main" id="{2C669B6F-5F90-5D4A-A21E-B35726AD7CD2}"/>
                </a:ext>
              </a:extLst>
            </p:cNvPr>
            <p:cNvSpPr>
              <a:spLocks noChangeArrowheads="1"/>
            </p:cNvSpPr>
            <p:nvPr/>
          </p:nvSpPr>
          <p:spPr bwMode="auto">
            <a:xfrm>
              <a:off x="5690194" y="4184658"/>
              <a:ext cx="67195" cy="280671"/>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sp>
          <p:nvSpPr>
            <p:cNvPr id="47" name="AutoShape 278">
              <a:extLst>
                <a:ext uri="{FF2B5EF4-FFF2-40B4-BE49-F238E27FC236}">
                  <a16:creationId xmlns:a16="http://schemas.microsoft.com/office/drawing/2014/main" id="{54C5E00E-64F9-C844-B10A-85878A5CEDA2}"/>
                </a:ext>
              </a:extLst>
            </p:cNvPr>
            <p:cNvSpPr>
              <a:spLocks noChangeArrowheads="1"/>
            </p:cNvSpPr>
            <p:nvPr/>
          </p:nvSpPr>
          <p:spPr bwMode="auto">
            <a:xfrm>
              <a:off x="6165355" y="4204098"/>
              <a:ext cx="304775" cy="250295"/>
            </a:xfrm>
            <a:prstGeom prst="rightArrow">
              <a:avLst>
                <a:gd name="adj1" fmla="val 35926"/>
                <a:gd name="adj2" fmla="val 63104"/>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latin typeface="Arial"/>
                <a:cs typeface="Arial"/>
              </a:endParaRPr>
            </a:p>
          </p:txBody>
        </p:sp>
        <p:sp>
          <p:nvSpPr>
            <p:cNvPr id="48" name="AutoShape 279">
              <a:extLst>
                <a:ext uri="{FF2B5EF4-FFF2-40B4-BE49-F238E27FC236}">
                  <a16:creationId xmlns:a16="http://schemas.microsoft.com/office/drawing/2014/main" id="{DDEE651C-227B-8141-B55A-8EBBA0986C67}"/>
                </a:ext>
              </a:extLst>
            </p:cNvPr>
            <p:cNvSpPr>
              <a:spLocks noChangeArrowheads="1"/>
            </p:cNvSpPr>
            <p:nvPr/>
          </p:nvSpPr>
          <p:spPr bwMode="auto">
            <a:xfrm rot="5400000">
              <a:off x="4036078" y="3580751"/>
              <a:ext cx="104492" cy="1150707"/>
            </a:xfrm>
            <a:prstGeom prst="triangle">
              <a:avLst>
                <a:gd name="adj" fmla="val 50000"/>
              </a:avLst>
            </a:prstGeom>
            <a:gradFill rotWithShape="1">
              <a:gsLst>
                <a:gs pos="0">
                  <a:srgbClr val="00FF00"/>
                </a:gs>
                <a:gs pos="100000">
                  <a:srgbClr val="85FF85">
                    <a:alpha val="60001"/>
                  </a:srgbClr>
                </a:gs>
              </a:gsLst>
              <a:lin ang="5400000" scaled="1"/>
            </a:gra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49" name="Rectangle 280">
              <a:extLst>
                <a:ext uri="{FF2B5EF4-FFF2-40B4-BE49-F238E27FC236}">
                  <a16:creationId xmlns:a16="http://schemas.microsoft.com/office/drawing/2014/main" id="{AC88B319-0422-3245-BFA6-D74BEAA30B01}"/>
                </a:ext>
              </a:extLst>
            </p:cNvPr>
            <p:cNvSpPr>
              <a:spLocks noChangeArrowheads="1"/>
            </p:cNvSpPr>
            <p:nvPr/>
          </p:nvSpPr>
          <p:spPr bwMode="auto">
            <a:xfrm rot="-1147892">
              <a:off x="3500372" y="4025489"/>
              <a:ext cx="43196" cy="287961"/>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50" name="Rectangle 281">
              <a:extLst>
                <a:ext uri="{FF2B5EF4-FFF2-40B4-BE49-F238E27FC236}">
                  <a16:creationId xmlns:a16="http://schemas.microsoft.com/office/drawing/2014/main" id="{A2E2656B-3E21-F949-AE77-47F138B0CE9E}"/>
                </a:ext>
              </a:extLst>
            </p:cNvPr>
            <p:cNvSpPr>
              <a:spLocks noChangeArrowheads="1"/>
            </p:cNvSpPr>
            <p:nvPr/>
          </p:nvSpPr>
          <p:spPr bwMode="auto">
            <a:xfrm>
              <a:off x="6496529" y="3911277"/>
              <a:ext cx="1007918" cy="833507"/>
            </a:xfrm>
            <a:prstGeom prst="rect">
              <a:avLst/>
            </a:prstGeom>
            <a:solidFill>
              <a:schemeClr val="bg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pic>
          <p:nvPicPr>
            <p:cNvPr id="51" name="Picture 282" descr="Visar Example">
              <a:extLst>
                <a:ext uri="{FF2B5EF4-FFF2-40B4-BE49-F238E27FC236}">
                  <a16:creationId xmlns:a16="http://schemas.microsoft.com/office/drawing/2014/main" id="{ACC41121-3611-B84C-94F8-D0320E068F2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6526" y="3941653"/>
              <a:ext cx="957522" cy="767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Text Box 283">
              <a:extLst>
                <a:ext uri="{FF2B5EF4-FFF2-40B4-BE49-F238E27FC236}">
                  <a16:creationId xmlns:a16="http://schemas.microsoft.com/office/drawing/2014/main" id="{0807B269-F905-9042-861A-498446183716}"/>
                </a:ext>
              </a:extLst>
            </p:cNvPr>
            <p:cNvSpPr txBox="1">
              <a:spLocks noChangeArrowheads="1"/>
            </p:cNvSpPr>
            <p:nvPr/>
          </p:nvSpPr>
          <p:spPr bwMode="auto">
            <a:xfrm>
              <a:off x="5292023" y="3814724"/>
              <a:ext cx="1174683" cy="274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Arial"/>
                  <a:cs typeface="Arial"/>
                </a:rPr>
                <a:t>Delay Element</a:t>
              </a:r>
            </a:p>
          </p:txBody>
        </p:sp>
        <p:sp>
          <p:nvSpPr>
            <p:cNvPr id="53" name="Line 284">
              <a:extLst>
                <a:ext uri="{FF2B5EF4-FFF2-40B4-BE49-F238E27FC236}">
                  <a16:creationId xmlns:a16="http://schemas.microsoft.com/office/drawing/2014/main" id="{68AB3D0B-5654-0C47-BD22-54AFD1CEED79}"/>
                </a:ext>
              </a:extLst>
            </p:cNvPr>
            <p:cNvSpPr>
              <a:spLocks noChangeShapeType="1"/>
            </p:cNvSpPr>
            <p:nvPr/>
          </p:nvSpPr>
          <p:spPr bwMode="auto">
            <a:xfrm>
              <a:off x="5163437" y="3924642"/>
              <a:ext cx="0" cy="18711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54" name="Line 285">
              <a:extLst>
                <a:ext uri="{FF2B5EF4-FFF2-40B4-BE49-F238E27FC236}">
                  <a16:creationId xmlns:a16="http://schemas.microsoft.com/office/drawing/2014/main" id="{49725AB3-419C-0D46-96E2-98829DF88298}"/>
                </a:ext>
              </a:extLst>
            </p:cNvPr>
            <p:cNvSpPr>
              <a:spLocks noChangeShapeType="1"/>
            </p:cNvSpPr>
            <p:nvPr/>
          </p:nvSpPr>
          <p:spPr bwMode="auto">
            <a:xfrm>
              <a:off x="5163437" y="3923427"/>
              <a:ext cx="17398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55" name="Text Box 286">
              <a:extLst>
                <a:ext uri="{FF2B5EF4-FFF2-40B4-BE49-F238E27FC236}">
                  <a16:creationId xmlns:a16="http://schemas.microsoft.com/office/drawing/2014/main" id="{4C775201-36B3-0C4A-AD66-6549AE3CB529}"/>
                </a:ext>
              </a:extLst>
            </p:cNvPr>
            <p:cNvSpPr txBox="1">
              <a:spLocks noChangeArrowheads="1"/>
            </p:cNvSpPr>
            <p:nvPr/>
          </p:nvSpPr>
          <p:spPr bwMode="auto">
            <a:xfrm>
              <a:off x="4264968" y="4335339"/>
              <a:ext cx="1141348" cy="274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Arial"/>
                  <a:cs typeface="Arial"/>
                </a:rPr>
                <a:t>Interferometer</a:t>
              </a:r>
            </a:p>
          </p:txBody>
        </p:sp>
        <p:sp>
          <p:nvSpPr>
            <p:cNvPr id="56" name="Line 307">
              <a:extLst>
                <a:ext uri="{FF2B5EF4-FFF2-40B4-BE49-F238E27FC236}">
                  <a16:creationId xmlns:a16="http://schemas.microsoft.com/office/drawing/2014/main" id="{8C0A40C6-6986-1640-BFC4-CC0EADE3AAA6}"/>
                </a:ext>
              </a:extLst>
            </p:cNvPr>
            <p:cNvSpPr>
              <a:spLocks noChangeShapeType="1"/>
            </p:cNvSpPr>
            <p:nvPr/>
          </p:nvSpPr>
          <p:spPr bwMode="auto">
            <a:xfrm flipV="1">
              <a:off x="3527969" y="3374236"/>
              <a:ext cx="407967" cy="72172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57" name="Line 308">
              <a:extLst>
                <a:ext uri="{FF2B5EF4-FFF2-40B4-BE49-F238E27FC236}">
                  <a16:creationId xmlns:a16="http://schemas.microsoft.com/office/drawing/2014/main" id="{D4BE7383-5F60-AE4F-8CCE-2DE6E2E0A8C8}"/>
                </a:ext>
              </a:extLst>
            </p:cNvPr>
            <p:cNvSpPr>
              <a:spLocks noChangeShapeType="1"/>
            </p:cNvSpPr>
            <p:nvPr/>
          </p:nvSpPr>
          <p:spPr bwMode="auto">
            <a:xfrm flipV="1">
              <a:off x="3566366" y="3522469"/>
              <a:ext cx="521958" cy="698639"/>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grpSp>
      <p:sp>
        <p:nvSpPr>
          <p:cNvPr id="58" name="AutoShape 339">
            <a:extLst>
              <a:ext uri="{FF2B5EF4-FFF2-40B4-BE49-F238E27FC236}">
                <a16:creationId xmlns:a16="http://schemas.microsoft.com/office/drawing/2014/main" id="{0CA0AAEA-733E-494B-B15D-BD8EBB758FE8}"/>
              </a:ext>
            </a:extLst>
          </p:cNvPr>
          <p:cNvSpPr>
            <a:spLocks noChangeArrowheads="1"/>
          </p:cNvSpPr>
          <p:nvPr/>
        </p:nvSpPr>
        <p:spPr bwMode="auto">
          <a:xfrm>
            <a:off x="2737146" y="2946412"/>
            <a:ext cx="328792" cy="195651"/>
          </a:xfrm>
          <a:prstGeom prst="leftRightArrow">
            <a:avLst>
              <a:gd name="adj1" fmla="val 50315"/>
              <a:gd name="adj2" fmla="val 50304"/>
            </a:avLst>
          </a:prstGeom>
          <a:solidFill>
            <a:schemeClr val="bg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59" name="AutoShape 311">
            <a:extLst>
              <a:ext uri="{FF2B5EF4-FFF2-40B4-BE49-F238E27FC236}">
                <a16:creationId xmlns:a16="http://schemas.microsoft.com/office/drawing/2014/main" id="{B5F9A5BB-8783-F145-BF84-A804FE05FFBC}"/>
              </a:ext>
            </a:extLst>
          </p:cNvPr>
          <p:cNvSpPr>
            <a:spLocks noChangeArrowheads="1"/>
          </p:cNvSpPr>
          <p:nvPr/>
        </p:nvSpPr>
        <p:spPr bwMode="auto">
          <a:xfrm rot="5400000">
            <a:off x="5746706" y="2882781"/>
            <a:ext cx="184714" cy="329992"/>
          </a:xfrm>
          <a:prstGeom prst="triangle">
            <a:avLst>
              <a:gd name="adj" fmla="val 50000"/>
            </a:avLst>
          </a:prstGeom>
          <a:gradFill rotWithShape="1">
            <a:gsLst>
              <a:gs pos="0">
                <a:srgbClr val="00FF00"/>
              </a:gs>
              <a:gs pos="100000">
                <a:srgbClr val="85FF85">
                  <a:alpha val="60001"/>
                </a:srgbClr>
              </a:gs>
            </a:gsLst>
            <a:lin ang="5400000" scaled="1"/>
          </a:gra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60" name="Text Box 312">
            <a:extLst>
              <a:ext uri="{FF2B5EF4-FFF2-40B4-BE49-F238E27FC236}">
                <a16:creationId xmlns:a16="http://schemas.microsoft.com/office/drawing/2014/main" id="{8BC1CC7C-1C8C-2A40-897C-CE8CE0710B1F}"/>
              </a:ext>
            </a:extLst>
          </p:cNvPr>
          <p:cNvSpPr txBox="1">
            <a:spLocks noChangeArrowheads="1"/>
          </p:cNvSpPr>
          <p:nvPr/>
        </p:nvSpPr>
        <p:spPr bwMode="auto">
          <a:xfrm>
            <a:off x="6340475" y="2917272"/>
            <a:ext cx="1556824" cy="276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Arial"/>
                <a:cs typeface="Arial"/>
              </a:rPr>
              <a:t>532nm Probe Beam</a:t>
            </a:r>
          </a:p>
        </p:txBody>
      </p:sp>
      <p:sp>
        <p:nvSpPr>
          <p:cNvPr id="61" name="AutoShape 313">
            <a:extLst>
              <a:ext uri="{FF2B5EF4-FFF2-40B4-BE49-F238E27FC236}">
                <a16:creationId xmlns:a16="http://schemas.microsoft.com/office/drawing/2014/main" id="{C266E3B0-6F51-F547-B782-AC32121526B7}"/>
              </a:ext>
            </a:extLst>
          </p:cNvPr>
          <p:cNvSpPr>
            <a:spLocks noChangeArrowheads="1"/>
          </p:cNvSpPr>
          <p:nvPr/>
        </p:nvSpPr>
        <p:spPr bwMode="auto">
          <a:xfrm rot="10800000">
            <a:off x="6035858" y="2924432"/>
            <a:ext cx="304792" cy="250336"/>
          </a:xfrm>
          <a:prstGeom prst="rightArrow">
            <a:avLst>
              <a:gd name="adj1" fmla="val 35926"/>
              <a:gd name="adj2" fmla="val 63104"/>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defTabSz="457200" eaLnBrk="1" hangingPunct="1"/>
            <a:endParaRPr lang="en-US" sz="1800">
              <a:latin typeface="Arial"/>
              <a:cs typeface="Arial"/>
            </a:endParaRPr>
          </a:p>
        </p:txBody>
      </p:sp>
      <p:sp>
        <p:nvSpPr>
          <p:cNvPr id="62" name="Line 314">
            <a:extLst>
              <a:ext uri="{FF2B5EF4-FFF2-40B4-BE49-F238E27FC236}">
                <a16:creationId xmlns:a16="http://schemas.microsoft.com/office/drawing/2014/main" id="{29545807-C2FB-A24E-8290-CEE19A42FBF7}"/>
              </a:ext>
            </a:extLst>
          </p:cNvPr>
          <p:cNvSpPr>
            <a:spLocks noChangeShapeType="1"/>
          </p:cNvSpPr>
          <p:nvPr/>
        </p:nvSpPr>
        <p:spPr bwMode="auto">
          <a:xfrm>
            <a:off x="3346724" y="2963318"/>
            <a:ext cx="22799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63" name="Line 315">
            <a:extLst>
              <a:ext uri="{FF2B5EF4-FFF2-40B4-BE49-F238E27FC236}">
                <a16:creationId xmlns:a16="http://schemas.microsoft.com/office/drawing/2014/main" id="{CFD984D1-FC03-E844-88DC-0E7D3AEA52DA}"/>
              </a:ext>
            </a:extLst>
          </p:cNvPr>
          <p:cNvSpPr>
            <a:spLocks noChangeShapeType="1"/>
          </p:cNvSpPr>
          <p:nvPr/>
        </p:nvSpPr>
        <p:spPr bwMode="auto">
          <a:xfrm>
            <a:off x="3329924" y="3131020"/>
            <a:ext cx="2311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a:cs typeface="Arial"/>
            </a:endParaRPr>
          </a:p>
        </p:txBody>
      </p:sp>
      <p:sp>
        <p:nvSpPr>
          <p:cNvPr id="64" name="Rectangle 316">
            <a:extLst>
              <a:ext uri="{FF2B5EF4-FFF2-40B4-BE49-F238E27FC236}">
                <a16:creationId xmlns:a16="http://schemas.microsoft.com/office/drawing/2014/main" id="{C04DB7BE-52E0-964C-88E8-F66304E75844}"/>
              </a:ext>
            </a:extLst>
          </p:cNvPr>
          <p:cNvSpPr>
            <a:spLocks noChangeArrowheads="1"/>
          </p:cNvSpPr>
          <p:nvPr/>
        </p:nvSpPr>
        <p:spPr bwMode="auto">
          <a:xfrm rot="2536760">
            <a:off x="3895618" y="2900127"/>
            <a:ext cx="43198" cy="288008"/>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65" name="Rectangle 317">
            <a:extLst>
              <a:ext uri="{FF2B5EF4-FFF2-40B4-BE49-F238E27FC236}">
                <a16:creationId xmlns:a16="http://schemas.microsoft.com/office/drawing/2014/main" id="{802FA3C3-3295-F44B-B6D1-91A0BFABE182}"/>
              </a:ext>
            </a:extLst>
          </p:cNvPr>
          <p:cNvSpPr>
            <a:spLocks noChangeArrowheads="1"/>
          </p:cNvSpPr>
          <p:nvPr/>
        </p:nvSpPr>
        <p:spPr bwMode="auto">
          <a:xfrm rot="19063240" flipH="1">
            <a:off x="4529895" y="2900127"/>
            <a:ext cx="43198" cy="288008"/>
          </a:xfrm>
          <a:prstGeom prst="rect">
            <a:avLst/>
          </a:prstGeom>
          <a:solidFill>
            <a:schemeClr val="accent1"/>
          </a:solidFill>
          <a:ln w="9525">
            <a:solidFill>
              <a:schemeClr val="tx1"/>
            </a:solidFill>
            <a:miter lim="800000"/>
            <a:headEnd/>
            <a:tailEnd/>
          </a:ln>
        </p:spPr>
        <p:txBody>
          <a:bodyPr wrap="none" anchor="ctr"/>
          <a:lstStyle/>
          <a:p>
            <a:pPr defTabSz="457200" eaLnBrk="1" hangingPunct="1"/>
            <a:endParaRPr lang="en-US" sz="1800">
              <a:latin typeface="Arial"/>
              <a:cs typeface="Arial"/>
            </a:endParaRPr>
          </a:p>
        </p:txBody>
      </p:sp>
      <p:grpSp>
        <p:nvGrpSpPr>
          <p:cNvPr id="66" name="Group 336">
            <a:extLst>
              <a:ext uri="{FF2B5EF4-FFF2-40B4-BE49-F238E27FC236}">
                <a16:creationId xmlns:a16="http://schemas.microsoft.com/office/drawing/2014/main" id="{18687695-46A5-7541-AE83-EBE5263A3768}"/>
              </a:ext>
            </a:extLst>
          </p:cNvPr>
          <p:cNvGrpSpPr>
            <a:grpSpLocks/>
          </p:cNvGrpSpPr>
          <p:nvPr/>
        </p:nvGrpSpPr>
        <p:grpSpPr bwMode="auto">
          <a:xfrm>
            <a:off x="3089930" y="2898912"/>
            <a:ext cx="286793" cy="280717"/>
            <a:chOff x="1791" y="12051"/>
            <a:chExt cx="239" cy="231"/>
          </a:xfrm>
        </p:grpSpPr>
        <p:sp>
          <p:nvSpPr>
            <p:cNvPr id="67" name="AutoShape 337">
              <a:extLst>
                <a:ext uri="{FF2B5EF4-FFF2-40B4-BE49-F238E27FC236}">
                  <a16:creationId xmlns:a16="http://schemas.microsoft.com/office/drawing/2014/main" id="{D6E0EB5F-E093-9446-A2FB-E7DB989CFD49}"/>
                </a:ext>
              </a:extLst>
            </p:cNvPr>
            <p:cNvSpPr>
              <a:spLocks noChangeArrowheads="1"/>
            </p:cNvSpPr>
            <p:nvPr/>
          </p:nvSpPr>
          <p:spPr bwMode="auto">
            <a:xfrm rot="-5400000">
              <a:off x="1818" y="12061"/>
              <a:ext cx="153" cy="208"/>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defTabSz="457200" eaLnBrk="1" hangingPunct="1"/>
              <a:endParaRPr lang="en-US" sz="1800">
                <a:latin typeface="Arial"/>
                <a:cs typeface="Arial"/>
              </a:endParaRPr>
            </a:p>
          </p:txBody>
        </p:sp>
        <p:sp>
          <p:nvSpPr>
            <p:cNvPr id="68" name="Oval 338">
              <a:extLst>
                <a:ext uri="{FF2B5EF4-FFF2-40B4-BE49-F238E27FC236}">
                  <a16:creationId xmlns:a16="http://schemas.microsoft.com/office/drawing/2014/main" id="{FAD422A0-8AE2-0F4C-B304-4F72CADC23E7}"/>
                </a:ext>
              </a:extLst>
            </p:cNvPr>
            <p:cNvSpPr>
              <a:spLocks noChangeArrowheads="1"/>
            </p:cNvSpPr>
            <p:nvPr/>
          </p:nvSpPr>
          <p:spPr bwMode="auto">
            <a:xfrm>
              <a:off x="1974" y="12051"/>
              <a:ext cx="56" cy="231"/>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grpSp>
      <p:sp>
        <p:nvSpPr>
          <p:cNvPr id="69" name="Oval 340">
            <a:extLst>
              <a:ext uri="{FF2B5EF4-FFF2-40B4-BE49-F238E27FC236}">
                <a16:creationId xmlns:a16="http://schemas.microsoft.com/office/drawing/2014/main" id="{DF0EBF00-7008-5143-B28A-599F0104F1D4}"/>
              </a:ext>
            </a:extLst>
          </p:cNvPr>
          <p:cNvSpPr>
            <a:spLocks noChangeArrowheads="1"/>
          </p:cNvSpPr>
          <p:nvPr/>
        </p:nvSpPr>
        <p:spPr bwMode="auto">
          <a:xfrm>
            <a:off x="5619468" y="2915925"/>
            <a:ext cx="67199" cy="280717"/>
          </a:xfrm>
          <a:prstGeom prst="ellipse">
            <a:avLst/>
          </a:prstGeom>
          <a:solidFill>
            <a:schemeClr val="accent1"/>
          </a:solidFill>
          <a:ln w="9525">
            <a:solidFill>
              <a:schemeClr val="tx1"/>
            </a:solidFill>
            <a:round/>
            <a:headEnd/>
            <a:tailEnd/>
          </a:ln>
        </p:spPr>
        <p:txBody>
          <a:bodyPr wrap="none" anchor="ctr"/>
          <a:lstStyle/>
          <a:p>
            <a:pPr defTabSz="457200" eaLnBrk="1" hangingPunct="1"/>
            <a:endParaRPr lang="en-US" sz="1800">
              <a:latin typeface="Arial"/>
              <a:cs typeface="Arial"/>
            </a:endParaRPr>
          </a:p>
        </p:txBody>
      </p:sp>
      <p:grpSp>
        <p:nvGrpSpPr>
          <p:cNvPr id="70" name="Group 113">
            <a:extLst>
              <a:ext uri="{FF2B5EF4-FFF2-40B4-BE49-F238E27FC236}">
                <a16:creationId xmlns:a16="http://schemas.microsoft.com/office/drawing/2014/main" id="{EAD1CDC6-D43E-1842-AC2E-2B3BEE12EF76}"/>
              </a:ext>
            </a:extLst>
          </p:cNvPr>
          <p:cNvGrpSpPr>
            <a:grpSpLocks/>
          </p:cNvGrpSpPr>
          <p:nvPr/>
        </p:nvGrpSpPr>
        <p:grpSpPr bwMode="auto">
          <a:xfrm>
            <a:off x="1181348" y="2142336"/>
            <a:ext cx="1496763" cy="1847389"/>
            <a:chOff x="1976339" y="1383804"/>
            <a:chExt cx="2708995" cy="3343239"/>
          </a:xfrm>
        </p:grpSpPr>
        <p:grpSp>
          <p:nvGrpSpPr>
            <p:cNvPr id="71" name="Trapezoid 118">
              <a:extLst>
                <a:ext uri="{FF2B5EF4-FFF2-40B4-BE49-F238E27FC236}">
                  <a16:creationId xmlns:a16="http://schemas.microsoft.com/office/drawing/2014/main" id="{0F948BAD-333D-E94A-A0F9-21BE7C4748A5}"/>
                </a:ext>
              </a:extLst>
            </p:cNvPr>
            <p:cNvGrpSpPr>
              <a:grpSpLocks/>
            </p:cNvGrpSpPr>
            <p:nvPr/>
          </p:nvGrpSpPr>
          <p:grpSpPr bwMode="auto">
            <a:xfrm>
              <a:off x="1976339" y="2707859"/>
              <a:ext cx="2074353" cy="1235785"/>
              <a:chOff x="1158240" y="3090672"/>
              <a:chExt cx="1146048" cy="682752"/>
            </a:xfrm>
          </p:grpSpPr>
          <p:pic>
            <p:nvPicPr>
              <p:cNvPr id="85" name="Trapezoid 118">
                <a:extLst>
                  <a:ext uri="{FF2B5EF4-FFF2-40B4-BE49-F238E27FC236}">
                    <a16:creationId xmlns:a16="http://schemas.microsoft.com/office/drawing/2014/main" id="{E8D2971A-C734-124E-83F1-691811E87F99}"/>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8240" y="3090672"/>
                <a:ext cx="1146048" cy="682752"/>
              </a:xfrm>
              <a:prstGeom prst="rect">
                <a:avLst/>
              </a:prstGeom>
              <a:noFill/>
              <a:extLst>
                <a:ext uri="{909E8E84-426E-40dd-AFC4-6F175D3DCCD1}">
                  <a14:hiddenFill xmlns:a14="http://schemas.microsoft.com/office/drawing/2010/main" xmlns="">
                    <a:solidFill>
                      <a:srgbClr val="FFFFFF"/>
                    </a:solidFill>
                  </a14:hiddenFill>
                </a:ext>
              </a:extLst>
            </p:spPr>
          </p:pic>
          <p:sp>
            <p:nvSpPr>
              <p:cNvPr id="86" name="Text Box 87">
                <a:extLst>
                  <a:ext uri="{FF2B5EF4-FFF2-40B4-BE49-F238E27FC236}">
                    <a16:creationId xmlns:a16="http://schemas.microsoft.com/office/drawing/2014/main" id="{F1A63C71-BE8E-8540-8DE1-174AC0F5F476}"/>
                  </a:ext>
                </a:extLst>
              </p:cNvPr>
              <p:cNvSpPr txBox="1">
                <a:spLocks noChangeArrowheads="1"/>
              </p:cNvSpPr>
              <p:nvPr/>
            </p:nvSpPr>
            <p:spPr bwMode="auto">
              <a:xfrm rot="4808379">
                <a:off x="1481175" y="2938366"/>
                <a:ext cx="386434" cy="855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10800000" vert="eaVert" anchor="ct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solidFill>
                    <a:srgbClr val="FFFFFF"/>
                  </a:solidFill>
                  <a:latin typeface="Arial"/>
                  <a:cs typeface="Arial"/>
                </a:endParaRPr>
              </a:p>
            </p:txBody>
          </p:sp>
        </p:grpSp>
        <p:grpSp>
          <p:nvGrpSpPr>
            <p:cNvPr id="72" name="Trapezoid 119">
              <a:extLst>
                <a:ext uri="{FF2B5EF4-FFF2-40B4-BE49-F238E27FC236}">
                  <a16:creationId xmlns:a16="http://schemas.microsoft.com/office/drawing/2014/main" id="{5D079F21-8175-E746-9F5E-217FE411CCAC}"/>
                </a:ext>
              </a:extLst>
            </p:cNvPr>
            <p:cNvGrpSpPr>
              <a:grpSpLocks/>
            </p:cNvGrpSpPr>
            <p:nvPr/>
          </p:nvGrpSpPr>
          <p:grpSpPr bwMode="auto">
            <a:xfrm>
              <a:off x="1998406" y="2189271"/>
              <a:ext cx="2129522" cy="1202683"/>
              <a:chOff x="1170432" y="2804160"/>
              <a:chExt cx="1176528" cy="664464"/>
            </a:xfrm>
          </p:grpSpPr>
          <p:pic>
            <p:nvPicPr>
              <p:cNvPr id="83" name="Trapezoid 119">
                <a:extLst>
                  <a:ext uri="{FF2B5EF4-FFF2-40B4-BE49-F238E27FC236}">
                    <a16:creationId xmlns:a16="http://schemas.microsoft.com/office/drawing/2014/main" id="{26FB4965-A847-DF4C-B8FD-EB3B2FEA8C02}"/>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70432" y="2804160"/>
                <a:ext cx="1176528" cy="664464"/>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Text Box 90">
                <a:extLst>
                  <a:ext uri="{FF2B5EF4-FFF2-40B4-BE49-F238E27FC236}">
                    <a16:creationId xmlns:a16="http://schemas.microsoft.com/office/drawing/2014/main" id="{69FCCB03-26EE-4D42-B43B-D6FAFC3ABA50}"/>
                  </a:ext>
                </a:extLst>
              </p:cNvPr>
              <p:cNvSpPr txBox="1">
                <a:spLocks noChangeArrowheads="1"/>
              </p:cNvSpPr>
              <p:nvPr/>
            </p:nvSpPr>
            <p:spPr bwMode="auto">
              <a:xfrm rot="5901363">
                <a:off x="1503543" y="2714022"/>
                <a:ext cx="386434" cy="885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10800000" vert="eaVert" anchor="ct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solidFill>
                    <a:srgbClr val="FFFFFF"/>
                  </a:solidFill>
                  <a:latin typeface="Arial"/>
                  <a:cs typeface="Arial"/>
                </a:endParaRPr>
              </a:p>
            </p:txBody>
          </p:sp>
        </p:grpSp>
        <p:grpSp>
          <p:nvGrpSpPr>
            <p:cNvPr id="73" name="Trapezoid 132">
              <a:extLst>
                <a:ext uri="{FF2B5EF4-FFF2-40B4-BE49-F238E27FC236}">
                  <a16:creationId xmlns:a16="http://schemas.microsoft.com/office/drawing/2014/main" id="{D892C299-EAEC-2245-AC8C-0119B89DBA56}"/>
                </a:ext>
              </a:extLst>
            </p:cNvPr>
            <p:cNvGrpSpPr>
              <a:grpSpLocks/>
            </p:cNvGrpSpPr>
            <p:nvPr/>
          </p:nvGrpSpPr>
          <p:grpSpPr bwMode="auto">
            <a:xfrm>
              <a:off x="2627332" y="1383804"/>
              <a:ext cx="1721272" cy="3343239"/>
              <a:chOff x="1517904" y="2359152"/>
              <a:chExt cx="950976" cy="1847088"/>
            </a:xfrm>
          </p:grpSpPr>
          <p:pic>
            <p:nvPicPr>
              <p:cNvPr id="81" name="Trapezoid 132">
                <a:extLst>
                  <a:ext uri="{FF2B5EF4-FFF2-40B4-BE49-F238E27FC236}">
                    <a16:creationId xmlns:a16="http://schemas.microsoft.com/office/drawing/2014/main" id="{942EB352-C5D2-4940-BE1E-54FCE64C541E}"/>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7904" y="2359152"/>
                <a:ext cx="950976" cy="1847088"/>
              </a:xfrm>
              <a:prstGeom prst="rect">
                <a:avLst/>
              </a:prstGeom>
              <a:noFill/>
              <a:extLst>
                <a:ext uri="{909E8E84-426E-40dd-AFC4-6F175D3DCCD1}">
                  <a14:hiddenFill xmlns:a14="http://schemas.microsoft.com/office/drawing/2010/main" xmlns="">
                    <a:solidFill>
                      <a:srgbClr val="FFFFFF"/>
                    </a:solidFill>
                  </a14:hiddenFill>
                </a:ext>
              </a:extLst>
            </p:spPr>
          </p:pic>
          <p:sp>
            <p:nvSpPr>
              <p:cNvPr id="82" name="Text Box 93">
                <a:extLst>
                  <a:ext uri="{FF2B5EF4-FFF2-40B4-BE49-F238E27FC236}">
                    <a16:creationId xmlns:a16="http://schemas.microsoft.com/office/drawing/2014/main" id="{E00FD3CD-4009-6045-9E61-EA35EB9CFBBD}"/>
                  </a:ext>
                </a:extLst>
              </p:cNvPr>
              <p:cNvSpPr txBox="1">
                <a:spLocks noChangeArrowheads="1"/>
              </p:cNvSpPr>
              <p:nvPr/>
            </p:nvSpPr>
            <p:spPr bwMode="auto">
              <a:xfrm rot="5400000">
                <a:off x="1396348" y="2957185"/>
                <a:ext cx="1063860" cy="605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10800000" vert="eaVert" anchor="ct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800">
                  <a:solidFill>
                    <a:srgbClr val="FFFFFF"/>
                  </a:solidFill>
                  <a:latin typeface="Arial"/>
                  <a:cs typeface="Arial"/>
                </a:endParaRPr>
              </a:p>
            </p:txBody>
          </p:sp>
        </p:grpSp>
        <p:grpSp>
          <p:nvGrpSpPr>
            <p:cNvPr id="74" name="Group 12">
              <a:extLst>
                <a:ext uri="{FF2B5EF4-FFF2-40B4-BE49-F238E27FC236}">
                  <a16:creationId xmlns:a16="http://schemas.microsoft.com/office/drawing/2014/main" id="{FC082B2D-8FD9-3340-8B74-4ADD51534D26}"/>
                </a:ext>
              </a:extLst>
            </p:cNvPr>
            <p:cNvGrpSpPr>
              <a:grpSpLocks/>
            </p:cNvGrpSpPr>
            <p:nvPr/>
          </p:nvGrpSpPr>
          <p:grpSpPr bwMode="auto">
            <a:xfrm>
              <a:off x="3728922" y="1578535"/>
              <a:ext cx="786820" cy="2978004"/>
              <a:chOff x="3236781" y="1751375"/>
              <a:chExt cx="737067" cy="2789694"/>
            </a:xfrm>
          </p:grpSpPr>
          <p:sp>
            <p:nvSpPr>
              <p:cNvPr id="79" name="Oval 78">
                <a:extLst>
                  <a:ext uri="{FF2B5EF4-FFF2-40B4-BE49-F238E27FC236}">
                    <a16:creationId xmlns:a16="http://schemas.microsoft.com/office/drawing/2014/main" id="{8897F897-C96E-AC44-8A07-D20FD5C458A1}"/>
                  </a:ext>
                </a:extLst>
              </p:cNvPr>
              <p:cNvSpPr/>
              <p:nvPr/>
            </p:nvSpPr>
            <p:spPr>
              <a:xfrm>
                <a:off x="3236435" y="1752363"/>
                <a:ext cx="702490" cy="2788138"/>
              </a:xfrm>
              <a:prstGeom prst="ellipse">
                <a:avLst/>
              </a:prstGeom>
              <a:solidFill>
                <a:srgbClr val="FF6600">
                  <a:alpha val="86000"/>
                </a:srgb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sp>
            <p:nvSpPr>
              <p:cNvPr id="80" name="Oval 79">
                <a:extLst>
                  <a:ext uri="{FF2B5EF4-FFF2-40B4-BE49-F238E27FC236}">
                    <a16:creationId xmlns:a16="http://schemas.microsoft.com/office/drawing/2014/main" id="{2D015E8A-31B5-1D46-8485-E053C09CCFBD}"/>
                  </a:ext>
                </a:extLst>
              </p:cNvPr>
              <p:cNvSpPr/>
              <p:nvPr/>
            </p:nvSpPr>
            <p:spPr>
              <a:xfrm>
                <a:off x="3271424" y="1752363"/>
                <a:ext cx="702492" cy="2788138"/>
              </a:xfrm>
              <a:prstGeom prst="ellipse">
                <a:avLst/>
              </a:prstGeom>
              <a:solidFill>
                <a:srgbClr val="FF6600">
                  <a:alpha val="86000"/>
                </a:srgb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grpSp>
        <p:sp>
          <p:nvSpPr>
            <p:cNvPr id="75" name="Oval 74">
              <a:extLst>
                <a:ext uri="{FF2B5EF4-FFF2-40B4-BE49-F238E27FC236}">
                  <a16:creationId xmlns:a16="http://schemas.microsoft.com/office/drawing/2014/main" id="{44D4E8EA-2D85-A34B-85D9-4A35F3C551A2}"/>
                </a:ext>
              </a:extLst>
            </p:cNvPr>
            <p:cNvSpPr/>
            <p:nvPr/>
          </p:nvSpPr>
          <p:spPr>
            <a:xfrm>
              <a:off x="3783143" y="1573845"/>
              <a:ext cx="752784" cy="2976342"/>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sp>
          <p:nvSpPr>
            <p:cNvPr id="76" name="Oval 75">
              <a:extLst>
                <a:ext uri="{FF2B5EF4-FFF2-40B4-BE49-F238E27FC236}">
                  <a16:creationId xmlns:a16="http://schemas.microsoft.com/office/drawing/2014/main" id="{FABF23FB-262F-F544-A05D-D732748D56C0}"/>
                </a:ext>
              </a:extLst>
            </p:cNvPr>
            <p:cNvSpPr/>
            <p:nvPr/>
          </p:nvSpPr>
          <p:spPr>
            <a:xfrm>
              <a:off x="3860721" y="1579591"/>
              <a:ext cx="752784" cy="2976342"/>
            </a:xfrm>
            <a:prstGeom prst="ellipse">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sp>
          <p:nvSpPr>
            <p:cNvPr id="77" name="Cube 76">
              <a:extLst>
                <a:ext uri="{FF2B5EF4-FFF2-40B4-BE49-F238E27FC236}">
                  <a16:creationId xmlns:a16="http://schemas.microsoft.com/office/drawing/2014/main" id="{6D7E86AD-0D8B-5C49-9BC0-C69E053ECA3B}"/>
                </a:ext>
              </a:extLst>
            </p:cNvPr>
            <p:cNvSpPr/>
            <p:nvPr/>
          </p:nvSpPr>
          <p:spPr>
            <a:xfrm>
              <a:off x="4127929" y="2269091"/>
              <a:ext cx="557405" cy="1548501"/>
            </a:xfrm>
            <a:prstGeom prst="cube">
              <a:avLst>
                <a:gd name="adj" fmla="val 69039"/>
              </a:avLst>
            </a:prstGeom>
            <a:solidFill>
              <a:srgbClr val="00A901">
                <a:alpha val="19000"/>
              </a:srgbClr>
            </a:solidFill>
            <a:ln>
              <a:solidFill>
                <a:srgbClr val="008000">
                  <a:alpha val="78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sp>
          <p:nvSpPr>
            <p:cNvPr id="78" name="Cube 77">
              <a:extLst>
                <a:ext uri="{FF2B5EF4-FFF2-40B4-BE49-F238E27FC236}">
                  <a16:creationId xmlns:a16="http://schemas.microsoft.com/office/drawing/2014/main" id="{34698B03-EE06-5A43-905B-5DE3480A57E4}"/>
                </a:ext>
              </a:extLst>
            </p:cNvPr>
            <p:cNvSpPr/>
            <p:nvPr/>
          </p:nvSpPr>
          <p:spPr>
            <a:xfrm>
              <a:off x="4041733" y="2269091"/>
              <a:ext cx="456843" cy="1545629"/>
            </a:xfrm>
            <a:prstGeom prst="cube">
              <a:avLst>
                <a:gd name="adj" fmla="val 83647"/>
              </a:avLst>
            </a:prstGeom>
            <a:solidFill>
              <a:schemeClr val="accent5">
                <a:lumMod val="75000"/>
                <a:alpha val="49000"/>
              </a:schemeClr>
            </a:solidFill>
            <a:ln>
              <a:solidFill>
                <a:schemeClr val="accent1">
                  <a:alpha val="5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a:ea typeface="ＭＳ Ｐゴシック" charset="0"/>
                <a:cs typeface="Arial"/>
              </a:endParaRPr>
            </a:p>
          </p:txBody>
        </p:sp>
      </p:grpSp>
      <p:sp>
        <p:nvSpPr>
          <p:cNvPr id="87" name="TextBox 143">
            <a:extLst>
              <a:ext uri="{FF2B5EF4-FFF2-40B4-BE49-F238E27FC236}">
                <a16:creationId xmlns:a16="http://schemas.microsoft.com/office/drawing/2014/main" id="{CEA64ABD-A4EA-964B-AFED-7923912F023D}"/>
              </a:ext>
            </a:extLst>
          </p:cNvPr>
          <p:cNvSpPr txBox="1">
            <a:spLocks noChangeArrowheads="1"/>
          </p:cNvSpPr>
          <p:nvPr/>
        </p:nvSpPr>
        <p:spPr bwMode="auto">
          <a:xfrm>
            <a:off x="723900" y="2468009"/>
            <a:ext cx="11974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Arial"/>
                <a:cs typeface="Arial"/>
              </a:rPr>
              <a:t>~10</a:t>
            </a:r>
            <a:r>
              <a:rPr lang="en-US" sz="1400" baseline="30000">
                <a:latin typeface="Arial"/>
                <a:cs typeface="Arial"/>
              </a:rPr>
              <a:t>13</a:t>
            </a:r>
            <a:r>
              <a:rPr lang="en-US" sz="1400">
                <a:latin typeface="Arial"/>
                <a:cs typeface="Arial"/>
              </a:rPr>
              <a:t> W/cm</a:t>
            </a:r>
            <a:r>
              <a:rPr lang="en-US" sz="1400" baseline="30000">
                <a:latin typeface="Arial"/>
                <a:cs typeface="Arial"/>
              </a:rPr>
              <a:t>2</a:t>
            </a:r>
            <a:endParaRPr lang="en-US" sz="1400">
              <a:latin typeface="Arial"/>
              <a:cs typeface="Arial"/>
            </a:endParaRPr>
          </a:p>
        </p:txBody>
      </p:sp>
      <p:sp>
        <p:nvSpPr>
          <p:cNvPr id="88" name="TextBox 144">
            <a:extLst>
              <a:ext uri="{FF2B5EF4-FFF2-40B4-BE49-F238E27FC236}">
                <a16:creationId xmlns:a16="http://schemas.microsoft.com/office/drawing/2014/main" id="{A502A626-C7B2-684C-8252-4AAD0D527BF0}"/>
              </a:ext>
            </a:extLst>
          </p:cNvPr>
          <p:cNvSpPr txBox="1">
            <a:spLocks noChangeArrowheads="1"/>
          </p:cNvSpPr>
          <p:nvPr/>
        </p:nvSpPr>
        <p:spPr bwMode="auto">
          <a:xfrm>
            <a:off x="-88575" y="1988584"/>
            <a:ext cx="13773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Arial"/>
                <a:cs typeface="Arial"/>
              </a:rPr>
              <a:t>Focused Laser</a:t>
            </a:r>
          </a:p>
          <a:p>
            <a:pPr algn="ctr" eaLnBrk="1" hangingPunct="1"/>
            <a:r>
              <a:rPr lang="en-US" sz="1400">
                <a:latin typeface="Arial"/>
                <a:cs typeface="Arial"/>
              </a:rPr>
              <a:t>Profile</a:t>
            </a:r>
          </a:p>
        </p:txBody>
      </p:sp>
      <p:pic>
        <p:nvPicPr>
          <p:cNvPr id="89" name="Picture 88" descr="AB_HPP_just_before_lense_2013-11-01_15:22:39.65.png">
            <a:extLst>
              <a:ext uri="{FF2B5EF4-FFF2-40B4-BE49-F238E27FC236}">
                <a16:creationId xmlns:a16="http://schemas.microsoft.com/office/drawing/2014/main" id="{06D3033A-80FC-2241-9402-55505276156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2400" y="1151304"/>
            <a:ext cx="914400" cy="897605"/>
          </a:xfrm>
          <a:prstGeom prst="rect">
            <a:avLst/>
          </a:prstGeom>
        </p:spPr>
      </p:pic>
      <p:grpSp>
        <p:nvGrpSpPr>
          <p:cNvPr id="90" name="Group 86">
            <a:extLst>
              <a:ext uri="{FF2B5EF4-FFF2-40B4-BE49-F238E27FC236}">
                <a16:creationId xmlns:a16="http://schemas.microsoft.com/office/drawing/2014/main" id="{86B6842D-C013-5A41-B4E8-B70BD0981D10}"/>
              </a:ext>
            </a:extLst>
          </p:cNvPr>
          <p:cNvGrpSpPr>
            <a:grpSpLocks/>
          </p:cNvGrpSpPr>
          <p:nvPr/>
        </p:nvGrpSpPr>
        <p:grpSpPr bwMode="auto">
          <a:xfrm>
            <a:off x="4673598" y="1001230"/>
            <a:ext cx="4286295" cy="1877435"/>
            <a:chOff x="4191742" y="1598364"/>
            <a:chExt cx="4286052" cy="1012837"/>
          </a:xfrm>
        </p:grpSpPr>
        <p:sp>
          <p:nvSpPr>
            <p:cNvPr id="91" name="Rectangle 295">
              <a:extLst>
                <a:ext uri="{FF2B5EF4-FFF2-40B4-BE49-F238E27FC236}">
                  <a16:creationId xmlns:a16="http://schemas.microsoft.com/office/drawing/2014/main" id="{855A9D10-7FEC-F84C-960C-DE0081236C0F}"/>
                </a:ext>
              </a:extLst>
            </p:cNvPr>
            <p:cNvSpPr>
              <a:spLocks noChangeArrowheads="1"/>
            </p:cNvSpPr>
            <p:nvPr/>
          </p:nvSpPr>
          <p:spPr bwMode="auto">
            <a:xfrm>
              <a:off x="4191742" y="1624601"/>
              <a:ext cx="4286052" cy="986600"/>
            </a:xfrm>
            <a:prstGeom prst="rect">
              <a:avLst/>
            </a:prstGeom>
            <a:solidFill>
              <a:srgbClr val="A3E1C2"/>
            </a:solidFill>
            <a:ln w="19050">
              <a:solidFill>
                <a:schemeClr val="tx1"/>
              </a:solidFill>
              <a:miter lim="800000"/>
              <a:headEnd/>
              <a:tailEnd/>
            </a:ln>
          </p:spPr>
          <p:txBody>
            <a:bodyPr wrap="none" anchor="ctr"/>
            <a:lstStyle/>
            <a:p>
              <a:pPr defTabSz="457200" eaLnBrk="1" hangingPunct="1"/>
              <a:endParaRPr lang="en-US" sz="1800">
                <a:latin typeface="Arial"/>
                <a:cs typeface="Arial"/>
              </a:endParaRPr>
            </a:p>
          </p:txBody>
        </p:sp>
        <p:sp>
          <p:nvSpPr>
            <p:cNvPr id="92" name="Text Box 296">
              <a:extLst>
                <a:ext uri="{FF2B5EF4-FFF2-40B4-BE49-F238E27FC236}">
                  <a16:creationId xmlns:a16="http://schemas.microsoft.com/office/drawing/2014/main" id="{70A1F553-93AA-E349-9489-E39EE8DAA013}"/>
                </a:ext>
              </a:extLst>
            </p:cNvPr>
            <p:cNvSpPr txBox="1">
              <a:spLocks noChangeArrowheads="1"/>
            </p:cNvSpPr>
            <p:nvPr/>
          </p:nvSpPr>
          <p:spPr bwMode="auto">
            <a:xfrm>
              <a:off x="4251850" y="1598364"/>
              <a:ext cx="2835328" cy="1012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4" tIns="45717" rIns="91434" bIns="45717">
              <a:spAutoFit/>
            </a:bodyPr>
            <a:lstStyle>
              <a:lvl1pPr defTabSz="3656013">
                <a:defRPr sz="2400">
                  <a:solidFill>
                    <a:schemeClr val="tx1"/>
                  </a:solidFill>
                  <a:latin typeface="Arial" charset="0"/>
                  <a:ea typeface="ＭＳ Ｐゴシック" charset="0"/>
                  <a:cs typeface="ＭＳ Ｐゴシック" charset="0"/>
                </a:defRPr>
              </a:lvl1pPr>
              <a:lvl2pPr marL="37931725" indent="-37474525" defTabSz="3656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dirty="0">
                  <a:latin typeface="Arial"/>
                  <a:cs typeface="Arial"/>
                </a:rPr>
                <a:t>X-ray Techniques</a:t>
              </a:r>
            </a:p>
            <a:p>
              <a:pPr algn="ctr" eaLnBrk="1" hangingPunct="1"/>
              <a:endParaRPr lang="en-US" sz="600" b="1" i="1" dirty="0">
                <a:latin typeface="Arial"/>
                <a:cs typeface="Arial"/>
              </a:endParaRPr>
            </a:p>
            <a:p>
              <a:pPr eaLnBrk="1" hangingPunct="1"/>
              <a:r>
                <a:rPr lang="en-US" sz="1200" dirty="0">
                  <a:latin typeface="Arial"/>
                  <a:cs typeface="Arial"/>
                </a:rPr>
                <a:t>-Diffraction: Records lattice-level structural information from sample</a:t>
              </a:r>
            </a:p>
            <a:p>
              <a:pPr eaLnBrk="1" hangingPunct="1"/>
              <a:endParaRPr lang="en-US" sz="1200" dirty="0">
                <a:latin typeface="Arial"/>
                <a:cs typeface="Arial"/>
              </a:endParaRPr>
            </a:p>
            <a:p>
              <a:pPr eaLnBrk="1" hangingPunct="1"/>
              <a:r>
                <a:rPr lang="en-US" sz="1200" dirty="0">
                  <a:latin typeface="Arial"/>
                  <a:cs typeface="Arial"/>
                </a:rPr>
                <a:t>-Emission Spectroscopy: Measure spin transition</a:t>
              </a:r>
            </a:p>
            <a:p>
              <a:pPr eaLnBrk="1" hangingPunct="1"/>
              <a:endParaRPr lang="en-US" sz="1200" dirty="0">
                <a:latin typeface="Arial"/>
                <a:cs typeface="Arial"/>
              </a:endParaRPr>
            </a:p>
            <a:p>
              <a:pPr eaLnBrk="1" hangingPunct="1"/>
              <a:r>
                <a:rPr lang="en-US" sz="1200" dirty="0">
                  <a:latin typeface="Arial"/>
                  <a:cs typeface="Arial"/>
                </a:rPr>
                <a:t>-Imaging: reconstruct 2D density distribution via PCI</a:t>
              </a:r>
            </a:p>
          </p:txBody>
        </p:sp>
      </p:grpSp>
      <p:pic>
        <p:nvPicPr>
          <p:cNvPr id="93" name="Picture 92" descr="Screen Shot 2014-06-21 at 7.39.06 PM.png">
            <a:extLst>
              <a:ext uri="{FF2B5EF4-FFF2-40B4-BE49-F238E27FC236}">
                <a16:creationId xmlns:a16="http://schemas.microsoft.com/office/drawing/2014/main" id="{060D7C61-AA34-0649-A871-7711E6B4525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3125"/>
          <a:stretch/>
        </p:blipFill>
        <p:spPr>
          <a:xfrm>
            <a:off x="7569198" y="1049861"/>
            <a:ext cx="1143000" cy="673883"/>
          </a:xfrm>
          <a:prstGeom prst="rect">
            <a:avLst/>
          </a:prstGeom>
        </p:spPr>
      </p:pic>
      <p:pic>
        <p:nvPicPr>
          <p:cNvPr id="94" name="Picture 93" descr="Screen Shot 2015-07-24 at 7.31.04 PM.png">
            <a:extLst>
              <a:ext uri="{FF2B5EF4-FFF2-40B4-BE49-F238E27FC236}">
                <a16:creationId xmlns:a16="http://schemas.microsoft.com/office/drawing/2014/main" id="{CE82E3CD-81F7-9C48-9BE2-A9C45F0C3BF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1846" y="1735661"/>
            <a:ext cx="940352" cy="660400"/>
          </a:xfrm>
          <a:prstGeom prst="rect">
            <a:avLst/>
          </a:prstGeom>
        </p:spPr>
      </p:pic>
      <p:pic>
        <p:nvPicPr>
          <p:cNvPr id="95" name="alpci.pdf">
            <a:extLst>
              <a:ext uri="{FF2B5EF4-FFF2-40B4-BE49-F238E27FC236}">
                <a16:creationId xmlns:a16="http://schemas.microsoft.com/office/drawing/2014/main" id="{517080C8-4C73-8C4B-B43D-30464F316CFB}"/>
              </a:ext>
            </a:extLst>
          </p:cNvPr>
          <p:cNvPicPr/>
          <p:nvPr/>
        </p:nvPicPr>
        <p:blipFill>
          <a:blip r:embed="rId10" cstate="email">
            <a:extLst>
              <a:ext uri="{28A0092B-C50C-407E-A947-70E740481C1C}">
                <a14:useLocalDpi xmlns:a14="http://schemas.microsoft.com/office/drawing/2010/main"/>
              </a:ext>
            </a:extLst>
          </a:blip>
          <a:srcRect/>
          <a:stretch>
            <a:fillRect/>
          </a:stretch>
        </p:blipFill>
        <p:spPr>
          <a:xfrm rot="5400000">
            <a:off x="7053521" y="2116661"/>
            <a:ext cx="762000" cy="762000"/>
          </a:xfrm>
          <a:prstGeom prst="rect">
            <a:avLst/>
          </a:prstGeom>
          <a:ln w="12700">
            <a:miter lim="400000"/>
          </a:ln>
        </p:spPr>
      </p:pic>
      <p:sp>
        <p:nvSpPr>
          <p:cNvPr id="3" name="Rectangle 2">
            <a:extLst>
              <a:ext uri="{FF2B5EF4-FFF2-40B4-BE49-F238E27FC236}">
                <a16:creationId xmlns:a16="http://schemas.microsoft.com/office/drawing/2014/main" id="{307857FF-9E42-8FAB-5189-29E26CB56554}"/>
              </a:ext>
            </a:extLst>
          </p:cNvPr>
          <p:cNvSpPr/>
          <p:nvPr/>
        </p:nvSpPr>
        <p:spPr>
          <a:xfrm>
            <a:off x="144463" y="1001230"/>
            <a:ext cx="4477830" cy="388300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Straight Arrow Connector 96">
            <a:extLst>
              <a:ext uri="{FF2B5EF4-FFF2-40B4-BE49-F238E27FC236}">
                <a16:creationId xmlns:a16="http://schemas.microsoft.com/office/drawing/2014/main" id="{721134A8-52F8-CF17-32F6-460F201CADCF}"/>
              </a:ext>
            </a:extLst>
          </p:cNvPr>
          <p:cNvCxnSpPr>
            <a:cxnSpLocks/>
          </p:cNvCxnSpPr>
          <p:nvPr/>
        </p:nvCxnSpPr>
        <p:spPr>
          <a:xfrm flipH="1">
            <a:off x="3537702" y="2673635"/>
            <a:ext cx="1211279" cy="1468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A2AB8649-F4CA-5C24-654F-C5CB105C8082}"/>
              </a:ext>
            </a:extLst>
          </p:cNvPr>
          <p:cNvSpPr txBox="1"/>
          <p:nvPr/>
        </p:nvSpPr>
        <p:spPr>
          <a:xfrm>
            <a:off x="301959" y="2475196"/>
            <a:ext cx="3287378" cy="2031325"/>
          </a:xfrm>
          <a:prstGeom prst="rect">
            <a:avLst/>
          </a:prstGeom>
          <a:noFill/>
        </p:spPr>
        <p:txBody>
          <a:bodyPr wrap="square" rtlCol="0">
            <a:spAutoFit/>
          </a:bodyPr>
          <a:lstStyle/>
          <a:p>
            <a:r>
              <a:rPr lang="en-US" sz="1800" b="1" dirty="0"/>
              <a:t>Case Study 2: Void collapse in ICF ablator materials</a:t>
            </a:r>
          </a:p>
          <a:p>
            <a:endParaRPr lang="en-US" sz="1800" b="1" dirty="0"/>
          </a:p>
          <a:p>
            <a:endParaRPr lang="en-US" sz="1800" b="1" dirty="0"/>
          </a:p>
          <a:p>
            <a:r>
              <a:rPr lang="en-US" sz="1800" b="1" dirty="0"/>
              <a:t>Case Study 3: Shocking origin – the role of plasmas in the chemistry of life</a:t>
            </a:r>
          </a:p>
        </p:txBody>
      </p:sp>
      <p:sp>
        <p:nvSpPr>
          <p:cNvPr id="101" name="TextBox 100">
            <a:extLst>
              <a:ext uri="{FF2B5EF4-FFF2-40B4-BE49-F238E27FC236}">
                <a16:creationId xmlns:a16="http://schemas.microsoft.com/office/drawing/2014/main" id="{F7795E12-F18E-1F8A-9EA1-B1F4D2B5634F}"/>
              </a:ext>
            </a:extLst>
          </p:cNvPr>
          <p:cNvSpPr txBox="1"/>
          <p:nvPr/>
        </p:nvSpPr>
        <p:spPr>
          <a:xfrm>
            <a:off x="295747" y="1412198"/>
            <a:ext cx="3287378" cy="646331"/>
          </a:xfrm>
          <a:prstGeom prst="rect">
            <a:avLst/>
          </a:prstGeom>
          <a:noFill/>
        </p:spPr>
        <p:txBody>
          <a:bodyPr wrap="square" rtlCol="0">
            <a:spAutoFit/>
          </a:bodyPr>
          <a:lstStyle/>
          <a:p>
            <a:r>
              <a:rPr lang="en-US" sz="1800" b="1" dirty="0"/>
              <a:t>Case Study 1: Rheology of the Earth’s inner core </a:t>
            </a:r>
          </a:p>
        </p:txBody>
      </p:sp>
      <p:cxnSp>
        <p:nvCxnSpPr>
          <p:cNvPr id="102" name="Straight Arrow Connector 101">
            <a:extLst>
              <a:ext uri="{FF2B5EF4-FFF2-40B4-BE49-F238E27FC236}">
                <a16:creationId xmlns:a16="http://schemas.microsoft.com/office/drawing/2014/main" id="{C38B8096-8F7F-C0AC-5F80-D1D98CE93735}"/>
              </a:ext>
            </a:extLst>
          </p:cNvPr>
          <p:cNvCxnSpPr>
            <a:cxnSpLocks/>
          </p:cNvCxnSpPr>
          <p:nvPr/>
        </p:nvCxnSpPr>
        <p:spPr>
          <a:xfrm flipH="1">
            <a:off x="3520372" y="1541629"/>
            <a:ext cx="1211279" cy="1468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784755"/>
      </p:ext>
    </p:extLst>
  </p:cSld>
  <p:clrMapOvr>
    <a:masterClrMapping/>
  </p:clrMapOvr>
</p:sld>
</file>

<file path=ppt/theme/theme1.xml><?xml version="1.0" encoding="utf-8"?>
<a:theme xmlns:a="http://schemas.openxmlformats.org/drawingml/2006/main" name="1_Blank">
  <a:themeElements>
    <a:clrScheme name="SLAC_RevisedPalette_2012">
      <a:dk1>
        <a:srgbClr val="000000"/>
      </a:dk1>
      <a:lt1>
        <a:srgbClr val="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C Slides Theme w First Slide">
  <a:themeElements>
    <a:clrScheme name="null 1">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SLAC_RevisedPalette_2012">
      <a:dk1>
        <a:srgbClr val="000000"/>
      </a:dk1>
      <a:lt1>
        <a:srgbClr val="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27319</TotalTime>
  <Words>4167</Words>
  <Application>Microsoft Macintosh PowerPoint</Application>
  <PresentationFormat>On-screen Show (16:9)</PresentationFormat>
  <Paragraphs>582</Paragraphs>
  <Slides>45</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45</vt:i4>
      </vt:variant>
    </vt:vector>
  </HeadingPairs>
  <TitlesOfParts>
    <vt:vector size="53" baseType="lpstr">
      <vt:lpstr>Times New Roman</vt:lpstr>
      <vt:lpstr>Calibri</vt:lpstr>
      <vt:lpstr>Wingdings</vt:lpstr>
      <vt:lpstr>Arial</vt:lpstr>
      <vt:lpstr>Lato</vt:lpstr>
      <vt:lpstr>1_Blank</vt:lpstr>
      <vt:lpstr>SLAC Slides Theme w First Slide</vt:lpstr>
      <vt:lpstr>Blank</vt:lpstr>
      <vt:lpstr>PowerPoint Presentation</vt:lpstr>
      <vt:lpstr> </vt:lpstr>
      <vt:lpstr>Rapid development in Dynamic Compression Science &amp; High Energy Density Physics at Light Sources</vt:lpstr>
      <vt:lpstr>PowerPoint Presentation</vt:lpstr>
      <vt:lpstr> </vt:lpstr>
      <vt:lpstr> </vt:lpstr>
      <vt:lpstr>Matter in Extreme Condition (MEC) instrument optics and diagnostics</vt:lpstr>
      <vt:lpstr>Laser driven shock compression + X-ray techniques take us to the frontier of HED Science</vt:lpstr>
      <vt:lpstr>Laser driven shock compression + X-ray techniques take us to the frontier of HED Science</vt:lpstr>
      <vt:lpstr>Case Study 1: : Rheology of the Earth’s inner core </vt:lpstr>
      <vt:lpstr>Earth’s inner core: need a multiscale model of hcp alloy plasticity</vt:lpstr>
      <vt:lpstr>Radial x-ray diffraction as a tool to access strain and strength</vt:lpstr>
      <vt:lpstr>Radial x-ray diffraction adapted to dynamic compression for plasticity and strength measurements</vt:lpstr>
      <vt:lpstr>Radial x-ray diffraction adapted to dynamic compression for plasticity and strength measurements</vt:lpstr>
      <vt:lpstr>Crystalline twinning is a mechanism to relieve stress</vt:lpstr>
      <vt:lpstr>Texture shows twinning in ~500 picoseconds!</vt:lpstr>
      <vt:lpstr>Plasticity in response to stress over time shows rapid high strength then relaxation </vt:lpstr>
      <vt:lpstr>Strength of Fe at high pressure is strain-rate and time-dependent </vt:lpstr>
      <vt:lpstr>Pulling it forward! Frontier XRD platforms and needs for future science</vt:lpstr>
      <vt:lpstr>Fusion as a global clean energy solution to replace dependance on fossil fuels</vt:lpstr>
      <vt:lpstr>Imperfections in ablator materials degrade performance: Case study 2 – void collapse physics</vt:lpstr>
      <vt:lpstr> </vt:lpstr>
      <vt:lpstr> </vt:lpstr>
      <vt:lpstr>Void collapse: 4-pulse train results shows need for careful background subtraction shot-to-shot</vt:lpstr>
      <vt:lpstr> </vt:lpstr>
      <vt:lpstr> </vt:lpstr>
      <vt:lpstr> </vt:lpstr>
      <vt:lpstr> </vt:lpstr>
      <vt:lpstr> </vt:lpstr>
      <vt:lpstr> </vt:lpstr>
      <vt:lpstr> </vt:lpstr>
      <vt:lpstr> </vt:lpstr>
      <vt:lpstr>Mineral surfaces can promote biomolecular self-assemblies  Templating! </vt:lpstr>
      <vt:lpstr> </vt:lpstr>
      <vt:lpstr>Meteorites reveal another way to make life’s components</vt:lpstr>
      <vt:lpstr> </vt:lpstr>
      <vt:lpstr>From Formamide NH2COH to Nucleobases via Impact Plasma Disassociation</vt:lpstr>
      <vt:lpstr>Ultrafast X-ray visualization of prebiotic chemical evolution during dynamic compression</vt:lpstr>
      <vt:lpstr>Dynamic compression of formamide ice combined with Ultrafast X-ray Absorption/Emission Spectroscopy (XAS/XES)</vt:lpstr>
      <vt:lpstr> </vt:lpstr>
      <vt:lpstr>Evolution of prebiotic to biotic materials via shock wave interaction at the femtosecond scale</vt:lpstr>
      <vt:lpstr>Evolution of prebiotic to biotic materials via shock wave interaction at the femtosecond scale</vt:lpstr>
      <vt:lpstr> </vt:lpstr>
      <vt:lpstr>Evolution of prebiotic to biotic materials via shock wave interaction: whole 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206</cp:revision>
  <dcterms:modified xsi:type="dcterms:W3CDTF">2023-04-19T19:21:12Z</dcterms:modified>
</cp:coreProperties>
</file>