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61" r:id="rId3"/>
  </p:sldMasterIdLst>
  <p:notesMasterIdLst>
    <p:notesMasterId r:id="rId76"/>
  </p:notesMasterIdLst>
  <p:sldIdLst>
    <p:sldId id="256" r:id="rId4"/>
    <p:sldId id="339" r:id="rId5"/>
    <p:sldId id="338" r:id="rId6"/>
    <p:sldId id="257" r:id="rId7"/>
    <p:sldId id="258" r:id="rId8"/>
    <p:sldId id="297" r:id="rId9"/>
    <p:sldId id="288" r:id="rId10"/>
    <p:sldId id="289" r:id="rId11"/>
    <p:sldId id="290" r:id="rId12"/>
    <p:sldId id="291" r:id="rId13"/>
    <p:sldId id="292" r:id="rId14"/>
    <p:sldId id="285" r:id="rId15"/>
    <p:sldId id="293" r:id="rId16"/>
    <p:sldId id="298" r:id="rId17"/>
    <p:sldId id="263" r:id="rId18"/>
    <p:sldId id="264" r:id="rId19"/>
    <p:sldId id="265" r:id="rId20"/>
    <p:sldId id="334" r:id="rId21"/>
    <p:sldId id="286" r:id="rId22"/>
    <p:sldId id="321" r:id="rId23"/>
    <p:sldId id="268" r:id="rId24"/>
    <p:sldId id="269" r:id="rId25"/>
    <p:sldId id="267" r:id="rId26"/>
    <p:sldId id="282" r:id="rId27"/>
    <p:sldId id="283" r:id="rId28"/>
    <p:sldId id="326" r:id="rId29"/>
    <p:sldId id="325" r:id="rId30"/>
    <p:sldId id="284" r:id="rId31"/>
    <p:sldId id="323" r:id="rId32"/>
    <p:sldId id="287" r:id="rId33"/>
    <p:sldId id="322" r:id="rId34"/>
    <p:sldId id="300" r:id="rId35"/>
    <p:sldId id="301" r:id="rId36"/>
    <p:sldId id="302" r:id="rId37"/>
    <p:sldId id="303" r:id="rId38"/>
    <p:sldId id="307" r:id="rId39"/>
    <p:sldId id="305" r:id="rId40"/>
    <p:sldId id="306" r:id="rId41"/>
    <p:sldId id="304" r:id="rId42"/>
    <p:sldId id="308" r:id="rId43"/>
    <p:sldId id="312" r:id="rId44"/>
    <p:sldId id="299" r:id="rId45"/>
    <p:sldId id="318" r:id="rId46"/>
    <p:sldId id="277" r:id="rId47"/>
    <p:sldId id="278" r:id="rId48"/>
    <p:sldId id="296" r:id="rId49"/>
    <p:sldId id="316" r:id="rId50"/>
    <p:sldId id="324" r:id="rId51"/>
    <p:sldId id="317" r:id="rId52"/>
    <p:sldId id="309" r:id="rId53"/>
    <p:sldId id="319" r:id="rId54"/>
    <p:sldId id="310" r:id="rId55"/>
    <p:sldId id="311" r:id="rId56"/>
    <p:sldId id="313" r:id="rId57"/>
    <p:sldId id="314" r:id="rId58"/>
    <p:sldId id="315" r:id="rId59"/>
    <p:sldId id="320" r:id="rId60"/>
    <p:sldId id="279" r:id="rId61"/>
    <p:sldId id="280" r:id="rId62"/>
    <p:sldId id="262" r:id="rId63"/>
    <p:sldId id="281" r:id="rId64"/>
    <p:sldId id="333" r:id="rId65"/>
    <p:sldId id="327" r:id="rId66"/>
    <p:sldId id="328" r:id="rId67"/>
    <p:sldId id="329" r:id="rId68"/>
    <p:sldId id="330" r:id="rId69"/>
    <p:sldId id="331" r:id="rId70"/>
    <p:sldId id="335" r:id="rId71"/>
    <p:sldId id="332" r:id="rId72"/>
    <p:sldId id="337" r:id="rId73"/>
    <p:sldId id="336" r:id="rId74"/>
    <p:sldId id="340" r:id="rId7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4F81BD"/>
    <a:srgbClr val="C4BD97"/>
    <a:srgbClr val="04457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84" y="-6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1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eff\Desktop\DLC%20dep\deconvoled%20Zsweep_SSprobe%20(corrected%20units)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"/>
  <c:chart>
    <c:autoTitleDeleted val="1"/>
    <c:plotArea>
      <c:layout/>
      <c:scatterChart>
        <c:scatterStyle val="lineMarker"/>
        <c:ser>
          <c:idx val="0"/>
          <c:order val="0"/>
          <c:tx>
            <c:v>deconvolved flux</c:v>
          </c:tx>
          <c:spPr>
            <a:ln w="28575">
              <a:noFill/>
            </a:ln>
          </c:spPr>
          <c:xVal>
            <c:numRef>
              <c:f>mPmF!$D$2:$D$20</c:f>
              <c:numCache>
                <c:formatCode>General</c:formatCode>
                <c:ptCount val="19"/>
                <c:pt idx="0">
                  <c:v>2.5</c:v>
                </c:pt>
                <c:pt idx="1">
                  <c:v>2.3749999999999987</c:v>
                </c:pt>
                <c:pt idx="2">
                  <c:v>2.2500000000000009</c:v>
                </c:pt>
                <c:pt idx="3">
                  <c:v>2.1250000000000013</c:v>
                </c:pt>
                <c:pt idx="4">
                  <c:v>2.0000000000000018</c:v>
                </c:pt>
                <c:pt idx="5">
                  <c:v>1.875</c:v>
                </c:pt>
                <c:pt idx="6">
                  <c:v>1.7500000000000024</c:v>
                </c:pt>
                <c:pt idx="7">
                  <c:v>1.6250000000000009</c:v>
                </c:pt>
                <c:pt idx="8">
                  <c:v>1.5000000000000013</c:v>
                </c:pt>
                <c:pt idx="9">
                  <c:v>1.375000000000002</c:v>
                </c:pt>
                <c:pt idx="10">
                  <c:v>1.25</c:v>
                </c:pt>
                <c:pt idx="11">
                  <c:v>1.1250000000000004</c:v>
                </c:pt>
                <c:pt idx="12">
                  <c:v>1.0000000000000009</c:v>
                </c:pt>
                <c:pt idx="13">
                  <c:v>0.87500000000000233</c:v>
                </c:pt>
                <c:pt idx="14">
                  <c:v>0.75000000000000278</c:v>
                </c:pt>
                <c:pt idx="15">
                  <c:v>0.62500000000000111</c:v>
                </c:pt>
                <c:pt idx="16">
                  <c:v>0.50000000000000044</c:v>
                </c:pt>
                <c:pt idx="17">
                  <c:v>0.37500000000000139</c:v>
                </c:pt>
                <c:pt idx="18">
                  <c:v>0.25000000000000133</c:v>
                </c:pt>
              </c:numCache>
            </c:numRef>
          </c:xVal>
          <c:yVal>
            <c:numRef>
              <c:f>mPmF!$G$3:$G$20</c:f>
              <c:numCache>
                <c:formatCode>General</c:formatCode>
                <c:ptCount val="1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2976426700531789</c:v>
                </c:pt>
                <c:pt idx="5">
                  <c:v>3670926263989205</c:v>
                </c:pt>
                <c:pt idx="6">
                  <c:v>4861496944201921</c:v>
                </c:pt>
                <c:pt idx="7">
                  <c:v>6126478291927930</c:v>
                </c:pt>
                <c:pt idx="8">
                  <c:v>7490673863005001</c:v>
                </c:pt>
                <c:pt idx="9">
                  <c:v>1.0665529010238948E+16</c:v>
                </c:pt>
                <c:pt idx="10">
                  <c:v>1.52045797285499E+16</c:v>
                </c:pt>
                <c:pt idx="11">
                  <c:v>2.1752718469719852E+16</c:v>
                </c:pt>
                <c:pt idx="12">
                  <c:v>3.0508373680450832E+16</c:v>
                </c:pt>
                <c:pt idx="13">
                  <c:v>4.6878720533375648E+16</c:v>
                </c:pt>
                <c:pt idx="14">
                  <c:v>7.0442098579252256E+16</c:v>
                </c:pt>
                <c:pt idx="15">
                  <c:v>1.193051035796492E+17</c:v>
                </c:pt>
                <c:pt idx="16">
                  <c:v>2.5225216287006912E+17</c:v>
                </c:pt>
                <c:pt idx="17">
                  <c:v>5.357568060957209E+17</c:v>
                </c:pt>
              </c:numCache>
            </c:numRef>
          </c:yVal>
        </c:ser>
        <c:axId val="37082240"/>
        <c:axId val="37084160"/>
      </c:scatterChart>
      <c:valAx>
        <c:axId val="37082240"/>
        <c:scaling>
          <c:orientation val="minMax"/>
          <c:max val="2.5"/>
        </c:scaling>
        <c:axPos val="b"/>
        <c:title>
          <c:tx>
            <c:rich>
              <a:bodyPr/>
              <a:lstStyle/>
              <a:p>
                <a:pPr>
                  <a:defRPr sz="1100"/>
                </a:pPr>
                <a:r>
                  <a:rPr lang="en-US" sz="1100"/>
                  <a:t>Distance above the SRR electrodes (mm)</a:t>
                </a:r>
              </a:p>
            </c:rich>
          </c:tx>
        </c:title>
        <c:numFmt formatCode="General" sourceLinked="1"/>
        <c:majorTickMark val="none"/>
        <c:tickLblPos val="nextTo"/>
        <c:txPr>
          <a:bodyPr rot="0" vert="horz"/>
          <a:lstStyle/>
          <a:p>
            <a:pPr>
              <a:defRPr sz="1200"/>
            </a:pPr>
            <a:endParaRPr lang="en-US"/>
          </a:p>
        </c:txPr>
        <c:crossAx val="37084160"/>
        <c:crosses val="autoZero"/>
        <c:crossBetween val="midCat"/>
      </c:valAx>
      <c:valAx>
        <c:axId val="37084160"/>
        <c:scaling>
          <c:logBase val="10"/>
          <c:orientation val="minMax"/>
          <c:min val="100000000000000"/>
        </c:scaling>
        <c:axPos val="l"/>
        <c:majorGridlines/>
        <c:title>
          <c:tx>
            <c:rich>
              <a:bodyPr/>
              <a:lstStyle/>
              <a:p>
                <a:pPr>
                  <a:defRPr sz="1100"/>
                </a:pPr>
                <a:r>
                  <a:rPr lang="en-US" sz="1100"/>
                  <a:t>He Ion Flux (cm</a:t>
                </a:r>
                <a:r>
                  <a:rPr lang="en-US" sz="1100" baseline="30000"/>
                  <a:t>-2</a:t>
                </a:r>
                <a:r>
                  <a:rPr lang="en-US" sz="1100" b="1" i="0" u="none" strike="noStrike" baseline="0"/>
                  <a:t>s</a:t>
                </a:r>
                <a:r>
                  <a:rPr lang="en-US" sz="1100" b="1" i="0" u="none" strike="noStrike" baseline="30000"/>
                  <a:t>-1</a:t>
                </a:r>
                <a:r>
                  <a:rPr lang="en-US" sz="1100"/>
                  <a:t>)</a:t>
                </a:r>
              </a:p>
            </c:rich>
          </c:tx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37082240"/>
        <c:crosses val="autoZero"/>
        <c:crossBetween val="midCat"/>
        <c:minorUnit val="100000000000000"/>
      </c:valAx>
    </c:plotArea>
    <c:plotVisOnly val="1"/>
    <c:dispBlanksAs val="gap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CAA5ABB-B922-4553-B62E-42D874A4B8D3}" type="datetimeFigureOut">
              <a:rPr lang="en-US"/>
              <a:pPr>
                <a:defRPr/>
              </a:pPr>
              <a:t>2/1/2013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32003D8-9AD1-4DA1-BC23-1B2A371835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endParaRPr lang="ko-KR" altLang="en-US">
              <a:latin typeface="Calibri" pitchFamily="34" charset="0"/>
              <a:cs typeface="맑은 고딕"/>
            </a:endParaRPr>
          </a:p>
        </p:txBody>
      </p:sp>
      <p:sp>
        <p:nvSpPr>
          <p:cNvPr id="124930" name="Rectangle 3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9049" tIns="0" rIns="19049" bIns="0" anchor="b"/>
          <a:lstStyle/>
          <a:p>
            <a:pPr algn="r"/>
            <a:r>
              <a:rPr lang="en-US" altLang="ko-KR" sz="1000" i="1">
                <a:latin typeface="Calibri" pitchFamily="34" charset="0"/>
                <a:ea typeface="굴림"/>
                <a:cs typeface="굴림"/>
              </a:rPr>
              <a:t>2</a:t>
            </a:r>
          </a:p>
        </p:txBody>
      </p:sp>
      <p:sp>
        <p:nvSpPr>
          <p:cNvPr id="124931" name="Rectangle 4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endParaRPr lang="ko-KR" altLang="en-US">
              <a:latin typeface="Calibri" pitchFamily="34" charset="0"/>
              <a:cs typeface="맑은 고딕"/>
            </a:endParaRPr>
          </a:p>
        </p:txBody>
      </p:sp>
      <p:sp>
        <p:nvSpPr>
          <p:cNvPr id="124932" name="Rectangle 5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endParaRPr lang="ko-KR" altLang="en-US">
              <a:latin typeface="Calibri" pitchFamily="34" charset="0"/>
              <a:cs typeface="맑은 고딕"/>
            </a:endParaRPr>
          </a:p>
        </p:txBody>
      </p:sp>
      <p:sp>
        <p:nvSpPr>
          <p:cNvPr id="124933" name="Rectangle 6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endParaRPr lang="ko-KR" altLang="en-US">
              <a:latin typeface="Calibri" pitchFamily="34" charset="0"/>
              <a:cs typeface="맑은 고딕"/>
            </a:endParaRPr>
          </a:p>
        </p:txBody>
      </p:sp>
      <p:sp>
        <p:nvSpPr>
          <p:cNvPr id="124934" name="Rectangle 7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9049" tIns="0" rIns="19049" bIns="0" anchor="b"/>
          <a:lstStyle/>
          <a:p>
            <a:pPr algn="r"/>
            <a:r>
              <a:rPr lang="en-US" altLang="ko-KR" sz="1000" i="1">
                <a:latin typeface="Calibri" pitchFamily="34" charset="0"/>
                <a:ea typeface="굴림"/>
                <a:cs typeface="굴림"/>
              </a:rPr>
              <a:t>2</a:t>
            </a:r>
          </a:p>
        </p:txBody>
      </p:sp>
      <p:sp>
        <p:nvSpPr>
          <p:cNvPr id="124935" name="Rectangle 8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endParaRPr lang="ko-KR" altLang="en-US">
              <a:latin typeface="Calibri" pitchFamily="34" charset="0"/>
              <a:cs typeface="맑은 고딕"/>
            </a:endParaRPr>
          </a:p>
        </p:txBody>
      </p:sp>
      <p:sp>
        <p:nvSpPr>
          <p:cNvPr id="124936" name="Rectangle 9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32" tIns="45716" rIns="91432" bIns="45716" anchor="ctr"/>
          <a:lstStyle/>
          <a:p>
            <a:endParaRPr lang="ko-KR" altLang="en-US">
              <a:latin typeface="Calibri" pitchFamily="34" charset="0"/>
              <a:cs typeface="맑은 고딕"/>
            </a:endParaRPr>
          </a:p>
        </p:txBody>
      </p:sp>
      <p:sp>
        <p:nvSpPr>
          <p:cNvPr id="124937" name="Rectangle 10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ko-KR" altLang="ko-KR" smtClean="0">
              <a:cs typeface="맑은 고딕"/>
            </a:endParaRPr>
          </a:p>
        </p:txBody>
      </p:sp>
      <p:sp>
        <p:nvSpPr>
          <p:cNvPr id="124938" name="Rectangle 1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6067380-78E2-415F-B2A6-73FD69C7A9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C5589BC-238D-430B-8461-EBFD2672007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62CFF6C-7B93-4906-9140-6ED5E674070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electron drift velocity ~ 10 km/s with a half period of 1 ns (500 MHz) gives a displacement of 10 um.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0A8776F-25A7-45A5-9413-10BBD822A80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/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56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B95EFD0-91B8-4540-964E-CF07360CC86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638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ABD9328-DB0F-4993-BF49-0342257CF54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863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A450281-3700-4B17-B6AA-54288182A2B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CB05D-DBE0-4742-B7A9-A0E3DC903F57}" type="datetime1">
              <a:rPr lang="en-US"/>
              <a:pPr>
                <a:defRPr/>
              </a:pPr>
              <a:t>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0"/>
            <a:ext cx="2133600" cy="365125"/>
          </a:xfrm>
        </p:spPr>
        <p:txBody>
          <a:bodyPr/>
          <a:lstStyle>
            <a:lvl1pPr>
              <a:defRPr b="1" smtClean="0"/>
            </a:lvl1pPr>
          </a:lstStyle>
          <a:p>
            <a:pPr>
              <a:defRPr/>
            </a:pPr>
            <a:fld id="{E075ADD3-24A7-4152-B06D-E9B35649C4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66ED9-5693-4794-BE83-49E84553AA4D}" type="datetime1">
              <a:rPr lang="en-US"/>
              <a:pPr>
                <a:defRPr/>
              </a:pPr>
              <a:t>2/1/2013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1A992-6DA5-4945-90DF-D2FEBA8C1E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43306-767A-4E64-9597-A21A84AE5CD8}" type="datetime1">
              <a:rPr lang="en-US"/>
              <a:pPr>
                <a:defRPr/>
              </a:pPr>
              <a:t>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A82C7-F172-4938-A6E6-FA563B4FB0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BD790-4DE6-426A-BE8F-CE944F61AB3F}" type="datetime1">
              <a:rPr lang="en-US"/>
              <a:pPr>
                <a:defRPr/>
              </a:pPr>
              <a:t>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B4A72-35B4-4FB3-93D7-CE9297129A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60C1-E3F1-4D63-91D2-9DAC95841595}" type="datetimeFigureOut">
              <a:rPr lang="en-US"/>
              <a:pPr>
                <a:defRPr/>
              </a:pPr>
              <a:t>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290FB-8854-4293-BDB2-B708515897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60C1-E3F1-4D63-91D2-9DAC95841595}" type="datetimeFigureOut">
              <a:rPr lang="en-US"/>
              <a:pPr>
                <a:defRPr/>
              </a:pPr>
              <a:t>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76660-8BF6-4BDD-BA2A-476E60CD1B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60C1-E3F1-4D63-91D2-9DAC95841595}" type="datetimeFigureOut">
              <a:rPr lang="en-US"/>
              <a:pPr>
                <a:defRPr/>
              </a:pPr>
              <a:t>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3C831-7FB6-47E8-9234-6D31115C9A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60C1-E3F1-4D63-91D2-9DAC95841595}" type="datetimeFigureOut">
              <a:rPr lang="en-US"/>
              <a:pPr>
                <a:defRPr/>
              </a:pPr>
              <a:t>2/1/2013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C93A5-B4D5-41B8-8433-1213029171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60C1-E3F1-4D63-91D2-9DAC95841595}" type="datetimeFigureOut">
              <a:rPr lang="en-US"/>
              <a:pPr>
                <a:defRPr/>
              </a:pPr>
              <a:t>2/1/2013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087CC-7606-412D-9E0E-3BE6857605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60C1-E3F1-4D63-91D2-9DAC95841595}" type="datetimeFigureOut">
              <a:rPr lang="en-US"/>
              <a:pPr>
                <a:defRPr/>
              </a:pPr>
              <a:t>2/1/2013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380B5-4FC6-4010-A4F3-5920308A15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60C1-E3F1-4D63-91D2-9DAC95841595}" type="datetimeFigureOut">
              <a:rPr lang="en-US"/>
              <a:pPr>
                <a:defRPr/>
              </a:pPr>
              <a:t>2/1/2013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9A614-A45C-4F69-AEB2-E7B7E9175C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C4F94-ABF5-446C-8D97-842481220B97}" type="datetime1">
              <a:rPr lang="en-US"/>
              <a:pPr>
                <a:defRPr/>
              </a:pPr>
              <a:t>2/1/2013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A3E00-E668-42FA-9B87-49FBEE5C5D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60C1-E3F1-4D63-91D2-9DAC95841595}" type="datetimeFigureOut">
              <a:rPr lang="en-US"/>
              <a:pPr>
                <a:defRPr/>
              </a:pPr>
              <a:t>2/1/2013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4BF08-1CCE-4C4F-BB8D-B585F02458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60C1-E3F1-4D63-91D2-9DAC95841595}" type="datetimeFigureOut">
              <a:rPr lang="en-US"/>
              <a:pPr>
                <a:defRPr/>
              </a:pPr>
              <a:t>2/1/2013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92594-1684-4974-AA48-DC4D4B0381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60C1-E3F1-4D63-91D2-9DAC95841595}" type="datetimeFigureOut">
              <a:rPr lang="en-US"/>
              <a:pPr>
                <a:defRPr/>
              </a:pPr>
              <a:t>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35B92-F73E-462B-9405-D79FEE82FD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60C1-E3F1-4D63-91D2-9DAC95841595}" type="datetimeFigureOut">
              <a:rPr lang="en-US"/>
              <a:pPr>
                <a:defRPr/>
              </a:pPr>
              <a:t>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35D42-C471-499D-8963-E17C22280D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DC642-D196-4AB1-9864-5BCB597DEBC1}" type="datetime1">
              <a:rPr lang="en-US"/>
              <a:pPr>
                <a:defRPr/>
              </a:pPr>
              <a:t>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8A779-C6B5-4AB4-8F44-6D3AF323F1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A116D-6582-466C-978C-CFA3204B2B76}" type="datetime1">
              <a:rPr lang="en-US"/>
              <a:pPr>
                <a:defRPr/>
              </a:pPr>
              <a:t>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8E6B6-DFD2-4F30-834D-DD387E8263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BB3E07-1E4D-45B5-8C81-C5DB01A2CF6D}" type="datetime1">
              <a:rPr lang="en-US"/>
              <a:pPr>
                <a:defRPr/>
              </a:pPr>
              <a:t>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44DA1-CD30-4746-B459-1E2A8A6C02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395AC-9E32-4632-8268-394C256E2357}" type="datetime1">
              <a:rPr lang="en-US"/>
              <a:pPr>
                <a:defRPr/>
              </a:pPr>
              <a:t>2/1/2013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B8832-73C3-468C-9F9F-A617C993CD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C6F86-4486-42A4-A217-8EAF2576521E}" type="datetime1">
              <a:rPr lang="en-US"/>
              <a:pPr>
                <a:defRPr/>
              </a:pPr>
              <a:t>2/1/2013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878D9-0C00-4DC1-AC2A-F5E88C5742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B672E-5EDE-40E4-A1F0-F8ADD2F787A4}" type="datetime1">
              <a:rPr lang="en-US"/>
              <a:pPr>
                <a:defRPr/>
              </a:pPr>
              <a:t>2/1/2013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19AF2-F16F-4F70-9A5C-164D88CBB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9A65A-50E5-4FD5-875A-A109972F315D}" type="datetime1">
              <a:rPr lang="en-US"/>
              <a:pPr>
                <a:defRPr/>
              </a:pPr>
              <a:t>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D3998-1FDE-4BD3-AEB0-430594F4F0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05244-20F9-4821-ADF2-872FEF8C1325}" type="datetime1">
              <a:rPr lang="en-US"/>
              <a:pPr>
                <a:defRPr/>
              </a:pPr>
              <a:t>2/1/2013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17415-C476-4AD4-99E1-86D57B210E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760FC-6378-44B8-BE46-28EE57959504}" type="datetime1">
              <a:rPr lang="en-US"/>
              <a:pPr>
                <a:defRPr/>
              </a:pPr>
              <a:t>2/1/2013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19CB1-EE5A-4C79-93FF-66AC67A55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BF270-D9E8-4701-A51C-7E090133A003}" type="datetime1">
              <a:rPr lang="en-US"/>
              <a:pPr>
                <a:defRPr/>
              </a:pPr>
              <a:t>2/1/2013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DE246-95B0-4C92-B342-A6F6601A9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D4FDF-97B6-4C9D-9B99-70EF3C74443C}" type="datetime1">
              <a:rPr lang="en-US"/>
              <a:pPr>
                <a:defRPr/>
              </a:pPr>
              <a:t>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F2E72-37E6-4113-B3FF-271B3CB2E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958AD-1503-404B-8DB3-BDDFAE4A1D68}" type="datetime1">
              <a:rPr lang="en-US"/>
              <a:pPr>
                <a:defRPr/>
              </a:pPr>
              <a:t>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79703-FF3A-4E6E-9291-589B898F03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84B19-A1DE-4736-B4E7-E4CDB5131FA0}" type="datetime1">
              <a:rPr lang="en-US"/>
              <a:pPr>
                <a:defRPr/>
              </a:pPr>
              <a:t>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797E9-10B2-49C6-A677-481EEF9181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F5C09-9F9F-4A4E-AAD8-A3FE03C24FB7}" type="datetime1">
              <a:rPr lang="en-US"/>
              <a:pPr>
                <a:defRPr/>
              </a:pPr>
              <a:t>2/1/2013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3D301-58CD-4A72-95A5-BF73EFC666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405AA-4F78-45D5-B538-4913E23706CE}" type="datetime1">
              <a:rPr lang="en-US"/>
              <a:pPr>
                <a:defRPr/>
              </a:pPr>
              <a:t>2/1/2013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78136-4421-41FC-9DD5-9757F19890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73D3D-1171-492A-A65D-106F5DBA601A}" type="datetime1">
              <a:rPr lang="en-US"/>
              <a:pPr>
                <a:defRPr/>
              </a:pPr>
              <a:t>2/1/2013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D9215-1F89-40A1-91D5-21D32EDB4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5713C-3135-490E-9CA5-6EAAECB0EE7B}" type="datetime1">
              <a:rPr lang="en-US"/>
              <a:pPr>
                <a:defRPr/>
              </a:pPr>
              <a:t>2/1/2013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5CE06-896B-41F7-9EEF-BA08B4F00C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793FF-C136-4D5A-8677-3551560860F9}" type="datetime1">
              <a:rPr lang="en-US"/>
              <a:pPr>
                <a:defRPr/>
              </a:pPr>
              <a:t>2/1/2013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79E48-7AE9-413E-9254-9806C981A5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ACF3840-D4C4-4855-96A6-C27BAC8F2003}" type="datetime1">
              <a:rPr lang="en-US"/>
              <a:pPr>
                <a:defRPr/>
              </a:pPr>
              <a:t>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15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A5BA6D2-09DB-4616-AAC9-A79617B4B5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685" r:id="rId2"/>
    <p:sldLayoutId id="2147483684" r:id="rId3"/>
    <p:sldLayoutId id="2147483683" r:id="rId4"/>
    <p:sldLayoutId id="2147483682" r:id="rId5"/>
    <p:sldLayoutId id="2147483681" r:id="rId6"/>
    <p:sldLayoutId id="2147483680" r:id="rId7"/>
    <p:sldLayoutId id="2147483679" r:id="rId8"/>
    <p:sldLayoutId id="2147483678" r:id="rId9"/>
    <p:sldLayoutId id="2147483677" r:id="rId10"/>
    <p:sldLayoutId id="2147483676" r:id="rId11"/>
    <p:sldLayoutId id="2147483675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BDF60C1-E3F1-4D63-91D2-9DAC95841595}" type="datetimeFigureOut">
              <a:rPr lang="en-US"/>
              <a:pPr>
                <a:defRPr/>
              </a:pPr>
              <a:t>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382C0C7-2882-4430-AEC8-227331F737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5" r:id="rId2"/>
    <p:sldLayoutId id="2147483694" r:id="rId3"/>
    <p:sldLayoutId id="2147483693" r:id="rId4"/>
    <p:sldLayoutId id="2147483692" r:id="rId5"/>
    <p:sldLayoutId id="2147483691" r:id="rId6"/>
    <p:sldLayoutId id="2147483690" r:id="rId7"/>
    <p:sldLayoutId id="2147483689" r:id="rId8"/>
    <p:sldLayoutId id="2147483688" r:id="rId9"/>
    <p:sldLayoutId id="2147483687" r:id="rId10"/>
    <p:sldLayoutId id="214748368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845BBB-D797-467D-AF2D-9894440341AA}" type="datetime1">
              <a:rPr lang="en-US"/>
              <a:pPr>
                <a:defRPr/>
              </a:pPr>
              <a:t>2/1/2013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79F9337-733D-4714-8DF4-EDAFE5F20F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6" r:id="rId2"/>
    <p:sldLayoutId id="2147483705" r:id="rId3"/>
    <p:sldLayoutId id="2147483704" r:id="rId4"/>
    <p:sldLayoutId id="2147483703" r:id="rId5"/>
    <p:sldLayoutId id="2147483702" r:id="rId6"/>
    <p:sldLayoutId id="2147483701" r:id="rId7"/>
    <p:sldLayoutId id="2147483700" r:id="rId8"/>
    <p:sldLayoutId id="2147483699" r:id="rId9"/>
    <p:sldLayoutId id="2147483698" r:id="rId10"/>
    <p:sldLayoutId id="2147483697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hyperlink" Target="file:///C:\Users\jeff\Desktop\my%20stuff\Desktop\videos\microplasma.MOV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jpeg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jpeg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.jpeg"/><Relationship Id="rId4" Type="http://schemas.openxmlformats.org/officeDocument/2006/relationships/oleObject" Target="../embeddings/oleObject3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3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3.emf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8.xml"/><Relationship Id="rId1" Type="http://schemas.openxmlformats.org/officeDocument/2006/relationships/video" Target="file:///C:\Users\jeff\Desktop\my%20stuff\Desktop\videos\36array.AVI" TargetMode="Externa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w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jeff\Desktop\my%20stuff\Desktop\videos\Isopropyl%20test.MOV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772400" cy="14700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Microplasmas excited by microwave frequencies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505200"/>
            <a:ext cx="8229600" cy="1752600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dirty="0" smtClean="0">
                <a:solidFill>
                  <a:schemeClr val="tx1"/>
                </a:solidFill>
              </a:rPr>
              <a:t>Jeffrey Hopwood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sz="2600" i="1" dirty="0" smtClean="0">
                <a:solidFill>
                  <a:schemeClr val="tx1"/>
                </a:solidFill>
              </a:rPr>
              <a:t>Tufts University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600" i="1" dirty="0" smtClean="0">
                <a:solidFill>
                  <a:schemeClr val="tx1"/>
                </a:solidFill>
              </a:rPr>
              <a:t>Department of Electrical and Computer Engineering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600" i="1" dirty="0" smtClean="0">
                <a:solidFill>
                  <a:schemeClr val="tx1"/>
                </a:solidFill>
              </a:rPr>
              <a:t>Medford, MA 02155  USA</a:t>
            </a:r>
            <a:endParaRPr lang="en-US" sz="2600" i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7415D-9F4F-4B69-99E6-300841DB5906}" type="slidenum">
              <a:rPr lang="en-US"/>
              <a:pPr>
                <a:defRPr/>
              </a:pPr>
              <a:t>1</a:t>
            </a:fld>
            <a:endParaRPr lang="en-US" dirty="0"/>
          </a:p>
        </p:txBody>
      </p:sp>
      <p:graphicFrame>
        <p:nvGraphicFramePr>
          <p:cNvPr id="117761" name="Object 1"/>
          <p:cNvGraphicFramePr>
            <a:graphicFrameLocks/>
          </p:cNvGraphicFramePr>
          <p:nvPr/>
        </p:nvGraphicFramePr>
        <p:xfrm>
          <a:off x="6400800" y="5867400"/>
          <a:ext cx="2238375" cy="663575"/>
        </p:xfrm>
        <a:graphic>
          <a:graphicData uri="http://schemas.openxmlformats.org/presentationml/2006/ole">
            <p:oleObj spid="_x0000_s117761" name="Corel PHOTO-PAINT 8.0 Image" r:id="rId3" imgW="6920038" imgH="2065204" progId="CorelPhotoPaint.Image.7">
              <p:embed/>
            </p:oleObj>
          </a:graphicData>
        </a:graphic>
      </p:graphicFrame>
      <p:pic>
        <p:nvPicPr>
          <p:cNvPr id="117765" name="Picture 7" descr="logo_seal_foot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6019800"/>
            <a:ext cx="16176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Motivation</a:t>
            </a: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929188" y="1884363"/>
            <a:ext cx="3884612" cy="3108325"/>
          </a:xfrm>
          <a:ln w="12700" cap="flat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6"/>
          <p:cNvGrpSpPr/>
          <p:nvPr/>
        </p:nvGrpSpPr>
        <p:grpSpPr>
          <a:xfrm>
            <a:off x="533400" y="1897314"/>
            <a:ext cx="4320480" cy="3115862"/>
            <a:chOff x="683569" y="2277099"/>
            <a:chExt cx="4320480" cy="31158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1507" name="Picture 3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683569" y="2277099"/>
              <a:ext cx="4320480" cy="3083743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4115663" y="5085184"/>
              <a:ext cx="888385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chemeClr val="accent3"/>
                  </a:solidFill>
                  <a:latin typeface="+mn-lt"/>
                </a:rPr>
                <a:t>a</a:t>
              </a:r>
              <a:r>
                <a:rPr lang="en-US" sz="1400" dirty="0">
                  <a:solidFill>
                    <a:schemeClr val="accent3"/>
                  </a:solidFill>
                  <a:latin typeface="+mn-lt"/>
                </a:rPr>
                <a:t>mat.com</a:t>
              </a:r>
              <a:endParaRPr lang="en-US" sz="1400" dirty="0">
                <a:solidFill>
                  <a:schemeClr val="accent3"/>
                </a:solidFill>
                <a:latin typeface="+mn-lt"/>
              </a:endParaRPr>
            </a:p>
          </p:txBody>
        </p:sp>
      </p:grpSp>
      <p:sp>
        <p:nvSpPr>
          <p:cNvPr id="128004" name="TextBox 7"/>
          <p:cNvSpPr txBox="1">
            <a:spLocks noChangeArrowheads="1"/>
          </p:cNvSpPr>
          <p:nvPr/>
        </p:nvSpPr>
        <p:spPr bwMode="auto">
          <a:xfrm>
            <a:off x="1254125" y="5084763"/>
            <a:ext cx="32194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Single wafer </a:t>
            </a:r>
            <a:r>
              <a:rPr lang="en-US" sz="2000" i="1">
                <a:latin typeface="Calibri" pitchFamily="34" charset="0"/>
              </a:rPr>
              <a:t>per batch</a:t>
            </a:r>
          </a:p>
          <a:p>
            <a:pPr algn="ctr"/>
            <a:r>
              <a:rPr lang="en-US" sz="2000" i="1">
                <a:latin typeface="Calibri" pitchFamily="34" charset="0"/>
              </a:rPr>
              <a:t>High value, low throughput</a:t>
            </a:r>
          </a:p>
          <a:p>
            <a:pPr algn="ctr"/>
            <a:r>
              <a:rPr lang="en-US" sz="2000" i="1">
                <a:latin typeface="Calibri" pitchFamily="34" charset="0"/>
              </a:rPr>
              <a:t>-chips-</a:t>
            </a:r>
            <a:endParaRPr lang="en-US" i="1">
              <a:latin typeface="Calibri" pitchFamily="34" charset="0"/>
            </a:endParaRPr>
          </a:p>
        </p:txBody>
      </p:sp>
      <p:sp>
        <p:nvSpPr>
          <p:cNvPr id="128005" name="TextBox 8"/>
          <p:cNvSpPr txBox="1">
            <a:spLocks noChangeArrowheads="1"/>
          </p:cNvSpPr>
          <p:nvPr/>
        </p:nvSpPr>
        <p:spPr bwMode="auto">
          <a:xfrm>
            <a:off x="5253038" y="5084763"/>
            <a:ext cx="33750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Single panel </a:t>
            </a:r>
            <a:r>
              <a:rPr lang="en-US" sz="2000" i="1">
                <a:latin typeface="Calibri" pitchFamily="34" charset="0"/>
              </a:rPr>
              <a:t>per batch</a:t>
            </a:r>
          </a:p>
          <a:p>
            <a:pPr algn="ctr"/>
            <a:r>
              <a:rPr lang="en-US" sz="2000" i="1">
                <a:latin typeface="Calibri" pitchFamily="34" charset="0"/>
              </a:rPr>
              <a:t>Low value, low throughput!!!</a:t>
            </a:r>
          </a:p>
          <a:p>
            <a:pPr algn="ctr"/>
            <a:r>
              <a:rPr lang="en-US" sz="2000" i="1">
                <a:latin typeface="Calibri" pitchFamily="34" charset="0"/>
              </a:rPr>
              <a:t>-panels-</a:t>
            </a:r>
            <a:endParaRPr lang="en-US" i="1">
              <a:latin typeface="Calibri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EB0DC0-A4DE-4404-A8F8-8B2542059710}" type="slidenum">
              <a:rPr lang="en-US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Motivation</a:t>
            </a:r>
          </a:p>
        </p:txBody>
      </p:sp>
      <p:pic>
        <p:nvPicPr>
          <p:cNvPr id="12902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7413" y="1766888"/>
            <a:ext cx="7500937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758AAC-C4F4-4AAA-9632-C05F515464A5}" type="slidenum">
              <a:rPr lang="en-US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Goal: Atmospheric Pressure Roll Coating</a:t>
            </a:r>
          </a:p>
        </p:txBody>
      </p:sp>
      <p:pic>
        <p:nvPicPr>
          <p:cNvPr id="130050" name="Picture 2" descr="roll_to_ro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9125" y="2343150"/>
            <a:ext cx="738187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1" name="TextBox 4"/>
          <p:cNvSpPr txBox="1">
            <a:spLocks noChangeArrowheads="1"/>
          </p:cNvSpPr>
          <p:nvPr/>
        </p:nvSpPr>
        <p:spPr bwMode="auto">
          <a:xfrm>
            <a:off x="1371600" y="5678488"/>
            <a:ext cx="65262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Roll-to-roll materials processing at 1 atm using microplasma arrays</a:t>
            </a:r>
          </a:p>
          <a:p>
            <a:endParaRPr lang="en-US" b="1">
              <a:latin typeface="Calibri" pitchFamily="34" charset="0"/>
            </a:endParaRPr>
          </a:p>
        </p:txBody>
      </p:sp>
      <p:sp>
        <p:nvSpPr>
          <p:cNvPr id="130052" name="TextBox 7"/>
          <p:cNvSpPr txBox="1">
            <a:spLocks noChangeArrowheads="1"/>
          </p:cNvSpPr>
          <p:nvPr/>
        </p:nvSpPr>
        <p:spPr bwMode="auto">
          <a:xfrm>
            <a:off x="1395413" y="5029200"/>
            <a:ext cx="9667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cleaning</a:t>
            </a:r>
          </a:p>
        </p:txBody>
      </p:sp>
      <p:sp>
        <p:nvSpPr>
          <p:cNvPr id="130053" name="TextBox 8"/>
          <p:cNvSpPr txBox="1">
            <a:spLocks noChangeArrowheads="1"/>
          </p:cNvSpPr>
          <p:nvPr/>
        </p:nvSpPr>
        <p:spPr bwMode="auto">
          <a:xfrm>
            <a:off x="4114800" y="5029200"/>
            <a:ext cx="1181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deposition</a:t>
            </a:r>
          </a:p>
        </p:txBody>
      </p:sp>
      <p:sp>
        <p:nvSpPr>
          <p:cNvPr id="130054" name="TextBox 9"/>
          <p:cNvSpPr txBox="1">
            <a:spLocks noChangeArrowheads="1"/>
          </p:cNvSpPr>
          <p:nvPr/>
        </p:nvSpPr>
        <p:spPr bwMode="auto">
          <a:xfrm>
            <a:off x="6629400" y="5029200"/>
            <a:ext cx="1495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encapsulation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D6D8E0-D6C0-4904-9422-859A2133325A}" type="slidenum">
              <a:rPr lang="en-US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>
                <a:latin typeface="+mj-lt"/>
                <a:ea typeface="+mj-ea"/>
                <a:cs typeface="+mj-cs"/>
              </a:rPr>
              <a:t>Challenges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131074" name="Content Placeholder 2"/>
          <p:cNvSpPr txBox="1">
            <a:spLocks/>
          </p:cNvSpPr>
          <p:nvPr/>
        </p:nvSpPr>
        <p:spPr bwMode="auto">
          <a:xfrm>
            <a:off x="685800" y="1412875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800">
                <a:latin typeface="Calibri" pitchFamily="34" charset="0"/>
              </a:rPr>
              <a:t>Plasma Temperature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en-US" sz="2400">
                <a:latin typeface="Calibri" pitchFamily="34" charset="0"/>
              </a:rPr>
              <a:t>Typically atmospheric plasmas are </a:t>
            </a:r>
            <a:r>
              <a:rPr lang="en-US" sz="2400" b="1">
                <a:latin typeface="Calibri" pitchFamily="34" charset="0"/>
              </a:rPr>
              <a:t>very hot </a:t>
            </a:r>
            <a:r>
              <a:rPr lang="en-US" sz="2400">
                <a:latin typeface="Calibri" pitchFamily="34" charset="0"/>
              </a:rPr>
              <a:t>and incompatible with low-cost substrates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800">
                <a:latin typeface="Calibri" pitchFamily="34" charset="0"/>
              </a:rPr>
              <a:t>Plasma Stability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en-US" sz="2400">
                <a:latin typeface="Calibri" pitchFamily="34" charset="0"/>
              </a:rPr>
              <a:t>Ionization overheating instability causes the atm plasma to constrict into a small arc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en-US" sz="2400">
                <a:latin typeface="Calibri" pitchFamily="34" charset="0"/>
              </a:rPr>
              <a:t>Negative resistance </a:t>
            </a:r>
            <a:r>
              <a:rPr lang="en-US" sz="2400">
                <a:latin typeface="Calibri" pitchFamily="34" charset="0"/>
                <a:sym typeface="Wingdings" pitchFamily="2" charset="2"/>
              </a:rPr>
              <a:t> </a:t>
            </a:r>
            <a:r>
              <a:rPr lang="en-US" sz="2400" b="1">
                <a:latin typeface="Calibri" pitchFamily="34" charset="0"/>
                <a:sym typeface="Wingdings" pitchFamily="2" charset="2"/>
              </a:rPr>
              <a:t>difficult to operate in parallel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en-US" sz="2400">
                <a:latin typeface="Calibri" pitchFamily="34" charset="0"/>
                <a:sym typeface="Wingdings" pitchFamily="2" charset="2"/>
              </a:rPr>
              <a:t>Pulsed plasmas are mostly </a:t>
            </a:r>
            <a:r>
              <a:rPr lang="en-US" sz="2400" b="1">
                <a:latin typeface="Calibri" pitchFamily="34" charset="0"/>
                <a:sym typeface="Wingdings" pitchFamily="2" charset="2"/>
              </a:rPr>
              <a:t>‘off’</a:t>
            </a:r>
            <a:r>
              <a:rPr lang="en-US" sz="2400">
                <a:latin typeface="Calibri" pitchFamily="34" charset="0"/>
                <a:sym typeface="Wingdings" pitchFamily="2" charset="2"/>
              </a:rPr>
              <a:t> when operated in kHz</a:t>
            </a:r>
            <a:endParaRPr lang="en-US" sz="240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800">
                <a:latin typeface="Calibri" pitchFamily="34" charset="0"/>
              </a:rPr>
              <a:t>Energy flux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en-US" sz="2400">
                <a:latin typeface="Calibri" pitchFamily="34" charset="0"/>
              </a:rPr>
              <a:t>Plasma processing is driven </a:t>
            </a:r>
            <a:r>
              <a:rPr lang="en-US" sz="2400" b="1">
                <a:latin typeface="Calibri" pitchFamily="34" charset="0"/>
              </a:rPr>
              <a:t>by ion kinetic energy 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en-US" sz="2400">
                <a:latin typeface="Calibri" pitchFamily="34" charset="0"/>
              </a:rPr>
              <a:t>Difficult to achieve k.e. due to ion collisions at 1 atm.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687F71-A69E-40CA-AEBA-9405A4C46905}" type="slidenum">
              <a:rPr lang="en-US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Overview and Motivation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Microplasmas driven at microwave frequency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Principle of operation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Diagnostics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Microplasma deposition using C</a:t>
            </a:r>
            <a:r>
              <a:rPr lang="en-US" baseline="-25000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</a:t>
            </a:r>
            <a:r>
              <a:rPr lang="en-US" baseline="-25000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+ He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Arrays of microplasmas (1-D and 2-D)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Conclusion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725E9B-83B9-4447-90DB-6C0C93ADD914}" type="slidenum">
              <a:rPr lang="en-US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4"/>
          <p:cNvSpPr>
            <a:spLocks noChangeArrowheads="1"/>
          </p:cNvSpPr>
          <p:nvPr/>
        </p:nvSpPr>
        <p:spPr bwMode="auto">
          <a:xfrm>
            <a:off x="381000" y="457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>
                <a:solidFill>
                  <a:schemeClr val="tx2"/>
                </a:solidFill>
                <a:latin typeface="Calibri" pitchFamily="34" charset="0"/>
              </a:rPr>
              <a:t>Introduction</a:t>
            </a:r>
            <a:r>
              <a:rPr lang="en-US" sz="4400">
                <a:solidFill>
                  <a:schemeClr val="tx2"/>
                </a:solidFill>
                <a:latin typeface="Calibri" pitchFamily="34" charset="0"/>
              </a:rPr>
              <a:t/>
            </a:r>
            <a:br>
              <a:rPr lang="en-US" sz="4400">
                <a:solidFill>
                  <a:schemeClr val="tx2"/>
                </a:solidFill>
                <a:latin typeface="Calibri" pitchFamily="34" charset="0"/>
              </a:rPr>
            </a:br>
            <a:r>
              <a:rPr lang="en-US" sz="4400">
                <a:solidFill>
                  <a:schemeClr val="tx2"/>
                </a:solidFill>
                <a:latin typeface="Calibri" pitchFamily="34" charset="0"/>
              </a:rPr>
              <a:t>Microwave Split Ring Resonator</a:t>
            </a:r>
          </a:p>
        </p:txBody>
      </p:sp>
      <p:grpSp>
        <p:nvGrpSpPr>
          <p:cNvPr id="133122" name="Group 13"/>
          <p:cNvGrpSpPr>
            <a:grpSpLocks/>
          </p:cNvGrpSpPr>
          <p:nvPr/>
        </p:nvGrpSpPr>
        <p:grpSpPr bwMode="auto">
          <a:xfrm>
            <a:off x="2667000" y="1981200"/>
            <a:ext cx="3810000" cy="3417888"/>
            <a:chOff x="144" y="775"/>
            <a:chExt cx="2400" cy="2153"/>
          </a:xfrm>
        </p:grpSpPr>
        <p:pic>
          <p:nvPicPr>
            <p:cNvPr id="133125" name="Picture 8" descr="100_050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4" y="775"/>
              <a:ext cx="2400" cy="2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26" name="Text Box 9"/>
            <p:cNvSpPr txBox="1">
              <a:spLocks noChangeArrowheads="1"/>
            </p:cNvSpPr>
            <p:nvPr/>
          </p:nvSpPr>
          <p:spPr bwMode="auto">
            <a:xfrm>
              <a:off x="608" y="2703"/>
              <a:ext cx="52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latin typeface="Arial Unicode MS" pitchFamily="34" charset="-128"/>
                </a:rPr>
                <a:t>1.8 GHz</a:t>
              </a:r>
            </a:p>
          </p:txBody>
        </p:sp>
        <p:sp>
          <p:nvSpPr>
            <p:cNvPr id="133127" name="Text Box 10"/>
            <p:cNvSpPr txBox="1">
              <a:spLocks noChangeArrowheads="1"/>
            </p:cNvSpPr>
            <p:nvPr/>
          </p:nvSpPr>
          <p:spPr bwMode="auto">
            <a:xfrm>
              <a:off x="1520" y="2696"/>
              <a:ext cx="52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latin typeface="Arial Unicode MS" pitchFamily="34" charset="-128"/>
                </a:rPr>
                <a:t>0.9 GHz</a:t>
              </a:r>
            </a:p>
          </p:txBody>
        </p:sp>
        <p:sp>
          <p:nvSpPr>
            <p:cNvPr id="133128" name="Text Box 11"/>
            <p:cNvSpPr txBox="1">
              <a:spLocks noChangeArrowheads="1"/>
            </p:cNvSpPr>
            <p:nvPr/>
          </p:nvSpPr>
          <p:spPr bwMode="auto">
            <a:xfrm>
              <a:off x="1248" y="1008"/>
              <a:ext cx="1213" cy="17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 Unicode MS" pitchFamily="34" charset="-128"/>
                </a:rPr>
                <a:t>20-200 </a:t>
              </a:r>
              <a:r>
                <a:rPr lang="en-US" sz="1200">
                  <a:latin typeface="Symbol" pitchFamily="18" charset="2"/>
                </a:rPr>
                <a:t>m</a:t>
              </a:r>
              <a:r>
                <a:rPr lang="en-US" sz="1200">
                  <a:latin typeface="Arial Unicode MS" pitchFamily="34" charset="-128"/>
                </a:rPr>
                <a:t>m discharge gap</a:t>
              </a:r>
            </a:p>
          </p:txBody>
        </p:sp>
        <p:sp>
          <p:nvSpPr>
            <p:cNvPr id="133129" name="Line 12"/>
            <p:cNvSpPr>
              <a:spLocks noChangeShapeType="1"/>
            </p:cNvSpPr>
            <p:nvPr/>
          </p:nvSpPr>
          <p:spPr bwMode="auto">
            <a:xfrm flipH="1">
              <a:off x="1856" y="1232"/>
              <a:ext cx="336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3123" name="Picture 15" descr="MCj04338650000[1]">
            <a:hlinkClick r:id="rId4" action="ppaction://program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0" y="38100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2CF910-9D53-46C7-905F-70AB55021460}" type="slidenum">
              <a:rPr lang="en-US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/>
          <a:lstStyle/>
          <a:p>
            <a:r>
              <a:rPr lang="en-US" sz="3600" smtClean="0"/>
              <a:t>E-fields in split-ring resonators</a:t>
            </a:r>
          </a:p>
        </p:txBody>
      </p:sp>
      <p:pic>
        <p:nvPicPr>
          <p:cNvPr id="135170" name="Picture 4"/>
          <p:cNvPicPr>
            <a:picLocks noChangeAspect="1" noChangeArrowheads="1"/>
          </p:cNvPicPr>
          <p:nvPr/>
        </p:nvPicPr>
        <p:blipFill>
          <a:blip r:embed="rId3"/>
          <a:srcRect b="7056"/>
          <a:stretch>
            <a:fillRect/>
          </a:stretch>
        </p:blipFill>
        <p:spPr bwMode="auto">
          <a:xfrm>
            <a:off x="1447800" y="1219200"/>
            <a:ext cx="624840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9750" y="3810000"/>
            <a:ext cx="2982913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2" name="Line 6"/>
          <p:cNvSpPr>
            <a:spLocks noChangeShapeType="1"/>
          </p:cNvSpPr>
          <p:nvPr/>
        </p:nvSpPr>
        <p:spPr bwMode="auto">
          <a:xfrm>
            <a:off x="3200400" y="3200400"/>
            <a:ext cx="137160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5173" name="Text Box 7"/>
          <p:cNvSpPr txBox="1">
            <a:spLocks noChangeArrowheads="1"/>
          </p:cNvSpPr>
          <p:nvPr/>
        </p:nvSpPr>
        <p:spPr bwMode="auto">
          <a:xfrm>
            <a:off x="3463925" y="5599113"/>
            <a:ext cx="2098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|E|~10</a:t>
            </a:r>
            <a:r>
              <a:rPr lang="en-US" baseline="30000">
                <a:solidFill>
                  <a:schemeClr val="bg1"/>
                </a:solidFill>
                <a:latin typeface="Calibri" pitchFamily="34" charset="0"/>
              </a:rPr>
              <a:t>7 </a:t>
            </a:r>
            <a:r>
              <a:rPr lang="en-US">
                <a:solidFill>
                  <a:schemeClr val="bg1"/>
                </a:solidFill>
                <a:latin typeface="Calibri" pitchFamily="34" charset="0"/>
              </a:rPr>
              <a:t>V/m at 1 W</a:t>
            </a:r>
          </a:p>
        </p:txBody>
      </p:sp>
      <p:sp>
        <p:nvSpPr>
          <p:cNvPr id="135174" name="Text Box 8"/>
          <p:cNvSpPr txBox="1">
            <a:spLocks noChangeArrowheads="1"/>
          </p:cNvSpPr>
          <p:nvPr/>
        </p:nvSpPr>
        <p:spPr bwMode="auto">
          <a:xfrm>
            <a:off x="3952875" y="3389313"/>
            <a:ext cx="1238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i="1">
                <a:latin typeface="Calibri" pitchFamily="34" charset="0"/>
              </a:rPr>
              <a:t>no plasma</a:t>
            </a:r>
          </a:p>
        </p:txBody>
      </p:sp>
      <p:sp>
        <p:nvSpPr>
          <p:cNvPr id="135175" name="Text Box 9"/>
          <p:cNvSpPr txBox="1">
            <a:spLocks noChangeArrowheads="1"/>
          </p:cNvSpPr>
          <p:nvPr/>
        </p:nvSpPr>
        <p:spPr bwMode="auto">
          <a:xfrm>
            <a:off x="3581400" y="3748088"/>
            <a:ext cx="2317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25 um discharge gap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7BD21-A68A-4CEA-994B-66722E1776DE}" type="slidenum">
              <a:rPr lang="en-US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17" name="Group 46"/>
          <p:cNvGrpSpPr>
            <a:grpSpLocks/>
          </p:cNvGrpSpPr>
          <p:nvPr/>
        </p:nvGrpSpPr>
        <p:grpSpPr bwMode="auto">
          <a:xfrm>
            <a:off x="152400" y="2501900"/>
            <a:ext cx="8839200" cy="1847850"/>
            <a:chOff x="96" y="1816"/>
            <a:chExt cx="5568" cy="1164"/>
          </a:xfrm>
        </p:grpSpPr>
        <p:sp>
          <p:nvSpPr>
            <p:cNvPr id="137254" name="Rectangle 33"/>
            <p:cNvSpPr>
              <a:spLocks noChangeArrowheads="1"/>
            </p:cNvSpPr>
            <p:nvPr/>
          </p:nvSpPr>
          <p:spPr bwMode="auto">
            <a:xfrm>
              <a:off x="96" y="1824"/>
              <a:ext cx="1728" cy="1152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</a:rPr>
                <a:t>+/-</a:t>
              </a:r>
            </a:p>
          </p:txBody>
        </p:sp>
        <p:sp>
          <p:nvSpPr>
            <p:cNvPr id="137255" name="Rectangle 34"/>
            <p:cNvSpPr>
              <a:spLocks noChangeArrowheads="1"/>
            </p:cNvSpPr>
            <p:nvPr/>
          </p:nvSpPr>
          <p:spPr bwMode="auto">
            <a:xfrm>
              <a:off x="3696" y="1824"/>
              <a:ext cx="1968" cy="1152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</a:rPr>
                <a:t>-/+</a:t>
              </a:r>
            </a:p>
          </p:txBody>
        </p:sp>
        <p:sp>
          <p:nvSpPr>
            <p:cNvPr id="137256" name="AutoShape 44"/>
            <p:cNvSpPr>
              <a:spLocks noChangeArrowheads="1"/>
            </p:cNvSpPr>
            <p:nvPr/>
          </p:nvSpPr>
          <p:spPr bwMode="auto">
            <a:xfrm rot="5400000">
              <a:off x="1434" y="2206"/>
              <a:ext cx="1164" cy="384"/>
            </a:xfrm>
            <a:prstGeom prst="triangle">
              <a:avLst>
                <a:gd name="adj" fmla="val 50000"/>
              </a:avLst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37257" name="AutoShape 45"/>
            <p:cNvSpPr>
              <a:spLocks noChangeArrowheads="1"/>
            </p:cNvSpPr>
            <p:nvPr/>
          </p:nvSpPr>
          <p:spPr bwMode="auto">
            <a:xfrm rot="16200000" flipH="1">
              <a:off x="2936" y="2216"/>
              <a:ext cx="1136" cy="384"/>
            </a:xfrm>
            <a:prstGeom prst="triangle">
              <a:avLst>
                <a:gd name="adj" fmla="val 50000"/>
              </a:avLst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137218" name="AutoShape 4"/>
          <p:cNvSpPr>
            <a:spLocks noChangeArrowheads="1"/>
          </p:cNvSpPr>
          <p:nvPr/>
        </p:nvSpPr>
        <p:spPr bwMode="auto">
          <a:xfrm>
            <a:off x="2971800" y="2514600"/>
            <a:ext cx="2819400" cy="1828800"/>
          </a:xfrm>
          <a:prstGeom prst="roundRect">
            <a:avLst>
              <a:gd name="adj" fmla="val 16667"/>
            </a:avLst>
          </a:prstGeom>
          <a:solidFill>
            <a:srgbClr val="CC99FF">
              <a:alpha val="34901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>
              <a:latin typeface="Times New Roman" pitchFamily="18" charset="0"/>
            </a:endParaRPr>
          </a:p>
        </p:txBody>
      </p:sp>
      <p:sp>
        <p:nvSpPr>
          <p:cNvPr id="137219" name="Rectangle 5"/>
          <p:cNvSpPr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>
                <a:solidFill>
                  <a:schemeClr val="tx2"/>
                </a:solidFill>
                <a:latin typeface="Calibri" pitchFamily="34" charset="0"/>
              </a:rPr>
              <a:t>Microwave frequency</a:t>
            </a:r>
            <a:br>
              <a:rPr lang="en-US" sz="3600">
                <a:solidFill>
                  <a:schemeClr val="tx2"/>
                </a:solidFill>
                <a:latin typeface="Calibri" pitchFamily="34" charset="0"/>
              </a:rPr>
            </a:br>
            <a:r>
              <a:rPr lang="en-US" sz="3600">
                <a:solidFill>
                  <a:schemeClr val="tx2"/>
                </a:solidFill>
                <a:latin typeface="Calibri" pitchFamily="34" charset="0"/>
              </a:rPr>
              <a:t>Coplanar, Capacitively-Coupled Plasma</a:t>
            </a:r>
          </a:p>
        </p:txBody>
      </p:sp>
      <p:grpSp>
        <p:nvGrpSpPr>
          <p:cNvPr id="137220" name="Group 6"/>
          <p:cNvGrpSpPr>
            <a:grpSpLocks/>
          </p:cNvGrpSpPr>
          <p:nvPr/>
        </p:nvGrpSpPr>
        <p:grpSpPr bwMode="auto">
          <a:xfrm>
            <a:off x="4800600" y="2895600"/>
            <a:ext cx="609600" cy="304800"/>
            <a:chOff x="2304" y="3168"/>
            <a:chExt cx="384" cy="192"/>
          </a:xfrm>
        </p:grpSpPr>
        <p:sp>
          <p:nvSpPr>
            <p:cNvPr id="137252" name="Line 7"/>
            <p:cNvSpPr>
              <a:spLocks noChangeShapeType="1"/>
            </p:cNvSpPr>
            <p:nvPr/>
          </p:nvSpPr>
          <p:spPr bwMode="auto">
            <a:xfrm>
              <a:off x="2304" y="3264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253" name="Oval 8"/>
            <p:cNvSpPr>
              <a:spLocks noChangeArrowheads="1"/>
            </p:cNvSpPr>
            <p:nvPr/>
          </p:nvSpPr>
          <p:spPr bwMode="auto">
            <a:xfrm>
              <a:off x="2400" y="3168"/>
              <a:ext cx="192" cy="192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>
                  <a:latin typeface="Times New Roman" pitchFamily="18" charset="0"/>
                </a:rPr>
                <a:t>+</a:t>
              </a:r>
            </a:p>
          </p:txBody>
        </p:sp>
      </p:grpSp>
      <p:grpSp>
        <p:nvGrpSpPr>
          <p:cNvPr id="137221" name="Group 9"/>
          <p:cNvGrpSpPr>
            <a:grpSpLocks/>
          </p:cNvGrpSpPr>
          <p:nvPr/>
        </p:nvGrpSpPr>
        <p:grpSpPr bwMode="auto">
          <a:xfrm>
            <a:off x="3124200" y="4038600"/>
            <a:ext cx="1371600" cy="76200"/>
            <a:chOff x="1968" y="2784"/>
            <a:chExt cx="864" cy="48"/>
          </a:xfrm>
        </p:grpSpPr>
        <p:sp>
          <p:nvSpPr>
            <p:cNvPr id="137250" name="Oval 10"/>
            <p:cNvSpPr>
              <a:spLocks noChangeArrowheads="1"/>
            </p:cNvSpPr>
            <p:nvPr/>
          </p:nvSpPr>
          <p:spPr bwMode="auto">
            <a:xfrm>
              <a:off x="2352" y="2784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37251" name="Line 11"/>
            <p:cNvSpPr>
              <a:spLocks noChangeShapeType="1"/>
            </p:cNvSpPr>
            <p:nvPr/>
          </p:nvSpPr>
          <p:spPr bwMode="auto">
            <a:xfrm>
              <a:off x="1968" y="2808"/>
              <a:ext cx="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7222" name="Group 12"/>
          <p:cNvGrpSpPr>
            <a:grpSpLocks/>
          </p:cNvGrpSpPr>
          <p:nvPr/>
        </p:nvGrpSpPr>
        <p:grpSpPr bwMode="auto">
          <a:xfrm>
            <a:off x="3657600" y="3581400"/>
            <a:ext cx="1371600" cy="76200"/>
            <a:chOff x="1968" y="2784"/>
            <a:chExt cx="864" cy="48"/>
          </a:xfrm>
        </p:grpSpPr>
        <p:sp>
          <p:nvSpPr>
            <p:cNvPr id="137248" name="Oval 13"/>
            <p:cNvSpPr>
              <a:spLocks noChangeArrowheads="1"/>
            </p:cNvSpPr>
            <p:nvPr/>
          </p:nvSpPr>
          <p:spPr bwMode="auto">
            <a:xfrm>
              <a:off x="2352" y="2784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37249" name="Line 14"/>
            <p:cNvSpPr>
              <a:spLocks noChangeShapeType="1"/>
            </p:cNvSpPr>
            <p:nvPr/>
          </p:nvSpPr>
          <p:spPr bwMode="auto">
            <a:xfrm>
              <a:off x="1968" y="2808"/>
              <a:ext cx="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7223" name="Group 15"/>
          <p:cNvGrpSpPr>
            <a:grpSpLocks/>
          </p:cNvGrpSpPr>
          <p:nvPr/>
        </p:nvGrpSpPr>
        <p:grpSpPr bwMode="auto">
          <a:xfrm>
            <a:off x="3276600" y="3124200"/>
            <a:ext cx="1371600" cy="76200"/>
            <a:chOff x="1968" y="2784"/>
            <a:chExt cx="864" cy="48"/>
          </a:xfrm>
        </p:grpSpPr>
        <p:sp>
          <p:nvSpPr>
            <p:cNvPr id="137246" name="Oval 16"/>
            <p:cNvSpPr>
              <a:spLocks noChangeArrowheads="1"/>
            </p:cNvSpPr>
            <p:nvPr/>
          </p:nvSpPr>
          <p:spPr bwMode="auto">
            <a:xfrm>
              <a:off x="2352" y="2784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37247" name="Line 17"/>
            <p:cNvSpPr>
              <a:spLocks noChangeShapeType="1"/>
            </p:cNvSpPr>
            <p:nvPr/>
          </p:nvSpPr>
          <p:spPr bwMode="auto">
            <a:xfrm>
              <a:off x="1968" y="2808"/>
              <a:ext cx="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7224" name="Group 18"/>
          <p:cNvGrpSpPr>
            <a:grpSpLocks/>
          </p:cNvGrpSpPr>
          <p:nvPr/>
        </p:nvGrpSpPr>
        <p:grpSpPr bwMode="auto">
          <a:xfrm>
            <a:off x="4191000" y="2743200"/>
            <a:ext cx="1371600" cy="76200"/>
            <a:chOff x="1968" y="2784"/>
            <a:chExt cx="864" cy="48"/>
          </a:xfrm>
        </p:grpSpPr>
        <p:sp>
          <p:nvSpPr>
            <p:cNvPr id="137244" name="Oval 19"/>
            <p:cNvSpPr>
              <a:spLocks noChangeArrowheads="1"/>
            </p:cNvSpPr>
            <p:nvPr/>
          </p:nvSpPr>
          <p:spPr bwMode="auto">
            <a:xfrm>
              <a:off x="2352" y="2784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37245" name="Line 20"/>
            <p:cNvSpPr>
              <a:spLocks noChangeShapeType="1"/>
            </p:cNvSpPr>
            <p:nvPr/>
          </p:nvSpPr>
          <p:spPr bwMode="auto">
            <a:xfrm>
              <a:off x="1968" y="2808"/>
              <a:ext cx="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7225" name="Group 21"/>
          <p:cNvGrpSpPr>
            <a:grpSpLocks/>
          </p:cNvGrpSpPr>
          <p:nvPr/>
        </p:nvGrpSpPr>
        <p:grpSpPr bwMode="auto">
          <a:xfrm>
            <a:off x="4343400" y="3352800"/>
            <a:ext cx="1371600" cy="76200"/>
            <a:chOff x="1968" y="2784"/>
            <a:chExt cx="864" cy="48"/>
          </a:xfrm>
        </p:grpSpPr>
        <p:sp>
          <p:nvSpPr>
            <p:cNvPr id="137242" name="Oval 22"/>
            <p:cNvSpPr>
              <a:spLocks noChangeArrowheads="1"/>
            </p:cNvSpPr>
            <p:nvPr/>
          </p:nvSpPr>
          <p:spPr bwMode="auto">
            <a:xfrm>
              <a:off x="2352" y="2784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37243" name="Line 23"/>
            <p:cNvSpPr>
              <a:spLocks noChangeShapeType="1"/>
            </p:cNvSpPr>
            <p:nvPr/>
          </p:nvSpPr>
          <p:spPr bwMode="auto">
            <a:xfrm>
              <a:off x="1968" y="2808"/>
              <a:ext cx="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7226" name="Group 24"/>
          <p:cNvGrpSpPr>
            <a:grpSpLocks/>
          </p:cNvGrpSpPr>
          <p:nvPr/>
        </p:nvGrpSpPr>
        <p:grpSpPr bwMode="auto">
          <a:xfrm>
            <a:off x="3200400" y="3657600"/>
            <a:ext cx="609600" cy="304800"/>
            <a:chOff x="2304" y="3168"/>
            <a:chExt cx="384" cy="192"/>
          </a:xfrm>
        </p:grpSpPr>
        <p:sp>
          <p:nvSpPr>
            <p:cNvPr id="137240" name="Line 25"/>
            <p:cNvSpPr>
              <a:spLocks noChangeShapeType="1"/>
            </p:cNvSpPr>
            <p:nvPr/>
          </p:nvSpPr>
          <p:spPr bwMode="auto">
            <a:xfrm>
              <a:off x="2304" y="3264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241" name="Oval 26"/>
            <p:cNvSpPr>
              <a:spLocks noChangeArrowheads="1"/>
            </p:cNvSpPr>
            <p:nvPr/>
          </p:nvSpPr>
          <p:spPr bwMode="auto">
            <a:xfrm>
              <a:off x="2400" y="3168"/>
              <a:ext cx="192" cy="192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>
                  <a:latin typeface="Times New Roman" pitchFamily="18" charset="0"/>
                </a:rPr>
                <a:t>+</a:t>
              </a:r>
            </a:p>
          </p:txBody>
        </p:sp>
      </p:grpSp>
      <p:grpSp>
        <p:nvGrpSpPr>
          <p:cNvPr id="137227" name="Group 27"/>
          <p:cNvGrpSpPr>
            <a:grpSpLocks/>
          </p:cNvGrpSpPr>
          <p:nvPr/>
        </p:nvGrpSpPr>
        <p:grpSpPr bwMode="auto">
          <a:xfrm>
            <a:off x="4648200" y="3886200"/>
            <a:ext cx="609600" cy="304800"/>
            <a:chOff x="2304" y="3168"/>
            <a:chExt cx="384" cy="192"/>
          </a:xfrm>
        </p:grpSpPr>
        <p:sp>
          <p:nvSpPr>
            <p:cNvPr id="137238" name="Line 28"/>
            <p:cNvSpPr>
              <a:spLocks noChangeShapeType="1"/>
            </p:cNvSpPr>
            <p:nvPr/>
          </p:nvSpPr>
          <p:spPr bwMode="auto">
            <a:xfrm>
              <a:off x="2304" y="3264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239" name="Oval 29"/>
            <p:cNvSpPr>
              <a:spLocks noChangeArrowheads="1"/>
            </p:cNvSpPr>
            <p:nvPr/>
          </p:nvSpPr>
          <p:spPr bwMode="auto">
            <a:xfrm>
              <a:off x="2400" y="3168"/>
              <a:ext cx="192" cy="192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>
                  <a:latin typeface="Times New Roman" pitchFamily="18" charset="0"/>
                </a:rPr>
                <a:t>+</a:t>
              </a:r>
            </a:p>
          </p:txBody>
        </p:sp>
      </p:grpSp>
      <p:grpSp>
        <p:nvGrpSpPr>
          <p:cNvPr id="137228" name="Group 30"/>
          <p:cNvGrpSpPr>
            <a:grpSpLocks/>
          </p:cNvGrpSpPr>
          <p:nvPr/>
        </p:nvGrpSpPr>
        <p:grpSpPr bwMode="auto">
          <a:xfrm>
            <a:off x="3352800" y="2743200"/>
            <a:ext cx="609600" cy="304800"/>
            <a:chOff x="2304" y="3168"/>
            <a:chExt cx="384" cy="192"/>
          </a:xfrm>
        </p:grpSpPr>
        <p:sp>
          <p:nvSpPr>
            <p:cNvPr id="137236" name="Line 31"/>
            <p:cNvSpPr>
              <a:spLocks noChangeShapeType="1"/>
            </p:cNvSpPr>
            <p:nvPr/>
          </p:nvSpPr>
          <p:spPr bwMode="auto">
            <a:xfrm>
              <a:off x="2304" y="3264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237" name="Oval 32"/>
            <p:cNvSpPr>
              <a:spLocks noChangeArrowheads="1"/>
            </p:cNvSpPr>
            <p:nvPr/>
          </p:nvSpPr>
          <p:spPr bwMode="auto">
            <a:xfrm>
              <a:off x="2400" y="3168"/>
              <a:ext cx="192" cy="192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>
                  <a:latin typeface="Times New Roman" pitchFamily="18" charset="0"/>
                </a:rPr>
                <a:t>+</a:t>
              </a:r>
            </a:p>
          </p:txBody>
        </p:sp>
      </p:grpSp>
      <p:grpSp>
        <p:nvGrpSpPr>
          <p:cNvPr id="12" name="Group 36"/>
          <p:cNvGrpSpPr>
            <a:grpSpLocks/>
          </p:cNvGrpSpPr>
          <p:nvPr/>
        </p:nvGrpSpPr>
        <p:grpSpPr bwMode="auto">
          <a:xfrm>
            <a:off x="3657600" y="1524000"/>
            <a:ext cx="5391150" cy="1200150"/>
            <a:chOff x="2304" y="1200"/>
            <a:chExt cx="3396" cy="756"/>
          </a:xfrm>
        </p:grpSpPr>
        <p:sp>
          <p:nvSpPr>
            <p:cNvPr id="137234" name="Line 37"/>
            <p:cNvSpPr>
              <a:spLocks noChangeShapeType="1"/>
            </p:cNvSpPr>
            <p:nvPr/>
          </p:nvSpPr>
          <p:spPr bwMode="auto">
            <a:xfrm flipV="1">
              <a:off x="2304" y="1536"/>
              <a:ext cx="384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stealth" w="med" len="lg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235" name="Text Box 38"/>
            <p:cNvSpPr txBox="1">
              <a:spLocks noChangeArrowheads="1"/>
            </p:cNvSpPr>
            <p:nvPr/>
          </p:nvSpPr>
          <p:spPr bwMode="auto">
            <a:xfrm>
              <a:off x="2678" y="1200"/>
              <a:ext cx="3022" cy="756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latin typeface="Times New Roman" pitchFamily="18" charset="0"/>
                </a:rPr>
                <a:t>Massive ions do not respond</a:t>
              </a:r>
            </a:p>
            <a:p>
              <a:r>
                <a:rPr lang="en-US" sz="2400">
                  <a:latin typeface="Times New Roman" pitchFamily="18" charset="0"/>
                </a:rPr>
                <a:t>to microwave electric fields </a:t>
              </a:r>
              <a:r>
                <a:rPr lang="en-US" sz="2400">
                  <a:latin typeface="Symbol" pitchFamily="18" charset="2"/>
                </a:rPr>
                <a:t>(w</a:t>
              </a:r>
              <a:r>
                <a:rPr lang="en-US" sz="2400">
                  <a:latin typeface="Times New Roman" pitchFamily="18" charset="0"/>
                </a:rPr>
                <a:t> &gt; </a:t>
              </a:r>
              <a:r>
                <a:rPr lang="en-US" sz="2400">
                  <a:latin typeface="Symbol" pitchFamily="18" charset="2"/>
                </a:rPr>
                <a:t>w</a:t>
              </a:r>
              <a:r>
                <a:rPr lang="en-US" sz="2400" baseline="-25000">
                  <a:latin typeface="Times New Roman" pitchFamily="18" charset="0"/>
                </a:rPr>
                <a:t>pi</a:t>
              </a:r>
              <a:r>
                <a:rPr lang="en-US" sz="2400">
                  <a:latin typeface="Times New Roman" pitchFamily="18" charset="0"/>
                </a:rPr>
                <a:t>)</a:t>
              </a:r>
            </a:p>
            <a:p>
              <a:r>
                <a:rPr lang="en-US" sz="2400">
                  <a:latin typeface="Times New Roman" pitchFamily="18" charset="0"/>
                </a:rPr>
                <a:t>No sputtering of the electrodes. </a:t>
              </a:r>
            </a:p>
          </p:txBody>
        </p:sp>
      </p:grpSp>
      <p:grpSp>
        <p:nvGrpSpPr>
          <p:cNvPr id="13" name="Group 39"/>
          <p:cNvGrpSpPr>
            <a:grpSpLocks/>
          </p:cNvGrpSpPr>
          <p:nvPr/>
        </p:nvGrpSpPr>
        <p:grpSpPr bwMode="auto">
          <a:xfrm>
            <a:off x="3429000" y="4191000"/>
            <a:ext cx="5357813" cy="1752600"/>
            <a:chOff x="2160" y="2880"/>
            <a:chExt cx="3375" cy="1104"/>
          </a:xfrm>
        </p:grpSpPr>
        <p:sp>
          <p:nvSpPr>
            <p:cNvPr id="137232" name="Line 40"/>
            <p:cNvSpPr>
              <a:spLocks noChangeShapeType="1"/>
            </p:cNvSpPr>
            <p:nvPr/>
          </p:nvSpPr>
          <p:spPr bwMode="auto">
            <a:xfrm>
              <a:off x="2400" y="2880"/>
              <a:ext cx="288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stealth" w="med" len="lg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7233" name="Text Box 41"/>
            <p:cNvSpPr txBox="1">
              <a:spLocks noChangeArrowheads="1"/>
            </p:cNvSpPr>
            <p:nvPr/>
          </p:nvSpPr>
          <p:spPr bwMode="auto">
            <a:xfrm>
              <a:off x="2160" y="3228"/>
              <a:ext cx="3375" cy="756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latin typeface="Times New Roman" pitchFamily="18" charset="0"/>
                </a:rPr>
                <a:t>…electrons are partially </a:t>
              </a:r>
              <a:r>
                <a:rPr lang="en-US" sz="2400" i="1">
                  <a:latin typeface="Times New Roman" pitchFamily="18" charset="0"/>
                </a:rPr>
                <a:t>confined</a:t>
              </a:r>
              <a:r>
                <a:rPr lang="en-US" sz="2400">
                  <a:latin typeface="Times New Roman" pitchFamily="18" charset="0"/>
                </a:rPr>
                <a:t> </a:t>
              </a:r>
            </a:p>
            <a:p>
              <a:r>
                <a:rPr lang="en-US" sz="2400">
                  <a:latin typeface="Times New Roman" pitchFamily="18" charset="0"/>
                </a:rPr>
                <a:t>               within the plasma: </a:t>
              </a:r>
            </a:p>
            <a:p>
              <a:r>
                <a:rPr lang="en-US" sz="2400">
                  <a:latin typeface="Times New Roman" pitchFamily="18" charset="0"/>
                </a:rPr>
                <a:t>Average displacement &lt; 10 </a:t>
              </a:r>
              <a:r>
                <a:rPr lang="en-US" sz="2400">
                  <a:latin typeface="Symbol" pitchFamily="18" charset="2"/>
                </a:rPr>
                <a:t>m</a:t>
              </a:r>
              <a:r>
                <a:rPr lang="en-US" sz="2400">
                  <a:latin typeface="Times New Roman" pitchFamily="18" charset="0"/>
                </a:rPr>
                <a:t>m @ 1 GHz </a:t>
              </a:r>
            </a:p>
          </p:txBody>
        </p:sp>
      </p:grp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019FC6-9577-4865-B8F1-73C28AE85C29}" type="slidenum">
              <a:rPr lang="en-US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FB17B-EC37-4CE4-AB34-08B1D643B9D6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85800" y="404813"/>
            <a:ext cx="7772400" cy="11430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The role of frequency</a:t>
            </a:r>
            <a:br>
              <a:rPr lang="en-US" sz="4400" dirty="0">
                <a:latin typeface="+mj-lt"/>
                <a:ea typeface="+mj-ea"/>
                <a:cs typeface="+mj-cs"/>
              </a:rPr>
            </a:br>
            <a:r>
              <a:rPr lang="en-US" sz="2000" i="1" dirty="0">
                <a:latin typeface="+mj-lt"/>
                <a:ea typeface="+mj-ea"/>
                <a:cs typeface="+mj-cs"/>
              </a:rPr>
              <a:t>s</a:t>
            </a:r>
            <a:r>
              <a:rPr lang="en-US" i="1" dirty="0">
                <a:latin typeface="+mj-lt"/>
                <a:ea typeface="+mj-ea"/>
                <a:cs typeface="+mj-cs"/>
              </a:rPr>
              <a:t>imulations by F. </a:t>
            </a:r>
            <a:r>
              <a:rPr lang="en-US" i="1" dirty="0" err="1">
                <a:latin typeface="+mj-lt"/>
                <a:ea typeface="+mj-ea"/>
                <a:cs typeface="+mj-cs"/>
              </a:rPr>
              <a:t>Iza</a:t>
            </a:r>
            <a:r>
              <a:rPr lang="en-US" i="1" dirty="0">
                <a:latin typeface="+mj-lt"/>
                <a:ea typeface="+mj-ea"/>
                <a:cs typeface="+mj-cs"/>
              </a:rPr>
              <a:t>, </a:t>
            </a:r>
            <a:r>
              <a:rPr lang="en-US" i="1" dirty="0" err="1">
                <a:latin typeface="+mj-lt"/>
                <a:ea typeface="+mj-ea"/>
                <a:cs typeface="+mj-cs"/>
              </a:rPr>
              <a:t>Loughborough</a:t>
            </a:r>
            <a:r>
              <a:rPr lang="en-US" i="1" dirty="0">
                <a:latin typeface="+mj-lt"/>
                <a:ea typeface="+mj-ea"/>
                <a:cs typeface="+mj-cs"/>
              </a:rPr>
              <a:t> University, UK</a:t>
            </a:r>
            <a:endParaRPr lang="en-US" sz="4400" i="1" dirty="0">
              <a:latin typeface="+mj-lt"/>
              <a:ea typeface="+mj-ea"/>
              <a:cs typeface="+mj-cs"/>
            </a:endParaRPr>
          </a:p>
        </p:txBody>
      </p:sp>
      <p:pic>
        <p:nvPicPr>
          <p:cNvPr id="13926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1712913"/>
            <a:ext cx="4829175" cy="4314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39268" name="Rectangle 4"/>
          <p:cNvSpPr>
            <a:spLocks noChangeArrowheads="1"/>
          </p:cNvSpPr>
          <p:nvPr/>
        </p:nvSpPr>
        <p:spPr bwMode="auto">
          <a:xfrm>
            <a:off x="2982913" y="6124575"/>
            <a:ext cx="33464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200">
                <a:latin typeface="Calibri" pitchFamily="34" charset="0"/>
              </a:rPr>
              <a:t>F Iza et al, Eur. Phys. J. D </a:t>
            </a:r>
            <a:r>
              <a:rPr lang="fr-FR" sz="1200" b="1">
                <a:latin typeface="Calibri" pitchFamily="34" charset="0"/>
              </a:rPr>
              <a:t>60, 497–503 (2010)</a:t>
            </a:r>
            <a:endParaRPr lang="en-US" sz="1200">
              <a:latin typeface="Calibri" pitchFamily="34" charset="0"/>
            </a:endParaRPr>
          </a:p>
        </p:txBody>
      </p:sp>
      <p:sp>
        <p:nvSpPr>
          <p:cNvPr id="139269" name="TextBox 5"/>
          <p:cNvSpPr txBox="1">
            <a:spLocks noChangeArrowheads="1"/>
          </p:cNvSpPr>
          <p:nvPr/>
        </p:nvSpPr>
        <p:spPr bwMode="auto">
          <a:xfrm>
            <a:off x="2651125" y="1506538"/>
            <a:ext cx="13858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Calibri" pitchFamily="34" charset="0"/>
                <a:sym typeface="Wingdings" pitchFamily="2" charset="2"/>
              </a:rPr>
              <a:t></a:t>
            </a:r>
            <a:r>
              <a:rPr lang="en-US" sz="1600">
                <a:latin typeface="Calibri" pitchFamily="34" charset="0"/>
              </a:rPr>
              <a:t> 500 um </a:t>
            </a:r>
            <a:r>
              <a:rPr lang="en-US" sz="1600">
                <a:latin typeface="Calibri" pitchFamily="34" charset="0"/>
                <a:sym typeface="Wingdings" pitchFamily="2" charset="2"/>
              </a:rPr>
              <a:t></a:t>
            </a:r>
            <a:endParaRPr lang="en-US" sz="1600">
              <a:latin typeface="Calibri" pitchFamily="34" charset="0"/>
            </a:endParaRPr>
          </a:p>
        </p:txBody>
      </p:sp>
      <p:sp>
        <p:nvSpPr>
          <p:cNvPr id="139270" name="TextBox 6"/>
          <p:cNvSpPr txBox="1">
            <a:spLocks noChangeArrowheads="1"/>
          </p:cNvSpPr>
          <p:nvPr/>
        </p:nvSpPr>
        <p:spPr bwMode="auto">
          <a:xfrm>
            <a:off x="4008438" y="1484313"/>
            <a:ext cx="138588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Calibri" pitchFamily="34" charset="0"/>
                <a:sym typeface="Wingdings" pitchFamily="2" charset="2"/>
              </a:rPr>
              <a:t></a:t>
            </a:r>
            <a:r>
              <a:rPr lang="en-US" sz="1600">
                <a:latin typeface="Calibri" pitchFamily="34" charset="0"/>
              </a:rPr>
              <a:t> 500 um </a:t>
            </a:r>
            <a:r>
              <a:rPr lang="en-US" sz="1600">
                <a:latin typeface="Calibri" pitchFamily="34" charset="0"/>
                <a:sym typeface="Wingdings" pitchFamily="2" charset="2"/>
              </a:rPr>
              <a:t></a:t>
            </a:r>
            <a:endParaRPr lang="en-US" sz="1600">
              <a:latin typeface="Calibri" pitchFamily="34" charset="0"/>
            </a:endParaRPr>
          </a:p>
        </p:txBody>
      </p:sp>
      <p:sp>
        <p:nvSpPr>
          <p:cNvPr id="139271" name="TextBox 7"/>
          <p:cNvSpPr txBox="1">
            <a:spLocks noChangeArrowheads="1"/>
          </p:cNvSpPr>
          <p:nvPr/>
        </p:nvSpPr>
        <p:spPr bwMode="auto">
          <a:xfrm>
            <a:off x="5338763" y="1484313"/>
            <a:ext cx="13843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Calibri" pitchFamily="34" charset="0"/>
                <a:sym typeface="Wingdings" pitchFamily="2" charset="2"/>
              </a:rPr>
              <a:t></a:t>
            </a:r>
            <a:r>
              <a:rPr lang="en-US" sz="1600">
                <a:latin typeface="Calibri" pitchFamily="34" charset="0"/>
              </a:rPr>
              <a:t> 500 um </a:t>
            </a:r>
            <a:r>
              <a:rPr lang="en-US" sz="1600">
                <a:latin typeface="Calibri" pitchFamily="34" charset="0"/>
                <a:sym typeface="Wingdings" pitchFamily="2" charset="2"/>
              </a:rPr>
              <a:t></a:t>
            </a:r>
            <a:endParaRPr lang="en-US" sz="1600">
              <a:latin typeface="Calibri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181600" y="4975225"/>
            <a:ext cx="1219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273" name="TextBox 10"/>
          <p:cNvSpPr txBox="1">
            <a:spLocks noChangeArrowheads="1"/>
          </p:cNvSpPr>
          <p:nvPr/>
        </p:nvSpPr>
        <p:spPr bwMode="auto">
          <a:xfrm>
            <a:off x="762000" y="1992313"/>
            <a:ext cx="904875" cy="3698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10 MHz</a:t>
            </a:r>
          </a:p>
        </p:txBody>
      </p:sp>
      <p:sp>
        <p:nvSpPr>
          <p:cNvPr id="139274" name="TextBox 11"/>
          <p:cNvSpPr txBox="1">
            <a:spLocks noChangeArrowheads="1"/>
          </p:cNvSpPr>
          <p:nvPr/>
        </p:nvSpPr>
        <p:spPr bwMode="auto">
          <a:xfrm>
            <a:off x="771525" y="3886200"/>
            <a:ext cx="911225" cy="369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1.0 GHz</a:t>
            </a:r>
          </a:p>
        </p:txBody>
      </p:sp>
      <p:cxnSp>
        <p:nvCxnSpPr>
          <p:cNvPr id="14" name="Straight Arrow Connector 13"/>
          <p:cNvCxnSpPr>
            <a:stCxn id="139274" idx="3"/>
          </p:cNvCxnSpPr>
          <p:nvPr/>
        </p:nvCxnSpPr>
        <p:spPr>
          <a:xfrm flipV="1">
            <a:off x="1682750" y="4038600"/>
            <a:ext cx="755650" cy="31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676400" y="2133600"/>
            <a:ext cx="755650" cy="31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Current-Voltage Behavior</a:t>
            </a:r>
          </a:p>
        </p:txBody>
      </p:sp>
      <p:sp>
        <p:nvSpPr>
          <p:cNvPr id="140290" name="Content Placeholder 5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sz="2400" smtClean="0"/>
              <a:t>Ignition:  </a:t>
            </a:r>
            <a:r>
              <a:rPr lang="en-US" sz="2400" i="1" smtClean="0">
                <a:solidFill>
                  <a:srgbClr val="92D050"/>
                </a:solidFill>
              </a:rPr>
              <a:t>V</a:t>
            </a:r>
            <a:r>
              <a:rPr lang="en-US" sz="2400" i="1" baseline="-25000" smtClean="0">
                <a:solidFill>
                  <a:srgbClr val="92D050"/>
                </a:solidFill>
              </a:rPr>
              <a:t>pk</a:t>
            </a:r>
            <a:r>
              <a:rPr lang="en-US" sz="2400" smtClean="0">
                <a:solidFill>
                  <a:srgbClr val="92D050"/>
                </a:solidFill>
              </a:rPr>
              <a:t> = 150 volts</a:t>
            </a:r>
          </a:p>
          <a:p>
            <a:r>
              <a:rPr lang="en-US" sz="2400" smtClean="0"/>
              <a:t>Normal Operation: </a:t>
            </a:r>
            <a:r>
              <a:rPr lang="en-US" sz="2400" i="1" smtClean="0"/>
              <a:t> </a:t>
            </a:r>
            <a:r>
              <a:rPr lang="en-US" sz="2400" i="1" smtClean="0">
                <a:solidFill>
                  <a:srgbClr val="0070C0"/>
                </a:solidFill>
              </a:rPr>
              <a:t>V</a:t>
            </a:r>
            <a:r>
              <a:rPr lang="en-US" sz="2400" i="1" baseline="-25000" smtClean="0">
                <a:solidFill>
                  <a:srgbClr val="0070C0"/>
                </a:solidFill>
              </a:rPr>
              <a:t>pk</a:t>
            </a:r>
            <a:r>
              <a:rPr lang="en-US" sz="2400" i="1" smtClean="0">
                <a:solidFill>
                  <a:srgbClr val="0070C0"/>
                </a:solidFill>
              </a:rPr>
              <a:t> </a:t>
            </a:r>
            <a:r>
              <a:rPr lang="en-US" sz="2400" smtClean="0">
                <a:solidFill>
                  <a:srgbClr val="0070C0"/>
                </a:solidFill>
              </a:rPr>
              <a:t>= 20 v</a:t>
            </a:r>
            <a:r>
              <a:rPr lang="en-US" sz="2400" i="1" smtClean="0"/>
              <a:t> </a:t>
            </a:r>
            <a:r>
              <a:rPr lang="en-US" sz="2400" smtClean="0"/>
              <a:t>(</a:t>
            </a:r>
            <a:r>
              <a:rPr lang="en-US" sz="2400" i="1" smtClean="0"/>
              <a:t>I</a:t>
            </a:r>
            <a:r>
              <a:rPr lang="en-US" sz="2400" i="1" baseline="-25000" smtClean="0"/>
              <a:t>pk</a:t>
            </a:r>
            <a:r>
              <a:rPr lang="en-US" sz="2400" i="1" smtClean="0"/>
              <a:t> </a:t>
            </a:r>
            <a:r>
              <a:rPr lang="en-US" sz="2400" smtClean="0"/>
              <a:t>= 10 mA, </a:t>
            </a:r>
            <a:r>
              <a:rPr lang="en-US" sz="2400" i="1" smtClean="0"/>
              <a:t>P</a:t>
            </a:r>
            <a:r>
              <a:rPr lang="en-US" sz="2400" i="1" baseline="-25000" smtClean="0"/>
              <a:t>ave</a:t>
            </a:r>
            <a:r>
              <a:rPr lang="en-US" sz="2400" smtClean="0"/>
              <a:t> = 1 W)</a:t>
            </a:r>
          </a:p>
        </p:txBody>
      </p:sp>
      <p:pic>
        <p:nvPicPr>
          <p:cNvPr id="14029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5" y="2390775"/>
            <a:ext cx="5343525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2" name="TextBox 4"/>
          <p:cNvSpPr txBox="1">
            <a:spLocks noChangeArrowheads="1"/>
          </p:cNvSpPr>
          <p:nvPr/>
        </p:nvSpPr>
        <p:spPr bwMode="auto">
          <a:xfrm>
            <a:off x="5291138" y="3657600"/>
            <a:ext cx="3254375" cy="1323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Calibri" pitchFamily="34" charset="0"/>
              </a:rPr>
              <a:t>1 atm, non-flowing argon gas, 1 GHz</a:t>
            </a:r>
          </a:p>
          <a:p>
            <a:endParaRPr lang="en-US" sz="1600">
              <a:latin typeface="Calibri" pitchFamily="34" charset="0"/>
            </a:endParaRPr>
          </a:p>
          <a:p>
            <a:r>
              <a:rPr lang="en-US" sz="1600">
                <a:latin typeface="Calibri" pitchFamily="34" charset="0"/>
              </a:rPr>
              <a:t>1 – microplasma ignition</a:t>
            </a:r>
          </a:p>
          <a:p>
            <a:r>
              <a:rPr lang="en-US" sz="1600">
                <a:latin typeface="Calibri" pitchFamily="34" charset="0"/>
              </a:rPr>
              <a:t>2 – microplasma attaches to ground</a:t>
            </a:r>
          </a:p>
          <a:p>
            <a:r>
              <a:rPr lang="en-US" sz="1600">
                <a:latin typeface="Calibri" pitchFamily="34" charset="0"/>
              </a:rPr>
              <a:t>3 – microplasma retreats to gap</a:t>
            </a:r>
          </a:p>
        </p:txBody>
      </p:sp>
      <p:sp>
        <p:nvSpPr>
          <p:cNvPr id="140293" name="TextBox 6"/>
          <p:cNvSpPr txBox="1">
            <a:spLocks noChangeArrowheads="1"/>
          </p:cNvSpPr>
          <p:nvPr/>
        </p:nvSpPr>
        <p:spPr bwMode="auto">
          <a:xfrm>
            <a:off x="2035175" y="2819400"/>
            <a:ext cx="936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no plasma</a:t>
            </a:r>
          </a:p>
        </p:txBody>
      </p:sp>
      <p:sp>
        <p:nvSpPr>
          <p:cNvPr id="140294" name="TextBox 7"/>
          <p:cNvSpPr txBox="1">
            <a:spLocks noChangeArrowheads="1"/>
          </p:cNvSpPr>
          <p:nvPr/>
        </p:nvSpPr>
        <p:spPr bwMode="auto">
          <a:xfrm>
            <a:off x="3711575" y="3067050"/>
            <a:ext cx="739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ignition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438400" y="3124200"/>
            <a:ext cx="381000" cy="22860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481138" y="5692775"/>
            <a:ext cx="20574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034AE2-E8B1-443F-9E32-F114B92BE635}" type="slidenum">
              <a:rPr lang="en-US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Tufts University</a:t>
            </a:r>
          </a:p>
        </p:txBody>
      </p:sp>
      <p:pic>
        <p:nvPicPr>
          <p:cNvPr id="819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209800" y="1600200"/>
            <a:ext cx="4572000" cy="4114800"/>
          </a:xfrm>
        </p:spPr>
      </p:pic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4278313" y="3660775"/>
            <a:ext cx="1373187" cy="400050"/>
            <a:chOff x="6660232" y="3964994"/>
            <a:chExt cx="1373730" cy="400110"/>
          </a:xfrm>
        </p:grpSpPr>
        <p:cxnSp>
          <p:nvCxnSpPr>
            <p:cNvPr id="7" name="Straight Arrow Connector 6"/>
            <p:cNvCxnSpPr/>
            <p:nvPr/>
          </p:nvCxnSpPr>
          <p:spPr bwMode="auto">
            <a:xfrm rot="10800000">
              <a:off x="6660232" y="4131707"/>
              <a:ext cx="503436" cy="1587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15726" name="TextBox 7"/>
            <p:cNvSpPr txBox="1">
              <a:spLocks noChangeArrowheads="1"/>
            </p:cNvSpPr>
            <p:nvPr/>
          </p:nvSpPr>
          <p:spPr bwMode="auto">
            <a:xfrm>
              <a:off x="7225279" y="3964994"/>
              <a:ext cx="80868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latin typeface="Calibri" pitchFamily="34" charset="0"/>
                </a:rPr>
                <a:t>M.I.T.</a:t>
              </a:r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3917950" y="3155950"/>
            <a:ext cx="1662113" cy="400050"/>
            <a:chOff x="6300192" y="3460938"/>
            <a:chExt cx="1661822" cy="400110"/>
          </a:xfrm>
        </p:grpSpPr>
        <p:cxnSp>
          <p:nvCxnSpPr>
            <p:cNvPr id="9" name="Straight Arrow Connector 8"/>
            <p:cNvCxnSpPr/>
            <p:nvPr/>
          </p:nvCxnSpPr>
          <p:spPr bwMode="auto">
            <a:xfrm rot="10800000">
              <a:off x="6300192" y="3627651"/>
              <a:ext cx="504737" cy="1587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15724" name="TextBox 9"/>
            <p:cNvSpPr txBox="1">
              <a:spLocks noChangeArrowheads="1"/>
            </p:cNvSpPr>
            <p:nvPr/>
          </p:nvSpPr>
          <p:spPr bwMode="auto">
            <a:xfrm>
              <a:off x="6865239" y="3460938"/>
              <a:ext cx="109677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latin typeface="Calibri" pitchFamily="34" charset="0"/>
                </a:rPr>
                <a:t>Harvard</a:t>
              </a:r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3702050" y="2619375"/>
            <a:ext cx="1309688" cy="401638"/>
            <a:chOff x="6084168" y="2924944"/>
            <a:chExt cx="1309290" cy="400110"/>
          </a:xfrm>
        </p:grpSpPr>
        <p:cxnSp>
          <p:nvCxnSpPr>
            <p:cNvPr id="11" name="Straight Arrow Connector 10"/>
            <p:cNvCxnSpPr/>
            <p:nvPr/>
          </p:nvCxnSpPr>
          <p:spPr bwMode="auto">
            <a:xfrm rot="10800000">
              <a:off x="6084168" y="3090998"/>
              <a:ext cx="504672" cy="158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15722" name="TextBox 11"/>
            <p:cNvSpPr txBox="1">
              <a:spLocks noChangeArrowheads="1"/>
            </p:cNvSpPr>
            <p:nvPr/>
          </p:nvSpPr>
          <p:spPr bwMode="auto">
            <a:xfrm>
              <a:off x="6649215" y="2924944"/>
              <a:ext cx="74424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latin typeface="Calibri" pitchFamily="34" charset="0"/>
                </a:rPr>
                <a:t>Tufts</a:t>
              </a:r>
              <a:endParaRPr lang="en-US">
                <a:latin typeface="Calibri" pitchFamily="34" charset="0"/>
              </a:endParaRPr>
            </a:p>
          </p:txBody>
        </p:sp>
      </p:grpSp>
      <p:graphicFrame>
        <p:nvGraphicFramePr>
          <p:cNvPr id="115714" name="Object 2"/>
          <p:cNvGraphicFramePr>
            <a:graphicFrameLocks/>
          </p:cNvGraphicFramePr>
          <p:nvPr/>
        </p:nvGraphicFramePr>
        <p:xfrm>
          <a:off x="6400800" y="5867400"/>
          <a:ext cx="2238375" cy="663575"/>
        </p:xfrm>
        <a:graphic>
          <a:graphicData uri="http://schemas.openxmlformats.org/presentationml/2006/ole">
            <p:oleObj spid="_x0000_s115714" name="Corel PHOTO-PAINT 8.0 Image" r:id="rId4" imgW="6920038" imgH="2065204" progId="CorelPhotoPaint.Image.7">
              <p:embed/>
            </p:oleObj>
          </a:graphicData>
        </a:graphic>
      </p:graphicFrame>
      <p:pic>
        <p:nvPicPr>
          <p:cNvPr id="115720" name="Picture 7" descr="logo_seal_foot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" y="6019800"/>
            <a:ext cx="16176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Microplasma Stability</a:t>
            </a:r>
            <a:br>
              <a:rPr lang="en-US" dirty="0" smtClean="0"/>
            </a:br>
            <a:r>
              <a:rPr lang="en-US" sz="2700" i="1" dirty="0" smtClean="0"/>
              <a:t>of the split-ring resonator – HFSS model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028A09-560E-445A-BCD6-9EC51BC8A095}" type="slidenum">
              <a:rPr lang="en-US"/>
              <a:pPr>
                <a:defRPr/>
              </a:pPr>
              <a:t>20</a:t>
            </a:fld>
            <a:endParaRPr lang="en-US"/>
          </a:p>
        </p:txBody>
      </p:sp>
      <p:pic>
        <p:nvPicPr>
          <p:cNvPr id="141315" name="Picture 2"/>
          <p:cNvPicPr>
            <a:picLocks noChangeAspect="1" noChangeArrowheads="1"/>
          </p:cNvPicPr>
          <p:nvPr/>
        </p:nvPicPr>
        <p:blipFill>
          <a:blip r:embed="rId2"/>
          <a:srcRect t="2052"/>
          <a:stretch>
            <a:fillRect/>
          </a:stretch>
        </p:blipFill>
        <p:spPr bwMode="auto">
          <a:xfrm>
            <a:off x="1905000" y="2682875"/>
            <a:ext cx="4948238" cy="326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6" name="TextBox 5"/>
          <p:cNvSpPr txBox="1">
            <a:spLocks noChangeArrowheads="1"/>
          </p:cNvSpPr>
          <p:nvPr/>
        </p:nvSpPr>
        <p:spPr bwMode="auto">
          <a:xfrm>
            <a:off x="5757863" y="1981200"/>
            <a:ext cx="30813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Power absorbed by the plasma</a:t>
            </a: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4038600" y="1676400"/>
            <a:ext cx="3733800" cy="1371600"/>
            <a:chOff x="4038600" y="1447800"/>
            <a:chExt cx="3733800" cy="1371600"/>
          </a:xfrm>
        </p:grpSpPr>
        <p:sp>
          <p:nvSpPr>
            <p:cNvPr id="141325" name="TextBox 7"/>
            <p:cNvSpPr txBox="1">
              <a:spLocks noChangeArrowheads="1"/>
            </p:cNvSpPr>
            <p:nvPr/>
          </p:nvSpPr>
          <p:spPr bwMode="auto">
            <a:xfrm>
              <a:off x="4632373" y="1447800"/>
              <a:ext cx="314002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Power reflected from resonator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>
              <a:off x="4038600" y="1752600"/>
              <a:ext cx="1295400" cy="10668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1" name="Straight Arrow Connector 10"/>
          <p:cNvCxnSpPr/>
          <p:nvPr/>
        </p:nvCxnSpPr>
        <p:spPr>
          <a:xfrm flipH="1">
            <a:off x="5181600" y="2286000"/>
            <a:ext cx="12954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6477000" y="2297113"/>
            <a:ext cx="1390650" cy="750887"/>
            <a:chOff x="6477000" y="2069068"/>
            <a:chExt cx="1390573" cy="750332"/>
          </a:xfrm>
        </p:grpSpPr>
        <p:sp>
          <p:nvSpPr>
            <p:cNvPr id="141323" name="TextBox 6"/>
            <p:cNvSpPr txBox="1">
              <a:spLocks noChangeArrowheads="1"/>
            </p:cNvSpPr>
            <p:nvPr/>
          </p:nvSpPr>
          <p:spPr bwMode="auto">
            <a:xfrm>
              <a:off x="6477000" y="2069068"/>
              <a:ext cx="139057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Power losses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6629392" y="2362538"/>
              <a:ext cx="609566" cy="45686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3378200" y="5954713"/>
            <a:ext cx="2995613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R</a:t>
            </a:r>
            <a:r>
              <a:rPr lang="en-US" b="1" baseline="-25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p</a:t>
            </a:r>
            <a:r>
              <a:rPr lang="en-US" b="1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= Plasma resistance ~ 1/n</a:t>
            </a:r>
            <a:r>
              <a:rPr lang="en-US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141321" name="TextBox 17"/>
          <p:cNvSpPr txBox="1">
            <a:spLocks noChangeArrowheads="1"/>
          </p:cNvSpPr>
          <p:nvPr/>
        </p:nvSpPr>
        <p:spPr bwMode="auto">
          <a:xfrm>
            <a:off x="1055688" y="5084763"/>
            <a:ext cx="1697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  <a:sym typeface="Wingdings" pitchFamily="2" charset="2"/>
              </a:rPr>
              <a:t>Arc (R</a:t>
            </a:r>
            <a:r>
              <a:rPr lang="en-US" baseline="-25000">
                <a:latin typeface="Calibri" pitchFamily="34" charset="0"/>
                <a:sym typeface="Wingdings" pitchFamily="2" charset="2"/>
              </a:rPr>
              <a:t>p</a:t>
            </a:r>
            <a:r>
              <a:rPr lang="en-US">
                <a:latin typeface="Calibri" pitchFamily="34" charset="0"/>
                <a:sym typeface="Wingdings" pitchFamily="2" charset="2"/>
              </a:rPr>
              <a:t>~10</a:t>
            </a:r>
            <a:r>
              <a:rPr lang="en-US">
                <a:latin typeface="Symbol" pitchFamily="18" charset="2"/>
                <a:sym typeface="Wingdings" pitchFamily="2" charset="2"/>
              </a:rPr>
              <a:t>W</a:t>
            </a:r>
            <a:r>
              <a:rPr lang="en-US">
                <a:latin typeface="Calibri" pitchFamily="34" charset="0"/>
                <a:sym typeface="Wingdings" pitchFamily="2" charset="2"/>
              </a:rPr>
              <a:t>) </a:t>
            </a:r>
            <a:endParaRPr lang="en-US">
              <a:latin typeface="Calibri" pitchFamily="34" charset="0"/>
            </a:endParaRPr>
          </a:p>
        </p:txBody>
      </p:sp>
      <p:sp>
        <p:nvSpPr>
          <p:cNvPr id="141322" name="TextBox 18"/>
          <p:cNvSpPr txBox="1">
            <a:spLocks noChangeArrowheads="1"/>
          </p:cNvSpPr>
          <p:nvPr/>
        </p:nvSpPr>
        <p:spPr bwMode="auto">
          <a:xfrm>
            <a:off x="6629400" y="5095875"/>
            <a:ext cx="16605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à"/>
            </a:pPr>
            <a:r>
              <a:rPr lang="en-US">
                <a:latin typeface="Calibri" pitchFamily="34" charset="0"/>
                <a:sym typeface="Wingdings" pitchFamily="2" charset="2"/>
              </a:rPr>
              <a:t> Extinguished</a:t>
            </a:r>
          </a:p>
          <a:p>
            <a:r>
              <a:rPr lang="en-US">
                <a:latin typeface="Calibri" pitchFamily="34" charset="0"/>
                <a:sym typeface="Wingdings" pitchFamily="2" charset="2"/>
              </a:rPr>
              <a:t>        (R</a:t>
            </a:r>
            <a:r>
              <a:rPr lang="en-US" baseline="-25000">
                <a:latin typeface="Calibri" pitchFamily="34" charset="0"/>
                <a:sym typeface="Wingdings" pitchFamily="2" charset="2"/>
              </a:rPr>
              <a:t>p</a:t>
            </a:r>
            <a:r>
              <a:rPr lang="en-US">
                <a:latin typeface="Calibri" pitchFamily="34" charset="0"/>
                <a:sym typeface="Wingdings" pitchFamily="2" charset="2"/>
              </a:rPr>
              <a:t>∞</a:t>
            </a:r>
            <a:r>
              <a:rPr lang="en-US">
                <a:latin typeface="Symbol" pitchFamily="18" charset="2"/>
                <a:sym typeface="Wingdings" pitchFamily="2" charset="2"/>
              </a:rPr>
              <a:t>)</a:t>
            </a:r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3600" smtClean="0"/>
              <a:t>Low voltage + High frequency = </a:t>
            </a:r>
            <a:br>
              <a:rPr lang="en-US" sz="3600" smtClean="0"/>
            </a:br>
            <a:r>
              <a:rPr lang="en-US" sz="3600" smtClean="0"/>
              <a:t>2000+ hours of operation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096C49-9B32-4F5C-9C88-3F9639033E9F}" type="slidenum">
              <a:rPr lang="en-US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142339" name="Picture 2" descr="C:\alan\array2d\data_exp\2012-1d_lifetime_testing\lifetime_day0_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" y="1676400"/>
            <a:ext cx="2971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40" name="TextBox 5"/>
          <p:cNvSpPr txBox="1">
            <a:spLocks noChangeArrowheads="1"/>
          </p:cNvSpPr>
          <p:nvPr/>
        </p:nvSpPr>
        <p:spPr bwMode="auto">
          <a:xfrm>
            <a:off x="50800" y="1676400"/>
            <a:ext cx="2971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cs typeface="Arial" charset="0"/>
              </a:rPr>
              <a:t>Day 0 (0 hrs.)</a:t>
            </a:r>
          </a:p>
        </p:txBody>
      </p:sp>
      <p:pic>
        <p:nvPicPr>
          <p:cNvPr id="142341" name="Picture 3" descr="C:\alan\array2d\data_exp\2012-1d_lifetime_testing\lifetime_day10_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98800" y="1676400"/>
            <a:ext cx="2971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42" name="TextBox 8"/>
          <p:cNvSpPr txBox="1">
            <a:spLocks noChangeArrowheads="1"/>
          </p:cNvSpPr>
          <p:nvPr/>
        </p:nvSpPr>
        <p:spPr bwMode="auto">
          <a:xfrm>
            <a:off x="3073400" y="1676400"/>
            <a:ext cx="2971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cs typeface="Arial" charset="0"/>
              </a:rPr>
              <a:t>Day 10 (240 hours)</a:t>
            </a:r>
          </a:p>
        </p:txBody>
      </p:sp>
      <p:pic>
        <p:nvPicPr>
          <p:cNvPr id="142343" name="Picture 4" descr="C:\alan\array2d\data_exp\2012-1d_lifetime_testing\lifetime_day23_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34100" y="1676400"/>
            <a:ext cx="2971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44" name="TextBox 10"/>
          <p:cNvSpPr txBox="1">
            <a:spLocks noChangeArrowheads="1"/>
          </p:cNvSpPr>
          <p:nvPr/>
        </p:nvSpPr>
        <p:spPr bwMode="auto">
          <a:xfrm>
            <a:off x="6172200" y="1676400"/>
            <a:ext cx="2971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cs typeface="Arial" charset="0"/>
              </a:rPr>
              <a:t>Day 23 (550 hours)</a:t>
            </a:r>
          </a:p>
        </p:txBody>
      </p:sp>
      <p:pic>
        <p:nvPicPr>
          <p:cNvPr id="142345" name="Picture 5" descr="C:\alan\array2d\data_exp\2012-1d_lifetime_testing\lifetime_day44_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13" y="4267200"/>
            <a:ext cx="2971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46" name="TextBox 12"/>
          <p:cNvSpPr txBox="1">
            <a:spLocks noChangeArrowheads="1"/>
          </p:cNvSpPr>
          <p:nvPr/>
        </p:nvSpPr>
        <p:spPr bwMode="auto">
          <a:xfrm>
            <a:off x="49213" y="4267200"/>
            <a:ext cx="2971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cs typeface="Arial" charset="0"/>
              </a:rPr>
              <a:t>Day 44 (1030 hrs.)</a:t>
            </a:r>
          </a:p>
        </p:txBody>
      </p:sp>
      <p:pic>
        <p:nvPicPr>
          <p:cNvPr id="142347" name="Picture 6" descr="C:\alan\array2d\data_exp\2012-1d_lifetime_testing\lifetime_day58_0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87688" y="4267200"/>
            <a:ext cx="2971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48" name="TextBox 14"/>
          <p:cNvSpPr txBox="1">
            <a:spLocks noChangeArrowheads="1"/>
          </p:cNvSpPr>
          <p:nvPr/>
        </p:nvSpPr>
        <p:spPr bwMode="auto">
          <a:xfrm>
            <a:off x="3084513" y="4267200"/>
            <a:ext cx="2971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cs typeface="Arial" charset="0"/>
              </a:rPr>
              <a:t>Day 58 (1370 hrs.)</a:t>
            </a:r>
          </a:p>
        </p:txBody>
      </p:sp>
      <p:pic>
        <p:nvPicPr>
          <p:cNvPr id="142349" name="Picture 7" descr="C:\alan\array2d\data_exp\2012-1d_lifetime_testing\lifetime_day85_0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32513" y="4267200"/>
            <a:ext cx="2971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50" name="TextBox 16"/>
          <p:cNvSpPr txBox="1">
            <a:spLocks noChangeArrowheads="1"/>
          </p:cNvSpPr>
          <p:nvPr/>
        </p:nvSpPr>
        <p:spPr bwMode="auto">
          <a:xfrm>
            <a:off x="6118225" y="4267200"/>
            <a:ext cx="2971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cs typeface="Arial" charset="0"/>
              </a:rPr>
              <a:t>Day 85 (2020 hrs.)</a:t>
            </a:r>
          </a:p>
        </p:txBody>
      </p:sp>
      <p:sp>
        <p:nvSpPr>
          <p:cNvPr id="142351" name="TextBox 15"/>
          <p:cNvSpPr txBox="1">
            <a:spLocks noChangeArrowheads="1"/>
          </p:cNvSpPr>
          <p:nvPr/>
        </p:nvSpPr>
        <p:spPr bwMode="auto">
          <a:xfrm>
            <a:off x="1096963" y="1306513"/>
            <a:ext cx="6829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i="1">
                <a:latin typeface="Calibri" pitchFamily="34" charset="0"/>
              </a:rPr>
              <a:t>5-element microplasma array -- 1 atm argon, 0.4 W,  copper electrodes.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3600" smtClean="0"/>
              <a:t>Close-ups: 2000 hours of operation</a:t>
            </a:r>
          </a:p>
        </p:txBody>
      </p:sp>
      <p:sp>
        <p:nvSpPr>
          <p:cNvPr id="143362" name="Content Placeholder 2"/>
          <p:cNvSpPr>
            <a:spLocks noGrp="1"/>
          </p:cNvSpPr>
          <p:nvPr>
            <p:ph idx="1"/>
          </p:nvPr>
        </p:nvSpPr>
        <p:spPr>
          <a:xfrm>
            <a:off x="457200" y="1096963"/>
            <a:ext cx="8229600" cy="2209800"/>
          </a:xfrm>
        </p:spPr>
        <p:txBody>
          <a:bodyPr/>
          <a:lstStyle/>
          <a:p>
            <a:r>
              <a:rPr lang="en-US" sz="2400" smtClean="0"/>
              <a:t>The dielectric and electrode structures are unaffected</a:t>
            </a:r>
          </a:p>
          <a:p>
            <a:r>
              <a:rPr lang="en-US" sz="2400" smtClean="0"/>
              <a:t>Copper surfaces are discolored, with some black coating likely due to carbon deposition (</a:t>
            </a:r>
            <a:r>
              <a:rPr lang="en-US" sz="2400" i="1" smtClean="0"/>
              <a:t>from PTFE circuit board</a:t>
            </a:r>
            <a:r>
              <a:rPr lang="en-US" sz="2400" smtClean="0"/>
              <a:t>)</a:t>
            </a:r>
          </a:p>
          <a:p>
            <a:endParaRPr lang="en-US" sz="240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5795963"/>
            <a:ext cx="2133600" cy="365125"/>
          </a:xfrm>
        </p:spPr>
        <p:txBody>
          <a:bodyPr/>
          <a:lstStyle/>
          <a:p>
            <a:pPr>
              <a:defRPr/>
            </a:pPr>
            <a:fld id="{F9D1748A-3B8A-47E1-BFB1-ABF1DDE29EAC}" type="slidenum">
              <a:rPr lang="en-US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143364" name="Picture 3" descr="C:\alan\array2d\data_exp\2012-1d_lifetime_testing\before_after_w_limiter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3402013"/>
            <a:ext cx="7315200" cy="28463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43365" name="TextBox 5"/>
          <p:cNvSpPr txBox="1">
            <a:spLocks noChangeArrowheads="1"/>
          </p:cNvSpPr>
          <p:nvPr/>
        </p:nvSpPr>
        <p:spPr bwMode="auto">
          <a:xfrm>
            <a:off x="76200" y="3402013"/>
            <a:ext cx="1828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ground electrode</a:t>
            </a:r>
          </a:p>
        </p:txBody>
      </p:sp>
      <p:pic>
        <p:nvPicPr>
          <p:cNvPr id="143366" name="Picture 2" descr="C:\alan\array1d\data\2012-1d_lifetime_testing\lifetime_day85_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7600" y="2563813"/>
            <a:ext cx="1600200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7" name="TextBox 8"/>
          <p:cNvSpPr txBox="1">
            <a:spLocks noChangeArrowheads="1"/>
          </p:cNvSpPr>
          <p:nvPr/>
        </p:nvSpPr>
        <p:spPr bwMode="auto">
          <a:xfrm>
            <a:off x="114300" y="2944813"/>
            <a:ext cx="3352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alibri" pitchFamily="34" charset="0"/>
              </a:rPr>
              <a:t>0 hours</a:t>
            </a:r>
          </a:p>
        </p:txBody>
      </p:sp>
      <p:sp>
        <p:nvSpPr>
          <p:cNvPr id="143368" name="TextBox 9"/>
          <p:cNvSpPr txBox="1">
            <a:spLocks noChangeArrowheads="1"/>
          </p:cNvSpPr>
          <p:nvPr/>
        </p:nvSpPr>
        <p:spPr bwMode="auto">
          <a:xfrm>
            <a:off x="3975100" y="2944813"/>
            <a:ext cx="3352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alibri" pitchFamily="34" charset="0"/>
              </a:rPr>
              <a:t>After 2020 hours</a:t>
            </a:r>
          </a:p>
        </p:txBody>
      </p:sp>
      <p:sp>
        <p:nvSpPr>
          <p:cNvPr id="143369" name="TextBox 10"/>
          <p:cNvSpPr txBox="1">
            <a:spLocks noChangeArrowheads="1"/>
          </p:cNvSpPr>
          <p:nvPr/>
        </p:nvSpPr>
        <p:spPr bwMode="auto">
          <a:xfrm>
            <a:off x="533400" y="5764213"/>
            <a:ext cx="24844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limiter covers resonators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5638800" y="4240213"/>
            <a:ext cx="2057400" cy="609600"/>
          </a:xfrm>
          <a:prstGeom prst="straightConnector1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229600" y="3581400"/>
            <a:ext cx="0" cy="6096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8229600" y="4495800"/>
            <a:ext cx="0" cy="609600"/>
          </a:xfrm>
          <a:prstGeom prst="straightConnector1">
            <a:avLst/>
          </a:prstGeom>
          <a:ln w="28575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373" name="TextBox 15"/>
          <p:cNvSpPr txBox="1">
            <a:spLocks noChangeArrowheads="1"/>
          </p:cNvSpPr>
          <p:nvPr/>
        </p:nvSpPr>
        <p:spPr bwMode="auto">
          <a:xfrm>
            <a:off x="7862888" y="5084763"/>
            <a:ext cx="8540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Calibri" pitchFamily="34" charset="0"/>
              </a:rPr>
              <a:t>gap=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Calibri" pitchFamily="34" charset="0"/>
              </a:rPr>
              <a:t>100</a:t>
            </a:r>
            <a:r>
              <a:rPr lang="en-US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>
                <a:solidFill>
                  <a:schemeClr val="bg1"/>
                </a:solidFill>
                <a:latin typeface="Calibri" pitchFamily="34" charset="0"/>
              </a:rPr>
              <a:t>m</a:t>
            </a:r>
          </a:p>
        </p:txBody>
      </p:sp>
      <p:sp>
        <p:nvSpPr>
          <p:cNvPr id="143374" name="TextBox 16"/>
          <p:cNvSpPr txBox="1">
            <a:spLocks noChangeArrowheads="1"/>
          </p:cNvSpPr>
          <p:nvPr/>
        </p:nvSpPr>
        <p:spPr bwMode="auto">
          <a:xfrm>
            <a:off x="7848600" y="2525713"/>
            <a:ext cx="857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ground</a:t>
            </a:r>
          </a:p>
        </p:txBody>
      </p:sp>
      <p:sp>
        <p:nvSpPr>
          <p:cNvPr id="143375" name="TextBox 17"/>
          <p:cNvSpPr txBox="1">
            <a:spLocks noChangeArrowheads="1"/>
          </p:cNvSpPr>
          <p:nvPr/>
        </p:nvSpPr>
        <p:spPr bwMode="auto">
          <a:xfrm>
            <a:off x="7772400" y="5878513"/>
            <a:ext cx="1095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resonator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Basic Properties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n</a:t>
            </a:r>
            <a:r>
              <a:rPr lang="en-US" sz="2400" baseline="-25000" dirty="0" smtClean="0"/>
              <a:t>e</a:t>
            </a:r>
            <a:r>
              <a:rPr lang="en-US" sz="2400" dirty="0" smtClean="0"/>
              <a:t> ~ 2x10</a:t>
            </a:r>
            <a:r>
              <a:rPr lang="en-US" sz="2400" baseline="30000" dirty="0" smtClean="0"/>
              <a:t>14</a:t>
            </a:r>
            <a:r>
              <a:rPr lang="en-US" sz="2400" dirty="0" smtClean="0"/>
              <a:t> cm</a:t>
            </a:r>
            <a:r>
              <a:rPr lang="en-US" sz="2400" baseline="30000" dirty="0" smtClean="0"/>
              <a:t>-3 </a:t>
            </a:r>
            <a:r>
              <a:rPr lang="en-US" sz="2400" dirty="0" smtClean="0"/>
              <a:t>(1 W, 1 </a:t>
            </a:r>
            <a:r>
              <a:rPr lang="en-US" sz="2400" dirty="0" err="1" smtClean="0"/>
              <a:t>atm</a:t>
            </a:r>
            <a:r>
              <a:rPr lang="en-US" sz="2400" dirty="0" smtClean="0"/>
              <a:t>) 	</a:t>
            </a:r>
            <a:r>
              <a:rPr lang="en-US" sz="2400" i="1" dirty="0" smtClean="0"/>
              <a:t>Torch:  4x10</a:t>
            </a:r>
            <a:r>
              <a:rPr lang="en-US" sz="2400" i="1" baseline="30000" dirty="0" smtClean="0"/>
              <a:t>14</a:t>
            </a:r>
            <a:r>
              <a:rPr lang="en-US" sz="2400" dirty="0" smtClean="0"/>
              <a:t>cm</a:t>
            </a:r>
            <a:r>
              <a:rPr lang="en-US" sz="2400" baseline="30000" dirty="0" smtClean="0"/>
              <a:t>-3 </a:t>
            </a:r>
            <a:r>
              <a:rPr lang="en-US" sz="2400" i="1" dirty="0" smtClean="0"/>
              <a:t>@ 100W</a:t>
            </a:r>
            <a:r>
              <a:rPr lang="en-US" sz="2400" i="1" baseline="30000" dirty="0" smtClean="0"/>
              <a:t>*</a:t>
            </a:r>
            <a:r>
              <a:rPr lang="en-US" sz="2400" i="1" dirty="0" smtClean="0"/>
              <a:t>					DBD/jet:  ~10</a:t>
            </a:r>
            <a:r>
              <a:rPr lang="en-US" sz="2400" i="1" baseline="30000" dirty="0" smtClean="0"/>
              <a:t>11</a:t>
            </a:r>
            <a:r>
              <a:rPr lang="en-US" sz="2400" i="1" dirty="0" smtClean="0"/>
              <a:t>cm</a:t>
            </a:r>
            <a:r>
              <a:rPr lang="en-US" sz="2400" i="1" baseline="30000" dirty="0" smtClean="0"/>
              <a:t>-3 **</a:t>
            </a:r>
            <a:r>
              <a:rPr lang="en-US" sz="2400" i="1" dirty="0" smtClean="0"/>
              <a:t>						MHCD: ~10</a:t>
            </a:r>
            <a:r>
              <a:rPr lang="en-US" sz="2400" i="1" baseline="30000" dirty="0" smtClean="0"/>
              <a:t>15</a:t>
            </a:r>
            <a:r>
              <a:rPr lang="en-US" sz="2400" i="1" dirty="0" smtClean="0"/>
              <a:t>cm</a:t>
            </a:r>
            <a:r>
              <a:rPr lang="en-US" sz="2400" i="1" baseline="30000" dirty="0" smtClean="0"/>
              <a:t>-3 ***</a:t>
            </a:r>
            <a:r>
              <a:rPr lang="en-US" sz="2400" i="1" dirty="0" smtClean="0"/>
              <a:t>  </a:t>
            </a:r>
            <a:endParaRPr lang="en-US" sz="1200" baseline="30000" dirty="0"/>
          </a:p>
          <a:p>
            <a:pPr marL="342900" lvl="1" indent="-342900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T</a:t>
            </a:r>
            <a:r>
              <a:rPr lang="en-US" sz="2400" baseline="-25000" dirty="0" smtClean="0"/>
              <a:t>rot</a:t>
            </a:r>
            <a:r>
              <a:rPr lang="en-US" sz="2400" dirty="0" smtClean="0"/>
              <a:t> = 400 K (Ar + 1%N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); 600K (air)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Pressure</a:t>
            </a:r>
            <a:r>
              <a:rPr lang="en-US" sz="2400" dirty="0"/>
              <a:t>:  0.01 </a:t>
            </a:r>
            <a:r>
              <a:rPr lang="en-US" sz="2400" dirty="0" err="1"/>
              <a:t>Torr</a:t>
            </a:r>
            <a:r>
              <a:rPr lang="en-US" sz="2400" dirty="0"/>
              <a:t> – 2 </a:t>
            </a:r>
            <a:r>
              <a:rPr lang="en-US" sz="2400" dirty="0" err="1"/>
              <a:t>atm</a:t>
            </a:r>
            <a:endParaRPr lang="en-US" sz="2400" dirty="0"/>
          </a:p>
          <a:p>
            <a:pPr lvl="1"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/>
              <a:t>air, nitrogen, oxygen, argon, helium, …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/>
              <a:t>Power: </a:t>
            </a:r>
            <a:r>
              <a:rPr lang="en-US" sz="2400" dirty="0" smtClean="0"/>
              <a:t>0.15 </a:t>
            </a:r>
            <a:r>
              <a:rPr lang="en-US" sz="2400" dirty="0"/>
              <a:t>– </a:t>
            </a:r>
            <a:r>
              <a:rPr lang="en-US" sz="2400" dirty="0" smtClean="0"/>
              <a:t>15 </a:t>
            </a:r>
            <a:r>
              <a:rPr lang="en-US" sz="2400" dirty="0"/>
              <a:t>W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/>
              <a:t>V</a:t>
            </a:r>
            <a:r>
              <a:rPr lang="en-US" sz="2400" baseline="-25000" dirty="0" err="1"/>
              <a:t>electrode</a:t>
            </a:r>
            <a:r>
              <a:rPr lang="en-US" sz="2400" dirty="0"/>
              <a:t> ~ </a:t>
            </a:r>
            <a:r>
              <a:rPr lang="en-US" sz="2400" dirty="0" smtClean="0"/>
              <a:t>20 v (DC </a:t>
            </a:r>
            <a:r>
              <a:rPr lang="en-US" sz="2400" dirty="0" err="1" smtClean="0"/>
              <a:t>microcavity</a:t>
            </a:r>
            <a:r>
              <a:rPr lang="en-US" sz="2400" dirty="0" smtClean="0"/>
              <a:t> and DBD ~ 300 v, RF jet ~ kV)</a:t>
            </a:r>
            <a:endParaRPr lang="en-US" sz="2400" dirty="0"/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No </a:t>
            </a:r>
            <a:r>
              <a:rPr lang="en-US" sz="2400" dirty="0"/>
              <a:t>gas flow required for stabilization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No ballast (resonantly stabilized)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No </a:t>
            </a:r>
            <a:r>
              <a:rPr lang="en-US" sz="2400" dirty="0"/>
              <a:t>dielectric barrier required </a:t>
            </a:r>
            <a:endParaRPr lang="en-US" sz="1800" dirty="0"/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/>
              <a:t>No matching network </a:t>
            </a:r>
            <a:r>
              <a:rPr lang="en-US" sz="1800" dirty="0"/>
              <a:t>(frequency tuning)</a:t>
            </a:r>
          </a:p>
        </p:txBody>
      </p:sp>
      <p:sp>
        <p:nvSpPr>
          <p:cNvPr id="144387" name="Rectangle 3"/>
          <p:cNvSpPr>
            <a:spLocks noChangeArrowheads="1"/>
          </p:cNvSpPr>
          <p:nvPr/>
        </p:nvSpPr>
        <p:spPr bwMode="auto">
          <a:xfrm>
            <a:off x="5181600" y="5943600"/>
            <a:ext cx="3810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Calibri" pitchFamily="34" charset="0"/>
              </a:rPr>
              <a:t>*Spectrochimica Acta Part B 54 1999. 1253-1266</a:t>
            </a:r>
          </a:p>
          <a:p>
            <a:r>
              <a:rPr lang="fr-FR" sz="1400">
                <a:solidFill>
                  <a:srgbClr val="000000"/>
                </a:solidFill>
                <a:latin typeface="Calibri" pitchFamily="34" charset="0"/>
              </a:rPr>
              <a:t>**Eur. Phys. J. D 60, 489–495 (2010)</a:t>
            </a:r>
          </a:p>
          <a:p>
            <a:r>
              <a:rPr lang="fr-FR" sz="1200" b="1">
                <a:solidFill>
                  <a:srgbClr val="000000"/>
                </a:solidFill>
                <a:latin typeface="Calibri" pitchFamily="34" charset="0"/>
              </a:rPr>
              <a:t>***</a:t>
            </a:r>
            <a:r>
              <a:rPr lang="en-US" sz="1400">
                <a:latin typeface="Calibri" pitchFamily="34" charset="0"/>
              </a:rPr>
              <a:t>J. Appl. Phys., Vol. 85, No. 4, 15 February 1999</a:t>
            </a:r>
            <a:endParaRPr lang="en-US" sz="1400" baseline="30000">
              <a:latin typeface="Calibri" pitchFamily="34" charset="0"/>
            </a:endParaRPr>
          </a:p>
          <a:p>
            <a:endParaRPr lang="en-US" sz="1400">
              <a:latin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9B76E-19A6-485A-A601-18968EC777DD}" type="slidenum">
              <a:rPr lang="en-US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5867400"/>
            <a:ext cx="9144000" cy="989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Microplasma Properties (Ar @ 1 </a:t>
            </a:r>
            <a:r>
              <a:rPr lang="en-US" dirty="0" err="1" smtClean="0"/>
              <a:t>atm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F7CFE6-FF3F-441D-B38B-0E881278E434}" type="slidenum">
              <a:rPr lang="en-US"/>
              <a:pPr>
                <a:defRPr/>
              </a:pPr>
              <a:t>24</a:t>
            </a:fld>
            <a:endParaRPr lang="en-US" dirty="0"/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5029200" y="773113"/>
            <a:ext cx="3810000" cy="3417887"/>
            <a:chOff x="228600" y="773017"/>
            <a:chExt cx="3810000" cy="3417983"/>
          </a:xfrm>
        </p:grpSpPr>
        <p:pic>
          <p:nvPicPr>
            <p:cNvPr id="146448" name="Picture 2" descr="C:\alan\array2d\darpa_reports\figures\OH_fitting_Miura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28600" y="1110574"/>
              <a:ext cx="3810000" cy="3080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6449" name="TextBox 8"/>
            <p:cNvSpPr txBox="1">
              <a:spLocks noChangeArrowheads="1"/>
            </p:cNvSpPr>
            <p:nvPr/>
          </p:nvSpPr>
          <p:spPr bwMode="auto">
            <a:xfrm>
              <a:off x="414051" y="773017"/>
              <a:ext cx="35814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>
                  <a:latin typeface="Calibri" pitchFamily="34" charset="0"/>
                </a:rPr>
                <a:t>Gas temp. (OH rotational fitting)</a:t>
              </a:r>
            </a:p>
          </p:txBody>
        </p:sp>
      </p:grpSp>
      <p:grpSp>
        <p:nvGrpSpPr>
          <p:cNvPr id="146437" name="Group 15"/>
          <p:cNvGrpSpPr>
            <a:grpSpLocks/>
          </p:cNvGrpSpPr>
          <p:nvPr/>
        </p:nvGrpSpPr>
        <p:grpSpPr bwMode="auto">
          <a:xfrm>
            <a:off x="150813" y="750888"/>
            <a:ext cx="4725987" cy="3440112"/>
            <a:chOff x="4057649" y="750983"/>
            <a:chExt cx="4725547" cy="3440017"/>
          </a:xfrm>
        </p:grpSpPr>
        <p:sp>
          <p:nvSpPr>
            <p:cNvPr id="146444" name="TextBox 9"/>
            <p:cNvSpPr txBox="1">
              <a:spLocks noChangeArrowheads="1"/>
            </p:cNvSpPr>
            <p:nvPr/>
          </p:nvSpPr>
          <p:spPr bwMode="auto">
            <a:xfrm>
              <a:off x="4287396" y="750983"/>
              <a:ext cx="44958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>
                  <a:latin typeface="Calibri" pitchFamily="34" charset="0"/>
                </a:rPr>
                <a:t>Electron density (Stark broadening of H</a:t>
              </a:r>
              <a:r>
                <a:rPr lang="el-GR" sz="2000" baseline="-25000">
                  <a:latin typeface="Calibri" pitchFamily="34" charset="0"/>
                </a:rPr>
                <a:t>β</a:t>
              </a:r>
              <a:r>
                <a:rPr lang="en-US" sz="2000">
                  <a:latin typeface="Calibri" pitchFamily="34" charset="0"/>
                </a:rPr>
                <a:t>)</a:t>
              </a:r>
            </a:p>
          </p:txBody>
        </p:sp>
        <p:grpSp>
          <p:nvGrpSpPr>
            <p:cNvPr id="146445" name="Group 13"/>
            <p:cNvGrpSpPr>
              <a:grpSpLocks/>
            </p:cNvGrpSpPr>
            <p:nvPr/>
          </p:nvGrpSpPr>
          <p:grpSpPr bwMode="auto">
            <a:xfrm>
              <a:off x="4057649" y="1095375"/>
              <a:ext cx="4705351" cy="3095625"/>
              <a:chOff x="4057649" y="1095375"/>
              <a:chExt cx="5086351" cy="3248025"/>
            </a:xfrm>
          </p:grpSpPr>
          <p:pic>
            <p:nvPicPr>
              <p:cNvPr id="146446" name="Picture 3" descr="C:\alan\array2d\darpa_reports\figures\stark_example_Miura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057649" y="1095375"/>
                <a:ext cx="5086351" cy="32480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5919381" y="1230379"/>
                <a:ext cx="1358979" cy="52300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N</a:t>
                </a:r>
                <a:r>
                  <a:rPr lang="en-US" sz="1400" baseline="-25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e</a:t>
                </a:r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 = 10</a:t>
                </a:r>
                <a:r>
                  <a:rPr lang="en-US" sz="1400" baseline="30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15</a:t>
                </a:r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 cm</a:t>
                </a:r>
                <a:r>
                  <a:rPr lang="en-US" sz="1400" baseline="30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-3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N</a:t>
                </a:r>
                <a:r>
                  <a:rPr lang="en-US" sz="1400" baseline="-25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e</a:t>
                </a:r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 = 5x10</a:t>
                </a:r>
                <a:r>
                  <a:rPr lang="en-US" sz="1400" baseline="30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13</a:t>
                </a:r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 cm</a:t>
                </a:r>
                <a:r>
                  <a:rPr lang="en-US" sz="1400" baseline="30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-3</a:t>
                </a:r>
                <a:endParaRPr lang="en-US" sz="1400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endParaRPr>
              </a:p>
            </p:txBody>
          </p:sp>
        </p:grp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1371600" y="4114800"/>
            <a:ext cx="7654925" cy="2617788"/>
            <a:chOff x="1371600" y="4114800"/>
            <a:chExt cx="7654264" cy="2617471"/>
          </a:xfrm>
        </p:grpSpPr>
        <p:grpSp>
          <p:nvGrpSpPr>
            <p:cNvPr id="146440" name="Group 17"/>
            <p:cNvGrpSpPr>
              <a:grpSpLocks/>
            </p:cNvGrpSpPr>
            <p:nvPr/>
          </p:nvGrpSpPr>
          <p:grpSpPr bwMode="auto">
            <a:xfrm>
              <a:off x="1371600" y="4114800"/>
              <a:ext cx="7654264" cy="2617471"/>
              <a:chOff x="1371600" y="4114800"/>
              <a:chExt cx="7654264" cy="2617471"/>
            </a:xfrm>
          </p:grpSpPr>
          <p:sp>
            <p:nvSpPr>
              <p:cNvPr id="146442" name="TextBox 10"/>
              <p:cNvSpPr txBox="1">
                <a:spLocks noChangeArrowheads="1"/>
              </p:cNvSpPr>
              <p:nvPr/>
            </p:nvSpPr>
            <p:spPr bwMode="auto">
              <a:xfrm>
                <a:off x="1371600" y="4800600"/>
                <a:ext cx="2133600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/>
                <a:r>
                  <a:rPr lang="en-US" sz="2000">
                    <a:latin typeface="Calibri" pitchFamily="34" charset="0"/>
                  </a:rPr>
                  <a:t>Excitation temp. (Boltzmann plot)</a:t>
                </a:r>
              </a:p>
            </p:txBody>
          </p:sp>
          <p:pic>
            <p:nvPicPr>
              <p:cNvPr id="146443" name="Picture 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657600" y="4114800"/>
                <a:ext cx="5368264" cy="26174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46441" name="TextBox 14"/>
            <p:cNvSpPr txBox="1">
              <a:spLocks noChangeArrowheads="1"/>
            </p:cNvSpPr>
            <p:nvPr/>
          </p:nvSpPr>
          <p:spPr bwMode="auto">
            <a:xfrm>
              <a:off x="6453128" y="4342563"/>
              <a:ext cx="728084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latin typeface="Calibri" pitchFamily="34" charset="0"/>
                </a:rPr>
                <a:t>0.15 W</a:t>
              </a:r>
            </a:p>
            <a:p>
              <a:r>
                <a:rPr lang="en-US" sz="1400">
                  <a:latin typeface="Calibri" pitchFamily="34" charset="0"/>
                </a:rPr>
                <a:t>   15 W</a:t>
              </a:r>
            </a:p>
          </p:txBody>
        </p:sp>
      </p:grpSp>
      <p:sp>
        <p:nvSpPr>
          <p:cNvPr id="146439" name="TextBox 19"/>
          <p:cNvSpPr txBox="1">
            <a:spLocks noChangeArrowheads="1"/>
          </p:cNvSpPr>
          <p:nvPr/>
        </p:nvSpPr>
        <p:spPr bwMode="auto">
          <a:xfrm>
            <a:off x="176213" y="6291263"/>
            <a:ext cx="3430587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100">
                <a:latin typeface="Calibri" pitchFamily="34" charset="0"/>
              </a:rPr>
              <a:t>N. Miura and J. Hopwood, EPJ D 66(5), 143-152 (2012).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Picture 3" descr="fig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946275"/>
            <a:ext cx="6705600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58" name="TextBox 4"/>
          <p:cNvSpPr txBox="1">
            <a:spLocks noChangeArrowheads="1"/>
          </p:cNvSpPr>
          <p:nvPr/>
        </p:nvSpPr>
        <p:spPr bwMode="auto">
          <a:xfrm>
            <a:off x="7696200" y="3581400"/>
            <a:ext cx="1066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alibri" pitchFamily="34" charset="0"/>
              </a:rPr>
              <a:t>801.4 nm</a:t>
            </a:r>
          </a:p>
          <a:p>
            <a:r>
              <a:rPr lang="en-US" sz="1600">
                <a:latin typeface="Calibri" pitchFamily="34" charset="0"/>
              </a:rPr>
              <a:t>Ar</a:t>
            </a:r>
            <a:r>
              <a:rPr lang="en-US" sz="1600" baseline="30000">
                <a:latin typeface="Calibri" pitchFamily="34" charset="0"/>
              </a:rPr>
              <a:t>m</a:t>
            </a:r>
            <a:r>
              <a:rPr lang="en-US" sz="1600">
                <a:latin typeface="Calibri" pitchFamily="34" charset="0"/>
              </a:rPr>
              <a:t> - 1s</a:t>
            </a:r>
            <a:r>
              <a:rPr lang="en-US" sz="1600" baseline="-25000">
                <a:latin typeface="Calibri" pitchFamily="34" charset="0"/>
              </a:rPr>
              <a:t>5</a:t>
            </a:r>
          </a:p>
        </p:txBody>
      </p:sp>
      <p:sp>
        <p:nvSpPr>
          <p:cNvPr id="147459" name="TextBox 13"/>
          <p:cNvSpPr txBox="1">
            <a:spLocks noChangeArrowheads="1"/>
          </p:cNvSpPr>
          <p:nvPr/>
        </p:nvSpPr>
        <p:spPr bwMode="auto">
          <a:xfrm>
            <a:off x="714375" y="239713"/>
            <a:ext cx="803433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latin typeface="Calibri" pitchFamily="34" charset="0"/>
              </a:rPr>
              <a:t>Spatially-Resolved Gas Temperature and Ar Metastable Density</a:t>
            </a:r>
          </a:p>
          <a:p>
            <a:pPr algn="ctr"/>
            <a:r>
              <a:rPr lang="en-US" sz="2400">
                <a:latin typeface="Calibri" pitchFamily="34" charset="0"/>
              </a:rPr>
              <a:t>by Scanned Laser Diode Absorption (LDA)</a:t>
            </a:r>
          </a:p>
        </p:txBody>
      </p:sp>
      <p:grpSp>
        <p:nvGrpSpPr>
          <p:cNvPr id="147460" name="Group 14"/>
          <p:cNvGrpSpPr>
            <a:grpSpLocks/>
          </p:cNvGrpSpPr>
          <p:nvPr/>
        </p:nvGrpSpPr>
        <p:grpSpPr bwMode="auto">
          <a:xfrm>
            <a:off x="5427663" y="2030413"/>
            <a:ext cx="2736850" cy="1728787"/>
            <a:chOff x="5580112" y="1268760"/>
            <a:chExt cx="2736304" cy="1728192"/>
          </a:xfrm>
        </p:grpSpPr>
        <p:pic>
          <p:nvPicPr>
            <p:cNvPr id="147463" name="Picture 26" descr="Plasma_760Torr_small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76256" y="1268760"/>
              <a:ext cx="1440160" cy="1064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Straight Connector 16"/>
            <p:cNvCxnSpPr/>
            <p:nvPr/>
          </p:nvCxnSpPr>
          <p:spPr bwMode="auto">
            <a:xfrm rot="5400000">
              <a:off x="5436586" y="1412286"/>
              <a:ext cx="1583780" cy="129672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auto">
            <a:xfrm rot="10800000" flipV="1">
              <a:off x="5580112" y="2349475"/>
              <a:ext cx="1296728" cy="57606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auto">
            <a:xfrm rot="10800000" flipV="1">
              <a:off x="5580112" y="2349475"/>
              <a:ext cx="2736304" cy="647477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20" name="Straight Arrow Connector 19"/>
          <p:cNvCxnSpPr>
            <a:stCxn id="16" idx="0"/>
          </p:cNvCxnSpPr>
          <p:nvPr/>
        </p:nvCxnSpPr>
        <p:spPr bwMode="auto">
          <a:xfrm rot="16200000" flipH="1">
            <a:off x="6977063" y="2498725"/>
            <a:ext cx="935038" cy="1587"/>
          </a:xfrm>
          <a:prstGeom prst="straightConnector1">
            <a:avLst/>
          </a:prstGeom>
          <a:ln>
            <a:prstDash val="dash"/>
            <a:headEnd type="none" w="med" len="med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8A439-C46E-4C0D-9693-8499A7DF9FD8}" type="slidenum">
              <a:rPr lang="en-US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DC57E4-3393-43B0-8745-18C30347E56C}" type="slidenum">
              <a:rPr lang="en-US"/>
              <a:pPr>
                <a:defRPr/>
              </a:pPr>
              <a:t>26</a:t>
            </a:fld>
            <a:endParaRPr lang="en-US"/>
          </a:p>
        </p:txBody>
      </p:sp>
      <p:grpSp>
        <p:nvGrpSpPr>
          <p:cNvPr id="87046" name="Group 2"/>
          <p:cNvGrpSpPr>
            <a:grpSpLocks/>
          </p:cNvGrpSpPr>
          <p:nvPr/>
        </p:nvGrpSpPr>
        <p:grpSpPr bwMode="auto">
          <a:xfrm>
            <a:off x="914400" y="1792288"/>
            <a:ext cx="2514600" cy="457200"/>
            <a:chOff x="3504" y="1296"/>
            <a:chExt cx="1584" cy="288"/>
          </a:xfrm>
        </p:grpSpPr>
        <p:sp>
          <p:nvSpPr>
            <p:cNvPr id="87077" name="Freeform 15"/>
            <p:cNvSpPr>
              <a:spLocks/>
            </p:cNvSpPr>
            <p:nvPr/>
          </p:nvSpPr>
          <p:spPr bwMode="auto">
            <a:xfrm rot="10800000">
              <a:off x="3936" y="1296"/>
              <a:ext cx="576" cy="288"/>
            </a:xfrm>
            <a:custGeom>
              <a:avLst/>
              <a:gdLst>
                <a:gd name="T0" fmla="*/ 0 w 192"/>
                <a:gd name="T1" fmla="*/ 288 h 288"/>
                <a:gd name="T2" fmla="*/ 1296 w 192"/>
                <a:gd name="T3" fmla="*/ 240 h 288"/>
                <a:gd name="T4" fmla="*/ 2592 w 192"/>
                <a:gd name="T5" fmla="*/ 0 h 288"/>
                <a:gd name="T6" fmla="*/ 3888 w 192"/>
                <a:gd name="T7" fmla="*/ 240 h 288"/>
                <a:gd name="T8" fmla="*/ 5184 w 192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288"/>
                <a:gd name="T17" fmla="*/ 192 w 192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288">
                  <a:moveTo>
                    <a:pt x="0" y="288"/>
                  </a:moveTo>
                  <a:cubicBezTo>
                    <a:pt x="16" y="288"/>
                    <a:pt x="32" y="288"/>
                    <a:pt x="48" y="240"/>
                  </a:cubicBezTo>
                  <a:cubicBezTo>
                    <a:pt x="64" y="192"/>
                    <a:pt x="80" y="0"/>
                    <a:pt x="96" y="0"/>
                  </a:cubicBezTo>
                  <a:cubicBezTo>
                    <a:pt x="112" y="0"/>
                    <a:pt x="128" y="192"/>
                    <a:pt x="144" y="240"/>
                  </a:cubicBezTo>
                  <a:cubicBezTo>
                    <a:pt x="160" y="288"/>
                    <a:pt x="184" y="288"/>
                    <a:pt x="192" y="288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87078" name="Line 16"/>
            <p:cNvSpPr>
              <a:spLocks noChangeShapeType="1"/>
            </p:cNvSpPr>
            <p:nvPr/>
          </p:nvSpPr>
          <p:spPr bwMode="auto">
            <a:xfrm flipH="1">
              <a:off x="3504" y="1296"/>
              <a:ext cx="432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079" name="Line 17"/>
            <p:cNvSpPr>
              <a:spLocks noChangeShapeType="1"/>
            </p:cNvSpPr>
            <p:nvPr/>
          </p:nvSpPr>
          <p:spPr bwMode="auto">
            <a:xfrm>
              <a:off x="4512" y="1296"/>
              <a:ext cx="576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7047" name="Line 19"/>
          <p:cNvSpPr>
            <a:spLocks noChangeShapeType="1"/>
          </p:cNvSpPr>
          <p:nvPr/>
        </p:nvSpPr>
        <p:spPr bwMode="auto">
          <a:xfrm>
            <a:off x="609600" y="2935288"/>
            <a:ext cx="289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7048" name="Line 20"/>
          <p:cNvSpPr>
            <a:spLocks noChangeShapeType="1"/>
          </p:cNvSpPr>
          <p:nvPr/>
        </p:nvSpPr>
        <p:spPr bwMode="auto">
          <a:xfrm flipV="1">
            <a:off x="914400" y="1487488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7049" name="Line 21"/>
          <p:cNvSpPr>
            <a:spLocks noChangeShapeType="1"/>
          </p:cNvSpPr>
          <p:nvPr/>
        </p:nvSpPr>
        <p:spPr bwMode="auto">
          <a:xfrm>
            <a:off x="914400" y="1781175"/>
            <a:ext cx="2514600" cy="0"/>
          </a:xfrm>
          <a:prstGeom prst="line">
            <a:avLst/>
          </a:prstGeom>
          <a:noFill/>
          <a:ln w="25400">
            <a:solidFill>
              <a:srgbClr val="008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7050" name="Line 27"/>
          <p:cNvSpPr>
            <a:spLocks noChangeShapeType="1"/>
          </p:cNvSpPr>
          <p:nvPr/>
        </p:nvSpPr>
        <p:spPr bwMode="auto">
          <a:xfrm>
            <a:off x="5256213" y="2921000"/>
            <a:ext cx="289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7051" name="Line 28"/>
          <p:cNvSpPr>
            <a:spLocks noChangeShapeType="1"/>
          </p:cNvSpPr>
          <p:nvPr/>
        </p:nvSpPr>
        <p:spPr bwMode="auto">
          <a:xfrm flipV="1">
            <a:off x="5561013" y="1473200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87052" name="Group 37"/>
          <p:cNvGrpSpPr>
            <a:grpSpLocks/>
          </p:cNvGrpSpPr>
          <p:nvPr/>
        </p:nvGrpSpPr>
        <p:grpSpPr bwMode="auto">
          <a:xfrm>
            <a:off x="5561013" y="2463800"/>
            <a:ext cx="2438400" cy="457200"/>
            <a:chOff x="3504" y="2976"/>
            <a:chExt cx="1536" cy="288"/>
          </a:xfrm>
        </p:grpSpPr>
        <p:sp>
          <p:nvSpPr>
            <p:cNvPr id="87074" name="Freeform 34"/>
            <p:cNvSpPr>
              <a:spLocks/>
            </p:cNvSpPr>
            <p:nvPr/>
          </p:nvSpPr>
          <p:spPr bwMode="auto">
            <a:xfrm>
              <a:off x="3936" y="2976"/>
              <a:ext cx="576" cy="288"/>
            </a:xfrm>
            <a:custGeom>
              <a:avLst/>
              <a:gdLst>
                <a:gd name="T0" fmla="*/ 0 w 192"/>
                <a:gd name="T1" fmla="*/ 288 h 288"/>
                <a:gd name="T2" fmla="*/ 1296 w 192"/>
                <a:gd name="T3" fmla="*/ 240 h 288"/>
                <a:gd name="T4" fmla="*/ 2592 w 192"/>
                <a:gd name="T5" fmla="*/ 0 h 288"/>
                <a:gd name="T6" fmla="*/ 3888 w 192"/>
                <a:gd name="T7" fmla="*/ 240 h 288"/>
                <a:gd name="T8" fmla="*/ 5184 w 192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288"/>
                <a:gd name="T17" fmla="*/ 192 w 192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288">
                  <a:moveTo>
                    <a:pt x="0" y="288"/>
                  </a:moveTo>
                  <a:cubicBezTo>
                    <a:pt x="16" y="288"/>
                    <a:pt x="32" y="288"/>
                    <a:pt x="48" y="240"/>
                  </a:cubicBezTo>
                  <a:cubicBezTo>
                    <a:pt x="64" y="192"/>
                    <a:pt x="80" y="0"/>
                    <a:pt x="96" y="0"/>
                  </a:cubicBezTo>
                  <a:cubicBezTo>
                    <a:pt x="112" y="0"/>
                    <a:pt x="128" y="192"/>
                    <a:pt x="144" y="240"/>
                  </a:cubicBezTo>
                  <a:cubicBezTo>
                    <a:pt x="160" y="288"/>
                    <a:pt x="184" y="288"/>
                    <a:pt x="192" y="288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075" name="Line 35"/>
            <p:cNvSpPr>
              <a:spLocks noChangeShapeType="1"/>
            </p:cNvSpPr>
            <p:nvPr/>
          </p:nvSpPr>
          <p:spPr bwMode="auto">
            <a:xfrm rot="10800000" flipH="1">
              <a:off x="3504" y="3264"/>
              <a:ext cx="432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076" name="Line 36"/>
            <p:cNvSpPr>
              <a:spLocks noChangeShapeType="1"/>
            </p:cNvSpPr>
            <p:nvPr/>
          </p:nvSpPr>
          <p:spPr bwMode="auto">
            <a:xfrm rot="10800000">
              <a:off x="4464" y="3264"/>
              <a:ext cx="576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7053" name="Text Box 40"/>
          <p:cNvSpPr txBox="1">
            <a:spLocks noChangeArrowheads="1"/>
          </p:cNvSpPr>
          <p:nvPr/>
        </p:nvSpPr>
        <p:spPr bwMode="auto">
          <a:xfrm rot="-5400000">
            <a:off x="5128419" y="2150269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kl</a:t>
            </a:r>
          </a:p>
        </p:txBody>
      </p:sp>
      <p:sp>
        <p:nvSpPr>
          <p:cNvPr id="87054" name="Text Box 45"/>
          <p:cNvSpPr txBox="1">
            <a:spLocks noChangeArrowheads="1"/>
          </p:cNvSpPr>
          <p:nvPr/>
        </p:nvSpPr>
        <p:spPr bwMode="auto">
          <a:xfrm>
            <a:off x="2667000" y="2935288"/>
            <a:ext cx="13731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Symbol" pitchFamily="18" charset="2"/>
              </a:rPr>
              <a:t>l</a:t>
            </a:r>
            <a:r>
              <a:rPr lang="en-US">
                <a:latin typeface="Calibri" pitchFamily="34" charset="0"/>
              </a:rPr>
              <a:t>: </a:t>
            </a:r>
            <a:r>
              <a:rPr lang="en-US" sz="1400">
                <a:latin typeface="Calibri" pitchFamily="34" charset="0"/>
              </a:rPr>
              <a:t>Wavelength</a:t>
            </a:r>
            <a:endParaRPr lang="en-US" sz="1400" baseline="-25000">
              <a:latin typeface="Calibri" pitchFamily="34" charset="0"/>
            </a:endParaRPr>
          </a:p>
        </p:txBody>
      </p:sp>
      <p:sp>
        <p:nvSpPr>
          <p:cNvPr id="87055" name="Text Box 57"/>
          <p:cNvSpPr txBox="1">
            <a:spLocks noChangeArrowheads="1"/>
          </p:cNvSpPr>
          <p:nvPr/>
        </p:nvSpPr>
        <p:spPr bwMode="auto">
          <a:xfrm>
            <a:off x="2727325" y="1295400"/>
            <a:ext cx="13223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339933"/>
                </a:solidFill>
                <a:latin typeface="Calibri" pitchFamily="34" charset="0"/>
              </a:rPr>
              <a:t>I</a:t>
            </a:r>
            <a:r>
              <a:rPr lang="en-US" baseline="-25000">
                <a:solidFill>
                  <a:srgbClr val="339933"/>
                </a:solidFill>
                <a:latin typeface="Calibri" pitchFamily="34" charset="0"/>
              </a:rPr>
              <a:t>0</a:t>
            </a:r>
            <a:r>
              <a:rPr lang="en-US">
                <a:solidFill>
                  <a:srgbClr val="339933"/>
                </a:solidFill>
                <a:latin typeface="Calibri" pitchFamily="34" charset="0"/>
              </a:rPr>
              <a:t> : Incident</a:t>
            </a:r>
            <a:endParaRPr lang="en-US" baseline="-25000">
              <a:solidFill>
                <a:srgbClr val="339933"/>
              </a:solidFill>
              <a:latin typeface="Calibri" pitchFamily="34" charset="0"/>
            </a:endParaRPr>
          </a:p>
        </p:txBody>
      </p:sp>
      <p:sp>
        <p:nvSpPr>
          <p:cNvPr id="87056" name="Text Box 58"/>
          <p:cNvSpPr txBox="1">
            <a:spLocks noChangeArrowheads="1"/>
          </p:cNvSpPr>
          <p:nvPr/>
        </p:nvSpPr>
        <p:spPr bwMode="auto">
          <a:xfrm>
            <a:off x="2808288" y="1778000"/>
            <a:ext cx="1687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FF0000"/>
                </a:solidFill>
                <a:latin typeface="Calibri" pitchFamily="34" charset="0"/>
              </a:rPr>
              <a:t>I</a:t>
            </a:r>
            <a:r>
              <a:rPr lang="en-US" baseline="-25000">
                <a:solidFill>
                  <a:srgbClr val="FF0000"/>
                </a:solidFill>
                <a:latin typeface="Calibri" pitchFamily="34" charset="0"/>
              </a:rPr>
              <a:t>t</a:t>
            </a:r>
            <a:r>
              <a:rPr lang="en-US">
                <a:solidFill>
                  <a:srgbClr val="FF0000"/>
                </a:solidFill>
                <a:latin typeface="Calibri" pitchFamily="34" charset="0"/>
              </a:rPr>
              <a:t> : Transmitted</a:t>
            </a:r>
          </a:p>
          <a:p>
            <a:r>
              <a:rPr lang="en-US">
                <a:solidFill>
                  <a:srgbClr val="FF0000"/>
                </a:solidFill>
                <a:latin typeface="Calibri" pitchFamily="34" charset="0"/>
              </a:rPr>
              <a:t>(Absorbed)</a:t>
            </a:r>
            <a:endParaRPr lang="en-US" baseline="-250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87057" name="Line 59"/>
          <p:cNvSpPr>
            <a:spLocks noChangeShapeType="1"/>
          </p:cNvSpPr>
          <p:nvPr/>
        </p:nvSpPr>
        <p:spPr bwMode="auto">
          <a:xfrm flipH="1">
            <a:off x="2590800" y="1563688"/>
            <a:ext cx="228600" cy="228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7058" name="Line 60"/>
          <p:cNvSpPr>
            <a:spLocks noChangeShapeType="1"/>
          </p:cNvSpPr>
          <p:nvPr/>
        </p:nvSpPr>
        <p:spPr bwMode="auto">
          <a:xfrm flipH="1">
            <a:off x="2209800" y="2097088"/>
            <a:ext cx="533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7059" name="Text Box 61"/>
          <p:cNvSpPr txBox="1">
            <a:spLocks noChangeArrowheads="1"/>
          </p:cNvSpPr>
          <p:nvPr/>
        </p:nvSpPr>
        <p:spPr bwMode="auto">
          <a:xfrm>
            <a:off x="7313613" y="2935288"/>
            <a:ext cx="13731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Symbol" pitchFamily="18" charset="2"/>
              </a:rPr>
              <a:t>l</a:t>
            </a:r>
            <a:r>
              <a:rPr lang="en-US">
                <a:latin typeface="Calibri" pitchFamily="34" charset="0"/>
              </a:rPr>
              <a:t>: </a:t>
            </a:r>
            <a:r>
              <a:rPr lang="en-US" sz="1400">
                <a:latin typeface="Calibri" pitchFamily="34" charset="0"/>
              </a:rPr>
              <a:t>Wavelength</a:t>
            </a:r>
            <a:endParaRPr lang="en-US" sz="1400" baseline="-25000">
              <a:latin typeface="Calibri" pitchFamily="34" charset="0"/>
            </a:endParaRPr>
          </a:p>
        </p:txBody>
      </p:sp>
      <p:sp>
        <p:nvSpPr>
          <p:cNvPr id="87060" name="Text Box 64"/>
          <p:cNvSpPr txBox="1">
            <a:spLocks noChangeArrowheads="1"/>
          </p:cNvSpPr>
          <p:nvPr/>
        </p:nvSpPr>
        <p:spPr bwMode="auto">
          <a:xfrm rot="-5400000">
            <a:off x="17462" y="1989138"/>
            <a:ext cx="13366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Laser Intensity</a:t>
            </a:r>
          </a:p>
        </p:txBody>
      </p:sp>
      <p:graphicFrame>
        <p:nvGraphicFramePr>
          <p:cNvPr id="87042" name="Object 65"/>
          <p:cNvGraphicFramePr>
            <a:graphicFrameLocks noChangeAspect="1"/>
          </p:cNvGraphicFramePr>
          <p:nvPr/>
        </p:nvGraphicFramePr>
        <p:xfrm>
          <a:off x="4343400" y="2616200"/>
          <a:ext cx="482600" cy="482600"/>
        </p:xfrm>
        <a:graphic>
          <a:graphicData uri="http://schemas.openxmlformats.org/presentationml/2006/ole">
            <p:oleObj spid="_x0000_s87042" name="Equation" r:id="rId3" imgW="482400" imgH="482400" progId="">
              <p:embed/>
            </p:oleObj>
          </a:graphicData>
        </a:graphic>
      </p:graphicFrame>
      <p:sp>
        <p:nvSpPr>
          <p:cNvPr id="87061" name="AutoShape 66"/>
          <p:cNvSpPr>
            <a:spLocks noChangeArrowheads="1"/>
          </p:cNvSpPr>
          <p:nvPr/>
        </p:nvSpPr>
        <p:spPr bwMode="auto">
          <a:xfrm rot="-5400000">
            <a:off x="4495800" y="2082800"/>
            <a:ext cx="304800" cy="762000"/>
          </a:xfrm>
          <a:prstGeom prst="downArrow">
            <a:avLst>
              <a:gd name="adj1" fmla="val 50000"/>
              <a:gd name="adj2" fmla="val 6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7062" name="AutoShape 2"/>
          <p:cNvSpPr>
            <a:spLocks noChangeArrowheads="1"/>
          </p:cNvSpPr>
          <p:nvPr/>
        </p:nvSpPr>
        <p:spPr bwMode="auto">
          <a:xfrm>
            <a:off x="152400" y="4292600"/>
            <a:ext cx="5181600" cy="9144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graphicFrame>
        <p:nvGraphicFramePr>
          <p:cNvPr id="87043" name="Object 67"/>
          <p:cNvGraphicFramePr>
            <a:graphicFrameLocks noChangeAspect="1"/>
          </p:cNvGraphicFramePr>
          <p:nvPr/>
        </p:nvGraphicFramePr>
        <p:xfrm>
          <a:off x="2351088" y="4433888"/>
          <a:ext cx="2298700" cy="758825"/>
        </p:xfrm>
        <a:graphic>
          <a:graphicData uri="http://schemas.openxmlformats.org/presentationml/2006/ole">
            <p:oleObj spid="_x0000_s87043" name="Equation" r:id="rId4" imgW="1307880" imgH="431640" progId="">
              <p:embed/>
            </p:oleObj>
          </a:graphicData>
        </a:graphic>
      </p:graphicFrame>
      <p:sp>
        <p:nvSpPr>
          <p:cNvPr id="87063" name="Text Box 74"/>
          <p:cNvSpPr txBox="1">
            <a:spLocks noChangeArrowheads="1"/>
          </p:cNvSpPr>
          <p:nvPr/>
        </p:nvSpPr>
        <p:spPr bwMode="auto">
          <a:xfrm>
            <a:off x="152400" y="4586288"/>
            <a:ext cx="21383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Calibri" pitchFamily="34" charset="0"/>
              </a:rPr>
              <a:t>Line integrated density:</a:t>
            </a:r>
          </a:p>
        </p:txBody>
      </p:sp>
      <p:graphicFrame>
        <p:nvGraphicFramePr>
          <p:cNvPr id="87044" name="Object 77"/>
          <p:cNvGraphicFramePr>
            <a:graphicFrameLocks noChangeAspect="1"/>
          </p:cNvGraphicFramePr>
          <p:nvPr/>
        </p:nvGraphicFramePr>
        <p:xfrm>
          <a:off x="5027613" y="1473200"/>
          <a:ext cx="474662" cy="266700"/>
        </p:xfrm>
        <a:graphic>
          <a:graphicData uri="http://schemas.openxmlformats.org/presentationml/2006/ole">
            <p:oleObj spid="_x0000_s87044" name="Equation" r:id="rId5" imgW="317160" imgH="177480" progId="">
              <p:embed/>
            </p:oleObj>
          </a:graphicData>
        </a:graphic>
      </p:graphicFrame>
      <p:sp>
        <p:nvSpPr>
          <p:cNvPr id="87064" name="AutoShape 54"/>
          <p:cNvSpPr>
            <a:spLocks noChangeArrowheads="1"/>
          </p:cNvSpPr>
          <p:nvPr/>
        </p:nvSpPr>
        <p:spPr bwMode="auto">
          <a:xfrm rot="7757365">
            <a:off x="4000500" y="3797300"/>
            <a:ext cx="1524000" cy="2286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2802394 h 21600"/>
              <a:gd name="T4" fmla="*/ 2147483647 w 21600"/>
              <a:gd name="T5" fmla="*/ 25604789 h 21600"/>
              <a:gd name="T6" fmla="*/ 2147483647 w 21600"/>
              <a:gd name="T7" fmla="*/ 12802394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7065" name="Text Box 55"/>
          <p:cNvSpPr txBox="1">
            <a:spLocks noChangeArrowheads="1"/>
          </p:cNvSpPr>
          <p:nvPr/>
        </p:nvSpPr>
        <p:spPr bwMode="auto">
          <a:xfrm>
            <a:off x="3581400" y="3733800"/>
            <a:ext cx="1009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Integral</a:t>
            </a:r>
          </a:p>
        </p:txBody>
      </p:sp>
      <p:sp>
        <p:nvSpPr>
          <p:cNvPr id="87066" name="Text Box 59"/>
          <p:cNvSpPr txBox="1">
            <a:spLocks noChangeArrowheads="1"/>
          </p:cNvSpPr>
          <p:nvPr/>
        </p:nvSpPr>
        <p:spPr bwMode="auto">
          <a:xfrm>
            <a:off x="5715000" y="1473200"/>
            <a:ext cx="2317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Calibri" pitchFamily="34" charset="0"/>
              </a:rPr>
              <a:t>Absorption line shape</a:t>
            </a:r>
          </a:p>
        </p:txBody>
      </p:sp>
      <p:sp>
        <p:nvSpPr>
          <p:cNvPr id="87067" name="AutoShape 54"/>
          <p:cNvSpPr>
            <a:spLocks noChangeArrowheads="1"/>
          </p:cNvSpPr>
          <p:nvPr/>
        </p:nvSpPr>
        <p:spPr bwMode="auto">
          <a:xfrm rot="5400000">
            <a:off x="6134100" y="3733800"/>
            <a:ext cx="1066800" cy="2286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2802394 h 21600"/>
              <a:gd name="T4" fmla="*/ 2147483647 w 21600"/>
              <a:gd name="T5" fmla="*/ 25604789 h 21600"/>
              <a:gd name="T6" fmla="*/ 2147483647 w 21600"/>
              <a:gd name="T7" fmla="*/ 12802394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87068" name="Line 36"/>
          <p:cNvSpPr>
            <a:spLocks noChangeShapeType="1"/>
          </p:cNvSpPr>
          <p:nvPr/>
        </p:nvSpPr>
        <p:spPr bwMode="auto">
          <a:xfrm>
            <a:off x="6553200" y="2768600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7069" name="Text Box 55"/>
          <p:cNvSpPr txBox="1">
            <a:spLocks noChangeArrowheads="1"/>
          </p:cNvSpPr>
          <p:nvPr/>
        </p:nvSpPr>
        <p:spPr bwMode="auto">
          <a:xfrm>
            <a:off x="6858000" y="3735388"/>
            <a:ext cx="145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Broadening</a:t>
            </a:r>
          </a:p>
        </p:txBody>
      </p:sp>
      <p:grpSp>
        <p:nvGrpSpPr>
          <p:cNvPr id="87070" name="Group 40"/>
          <p:cNvGrpSpPr>
            <a:grpSpLocks/>
          </p:cNvGrpSpPr>
          <p:nvPr/>
        </p:nvGrpSpPr>
        <p:grpSpPr bwMode="auto">
          <a:xfrm>
            <a:off x="5562600" y="4368800"/>
            <a:ext cx="2895600" cy="685800"/>
            <a:chOff x="3504" y="2784"/>
            <a:chExt cx="1824" cy="432"/>
          </a:xfrm>
        </p:grpSpPr>
        <p:sp>
          <p:nvSpPr>
            <p:cNvPr id="87072" name="AutoShape 39"/>
            <p:cNvSpPr>
              <a:spLocks noChangeArrowheads="1"/>
            </p:cNvSpPr>
            <p:nvPr/>
          </p:nvSpPr>
          <p:spPr bwMode="auto">
            <a:xfrm>
              <a:off x="3504" y="2784"/>
              <a:ext cx="1824" cy="432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87073" name="Text Box 38"/>
            <p:cNvSpPr txBox="1">
              <a:spLocks noChangeArrowheads="1"/>
            </p:cNvSpPr>
            <p:nvPr/>
          </p:nvSpPr>
          <p:spPr bwMode="auto">
            <a:xfrm>
              <a:off x="3734" y="2855"/>
              <a:ext cx="132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Calibri" pitchFamily="34" charset="0"/>
                </a:rPr>
                <a:t>Gas Temperature</a:t>
              </a:r>
              <a:r>
                <a:rPr lang="en-US">
                  <a:latin typeface="Calibri" pitchFamily="34" charset="0"/>
                </a:rPr>
                <a:t>: </a:t>
              </a:r>
              <a:r>
                <a:rPr lang="en-US" i="1">
                  <a:latin typeface="Times New Roman" pitchFamily="18" charset="0"/>
                </a:rPr>
                <a:t>T</a:t>
              </a:r>
              <a:r>
                <a:rPr lang="en-US" i="1" baseline="-25000">
                  <a:latin typeface="Times New Roman" pitchFamily="18" charset="0"/>
                </a:rPr>
                <a:t>g</a:t>
              </a:r>
            </a:p>
          </p:txBody>
        </p:sp>
      </p:grpSp>
      <p:sp>
        <p:nvSpPr>
          <p:cNvPr id="87071" name="TextBox 38"/>
          <p:cNvSpPr txBox="1">
            <a:spLocks noChangeArrowheads="1"/>
          </p:cNvSpPr>
          <p:nvPr/>
        </p:nvSpPr>
        <p:spPr bwMode="auto">
          <a:xfrm>
            <a:off x="2971800" y="457200"/>
            <a:ext cx="38465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Calibri" pitchFamily="34" charset="0"/>
              </a:rPr>
              <a:t>Ar(1s</a:t>
            </a:r>
            <a:r>
              <a:rPr lang="en-US" sz="2400" baseline="-25000">
                <a:latin typeface="Calibri" pitchFamily="34" charset="0"/>
              </a:rPr>
              <a:t>5</a:t>
            </a:r>
            <a:r>
              <a:rPr lang="en-US" sz="2400">
                <a:latin typeface="Calibri" pitchFamily="34" charset="0"/>
              </a:rPr>
              <a:t>) + h</a:t>
            </a:r>
            <a:r>
              <a:rPr lang="en-US" sz="2400">
                <a:latin typeface="Symbol" pitchFamily="18" charset="2"/>
              </a:rPr>
              <a:t>n</a:t>
            </a:r>
            <a:r>
              <a:rPr lang="en-US" sz="2400" baseline="-25000">
                <a:latin typeface="Calibri" pitchFamily="34" charset="0"/>
              </a:rPr>
              <a:t>(801.4nm)</a:t>
            </a:r>
            <a:r>
              <a:rPr lang="en-US" sz="2400">
                <a:latin typeface="Calibri" pitchFamily="34" charset="0"/>
              </a:rPr>
              <a:t> </a:t>
            </a:r>
            <a:r>
              <a:rPr lang="en-US" sz="2400">
                <a:latin typeface="Calibri" pitchFamily="34" charset="0"/>
                <a:sym typeface="Wingdings" pitchFamily="2" charset="2"/>
              </a:rPr>
              <a:t> Ar(2p</a:t>
            </a:r>
            <a:r>
              <a:rPr lang="en-US" sz="2400" baseline="-25000">
                <a:latin typeface="Calibri" pitchFamily="34" charset="0"/>
                <a:sym typeface="Wingdings" pitchFamily="2" charset="2"/>
              </a:rPr>
              <a:t>8</a:t>
            </a:r>
            <a:r>
              <a:rPr lang="en-US" sz="2400">
                <a:latin typeface="Calibri" pitchFamily="34" charset="0"/>
                <a:sym typeface="Wingdings" pitchFamily="2" charset="2"/>
              </a:rPr>
              <a:t>)</a:t>
            </a:r>
            <a:endParaRPr lang="en-US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5" name="Picture 3" descr="fig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184275"/>
            <a:ext cx="6705600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506" name="TextBox 4"/>
          <p:cNvSpPr txBox="1">
            <a:spLocks noChangeArrowheads="1"/>
          </p:cNvSpPr>
          <p:nvPr/>
        </p:nvSpPr>
        <p:spPr bwMode="auto">
          <a:xfrm>
            <a:off x="7848600" y="2819400"/>
            <a:ext cx="1066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alibri" pitchFamily="34" charset="0"/>
              </a:rPr>
              <a:t>801.4 nm</a:t>
            </a:r>
          </a:p>
          <a:p>
            <a:r>
              <a:rPr lang="en-US" sz="1600">
                <a:latin typeface="Calibri" pitchFamily="34" charset="0"/>
              </a:rPr>
              <a:t>Ar</a:t>
            </a:r>
            <a:r>
              <a:rPr lang="en-US" sz="1600" baseline="30000">
                <a:latin typeface="Calibri" pitchFamily="34" charset="0"/>
              </a:rPr>
              <a:t>m</a:t>
            </a:r>
            <a:r>
              <a:rPr lang="en-US" sz="1600">
                <a:latin typeface="Calibri" pitchFamily="34" charset="0"/>
              </a:rPr>
              <a:t> - 1s</a:t>
            </a:r>
            <a:r>
              <a:rPr lang="en-US" sz="1600" baseline="-25000">
                <a:latin typeface="Calibri" pitchFamily="34" charset="0"/>
              </a:rPr>
              <a:t>5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57200" y="3922713"/>
            <a:ext cx="8153400" cy="2332037"/>
            <a:chOff x="457200" y="3923219"/>
            <a:chExt cx="8153400" cy="2331739"/>
          </a:xfrm>
        </p:grpSpPr>
        <p:grpSp>
          <p:nvGrpSpPr>
            <p:cNvPr id="149517" name="Group 29"/>
            <p:cNvGrpSpPr>
              <a:grpSpLocks/>
            </p:cNvGrpSpPr>
            <p:nvPr/>
          </p:nvGrpSpPr>
          <p:grpSpPr bwMode="auto">
            <a:xfrm>
              <a:off x="457200" y="3923219"/>
              <a:ext cx="8153400" cy="2248981"/>
              <a:chOff x="457200" y="3923219"/>
              <a:chExt cx="8153400" cy="2248981"/>
            </a:xfrm>
          </p:grpSpPr>
          <p:pic>
            <p:nvPicPr>
              <p:cNvPr id="149521" name="Picture 5" descr="fig4.jpg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57200" y="3962400"/>
                <a:ext cx="4293944" cy="21968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9522" name="Picture 11" descr="fig4.jpg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16656" y="3923219"/>
                <a:ext cx="4293944" cy="22489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9523" name="TextBox 12"/>
              <p:cNvSpPr txBox="1">
                <a:spLocks noChangeArrowheads="1"/>
              </p:cNvSpPr>
              <p:nvPr/>
            </p:nvSpPr>
            <p:spPr bwMode="auto">
              <a:xfrm>
                <a:off x="7924800" y="4402693"/>
                <a:ext cx="184731" cy="256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en-US" sz="1600" baseline="30000">
                  <a:latin typeface="Calibri" pitchFamily="34" charset="0"/>
                </a:endParaRPr>
              </a:p>
            </p:txBody>
          </p:sp>
        </p:grpSp>
        <p:sp>
          <p:nvSpPr>
            <p:cNvPr id="149518" name="TextBox 7"/>
            <p:cNvSpPr txBox="1">
              <a:spLocks noChangeArrowheads="1"/>
            </p:cNvSpPr>
            <p:nvPr/>
          </p:nvSpPr>
          <p:spPr bwMode="auto">
            <a:xfrm>
              <a:off x="3200400" y="4191000"/>
              <a:ext cx="85626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latin typeface="Calibri" pitchFamily="34" charset="0"/>
                </a:rPr>
                <a:t>1 atm, Ar</a:t>
              </a:r>
            </a:p>
          </p:txBody>
        </p:sp>
        <p:sp>
          <p:nvSpPr>
            <p:cNvPr id="149519" name="TextBox 8"/>
            <p:cNvSpPr txBox="1">
              <a:spLocks noChangeArrowheads="1"/>
            </p:cNvSpPr>
            <p:nvPr/>
          </p:nvSpPr>
          <p:spPr bwMode="auto">
            <a:xfrm>
              <a:off x="7068540" y="4191000"/>
              <a:ext cx="85626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latin typeface="Calibri" pitchFamily="34" charset="0"/>
                </a:rPr>
                <a:t>1 atm, Ar</a:t>
              </a:r>
            </a:p>
          </p:txBody>
        </p:sp>
        <p:sp>
          <p:nvSpPr>
            <p:cNvPr id="149520" name="TextBox 9"/>
            <p:cNvSpPr txBox="1">
              <a:spLocks noChangeArrowheads="1"/>
            </p:cNvSpPr>
            <p:nvPr/>
          </p:nvSpPr>
          <p:spPr bwMode="auto">
            <a:xfrm>
              <a:off x="4512979" y="5993348"/>
              <a:ext cx="18473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endParaRPr lang="en-US" sz="1100">
                <a:latin typeface="Calibri" pitchFamily="34" charset="0"/>
              </a:endParaRPr>
            </a:p>
          </p:txBody>
        </p:sp>
      </p:grpSp>
      <p:sp>
        <p:nvSpPr>
          <p:cNvPr id="149508" name="TextBox 13"/>
          <p:cNvSpPr txBox="1">
            <a:spLocks noChangeArrowheads="1"/>
          </p:cNvSpPr>
          <p:nvPr/>
        </p:nvSpPr>
        <p:spPr bwMode="auto">
          <a:xfrm>
            <a:off x="336550" y="239713"/>
            <a:ext cx="878998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Spatially-Resolved Gas Temperature and Ar Metastable Density</a:t>
            </a:r>
          </a:p>
          <a:p>
            <a:pPr algn="ctr"/>
            <a:r>
              <a:rPr lang="en-US">
                <a:latin typeface="Calibri" pitchFamily="34" charset="0"/>
              </a:rPr>
              <a:t>by Scanned Laser Diode Absorption (LDA)</a:t>
            </a:r>
          </a:p>
        </p:txBody>
      </p: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5580063" y="1268413"/>
            <a:ext cx="2736850" cy="1728787"/>
            <a:chOff x="5580112" y="1268760"/>
            <a:chExt cx="2736304" cy="1728192"/>
          </a:xfrm>
        </p:grpSpPr>
        <p:pic>
          <p:nvPicPr>
            <p:cNvPr id="149513" name="Picture 26" descr="Plasma_760Torr_small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876256" y="1268760"/>
              <a:ext cx="1440160" cy="1064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Straight Connector 16"/>
            <p:cNvCxnSpPr/>
            <p:nvPr/>
          </p:nvCxnSpPr>
          <p:spPr bwMode="auto">
            <a:xfrm rot="5400000">
              <a:off x="5436586" y="1412286"/>
              <a:ext cx="1583780" cy="129672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auto">
            <a:xfrm rot="10800000" flipV="1">
              <a:off x="5580112" y="2349475"/>
              <a:ext cx="1296728" cy="57606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auto">
            <a:xfrm rot="10800000" flipV="1">
              <a:off x="5580112" y="2349475"/>
              <a:ext cx="2736304" cy="647477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20" name="Straight Arrow Connector 19"/>
          <p:cNvCxnSpPr>
            <a:stCxn id="16" idx="0"/>
          </p:cNvCxnSpPr>
          <p:nvPr/>
        </p:nvCxnSpPr>
        <p:spPr bwMode="auto">
          <a:xfrm rot="16200000" flipH="1">
            <a:off x="7129463" y="1736725"/>
            <a:ext cx="935038" cy="1587"/>
          </a:xfrm>
          <a:prstGeom prst="straightConnector1">
            <a:avLst/>
          </a:prstGeom>
          <a:ln>
            <a:prstDash val="dash"/>
            <a:headEnd type="none" w="med" len="med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9511" name="TextBox 21"/>
          <p:cNvSpPr txBox="1">
            <a:spLocks noChangeArrowheads="1"/>
          </p:cNvSpPr>
          <p:nvPr/>
        </p:nvSpPr>
        <p:spPr bwMode="auto">
          <a:xfrm>
            <a:off x="3095625" y="5992813"/>
            <a:ext cx="301942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100">
                <a:latin typeface="Calibri" pitchFamily="34" charset="0"/>
              </a:rPr>
              <a:t>N. Miura and J. Hopwood, J.Appl. Phys., Jan 2011.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5AE00D-58B3-45E4-B5F9-8A29006F016C}" type="slidenum">
              <a:rPr lang="en-US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" y="842963"/>
            <a:ext cx="7848600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30" name="TextBox 2"/>
          <p:cNvSpPr txBox="1">
            <a:spLocks noChangeArrowheads="1"/>
          </p:cNvSpPr>
          <p:nvPr/>
        </p:nvSpPr>
        <p:spPr bwMode="auto">
          <a:xfrm>
            <a:off x="6588125" y="1557338"/>
            <a:ext cx="2251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Calibri" pitchFamily="34" charset="0"/>
              </a:rPr>
              <a:t>Abel inverted data</a:t>
            </a:r>
          </a:p>
        </p:txBody>
      </p:sp>
      <p:cxnSp>
        <p:nvCxnSpPr>
          <p:cNvPr id="150531" name="Straight Arrow Connector 3"/>
          <p:cNvCxnSpPr>
            <a:cxnSpLocks noChangeShapeType="1"/>
          </p:cNvCxnSpPr>
          <p:nvPr/>
        </p:nvCxnSpPr>
        <p:spPr bwMode="auto">
          <a:xfrm rot="10800000">
            <a:off x="5867400" y="1773238"/>
            <a:ext cx="720725" cy="1587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50532" name="TextBox 4"/>
          <p:cNvSpPr txBox="1">
            <a:spLocks noChangeArrowheads="1"/>
          </p:cNvSpPr>
          <p:nvPr/>
        </p:nvSpPr>
        <p:spPr bwMode="auto">
          <a:xfrm>
            <a:off x="1741488" y="239713"/>
            <a:ext cx="59817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Spatially-resolved Gas Temperature and Ar Metastable Density</a:t>
            </a:r>
          </a:p>
          <a:p>
            <a:pPr algn="ctr"/>
            <a:r>
              <a:rPr lang="en-US">
                <a:latin typeface="Calibri" pitchFamily="34" charset="0"/>
              </a:rPr>
              <a:t>by Laser Diode Absorption (LDA)</a:t>
            </a:r>
          </a:p>
        </p:txBody>
      </p:sp>
      <p:sp>
        <p:nvSpPr>
          <p:cNvPr id="150533" name="TextBox 5"/>
          <p:cNvSpPr txBox="1">
            <a:spLocks noChangeArrowheads="1"/>
          </p:cNvSpPr>
          <p:nvPr/>
        </p:nvSpPr>
        <p:spPr bwMode="auto">
          <a:xfrm>
            <a:off x="3095625" y="5992813"/>
            <a:ext cx="301942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100">
                <a:latin typeface="Calibri" pitchFamily="34" charset="0"/>
              </a:rPr>
              <a:t>N. Miura and J. Hopwood, J.Appl. Phys., Jan 2011.</a:t>
            </a:r>
          </a:p>
        </p:txBody>
      </p:sp>
      <p:sp>
        <p:nvSpPr>
          <p:cNvPr id="150534" name="TextBox 6"/>
          <p:cNvSpPr txBox="1">
            <a:spLocks noChangeArrowheads="1"/>
          </p:cNvSpPr>
          <p:nvPr/>
        </p:nvSpPr>
        <p:spPr bwMode="auto">
          <a:xfrm>
            <a:off x="5486400" y="1077913"/>
            <a:ext cx="1897063" cy="36988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Ar(1s</a:t>
            </a:r>
            <a:r>
              <a:rPr lang="en-US" baseline="-25000">
                <a:latin typeface="Calibri" pitchFamily="34" charset="0"/>
              </a:rPr>
              <a:t>5</a:t>
            </a:r>
            <a:r>
              <a:rPr lang="en-US">
                <a:latin typeface="Calibri" pitchFamily="34" charset="0"/>
              </a:rPr>
              <a:t>) = 10</a:t>
            </a:r>
            <a:r>
              <a:rPr lang="en-US" baseline="30000">
                <a:latin typeface="Calibri" pitchFamily="34" charset="0"/>
              </a:rPr>
              <a:t>13</a:t>
            </a:r>
            <a:r>
              <a:rPr lang="en-US">
                <a:latin typeface="Calibri" pitchFamily="34" charset="0"/>
              </a:rPr>
              <a:t> cm</a:t>
            </a:r>
            <a:r>
              <a:rPr lang="en-US" baseline="30000">
                <a:latin typeface="Calibri" pitchFamily="34" charset="0"/>
              </a:rPr>
              <a:t>-3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334000" y="1447800"/>
            <a:ext cx="152400" cy="76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56F7D-2ACD-44BB-AFC0-4725D1BE648C}" type="slidenum">
              <a:rPr lang="en-US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CF571C-3156-4054-A7B6-CD195464CDF1}" type="slidenum">
              <a:rPr lang="en-US"/>
              <a:pPr>
                <a:defRPr/>
              </a:pPr>
              <a:t>29</a:t>
            </a:fld>
            <a:endParaRPr lang="en-US"/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300" y="1660525"/>
            <a:ext cx="87503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5" name="TextBox 3"/>
          <p:cNvSpPr txBox="1">
            <a:spLocks noChangeArrowheads="1"/>
          </p:cNvSpPr>
          <p:nvPr/>
        </p:nvSpPr>
        <p:spPr bwMode="auto">
          <a:xfrm>
            <a:off x="785813" y="239713"/>
            <a:ext cx="78914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Higher absorbed power results in more metastable depletion from the core region</a:t>
            </a:r>
          </a:p>
          <a:p>
            <a:pPr algn="ctr"/>
            <a:r>
              <a:rPr lang="en-US">
                <a:latin typeface="Calibri" pitchFamily="34" charset="0"/>
              </a:rPr>
              <a:t>and higher gas temperatures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9150" y="685800"/>
            <a:ext cx="7505700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0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smtClean="0"/>
              <a:t>Tufts University</a:t>
            </a:r>
          </a:p>
        </p:txBody>
      </p:sp>
      <p:graphicFrame>
        <p:nvGraphicFramePr>
          <p:cNvPr id="116738" name="Object 2"/>
          <p:cNvGraphicFramePr>
            <a:graphicFrameLocks/>
          </p:cNvGraphicFramePr>
          <p:nvPr/>
        </p:nvGraphicFramePr>
        <p:xfrm>
          <a:off x="6400800" y="5867400"/>
          <a:ext cx="2238375" cy="663575"/>
        </p:xfrm>
        <a:graphic>
          <a:graphicData uri="http://schemas.openxmlformats.org/presentationml/2006/ole">
            <p:oleObj spid="_x0000_s116738" name="Corel PHOTO-PAINT 8.0 Image" r:id="rId4" imgW="6920038" imgH="2065204" progId="CorelPhotoPaint.Image.7">
              <p:embed/>
            </p:oleObj>
          </a:graphicData>
        </a:graphic>
      </p:graphicFrame>
      <p:pic>
        <p:nvPicPr>
          <p:cNvPr id="116741" name="Picture 7" descr="logo_seal_foot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" y="6019800"/>
            <a:ext cx="16176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mtClean="0"/>
              <a:t>High Power Data (9 W)</a:t>
            </a:r>
            <a:br>
              <a:rPr lang="en-US" smtClean="0"/>
            </a:br>
            <a:r>
              <a:rPr lang="en-US" sz="2000" smtClean="0"/>
              <a:t>argon at 1 atm</a:t>
            </a:r>
            <a:endParaRPr lang="en-US" smtClean="0"/>
          </a:p>
        </p:txBody>
      </p:sp>
      <p:grpSp>
        <p:nvGrpSpPr>
          <p:cNvPr id="152578" name="Group 5"/>
          <p:cNvGrpSpPr>
            <a:grpSpLocks/>
          </p:cNvGrpSpPr>
          <p:nvPr/>
        </p:nvGrpSpPr>
        <p:grpSpPr bwMode="auto">
          <a:xfrm>
            <a:off x="1447800" y="1219200"/>
            <a:ext cx="6624638" cy="5372100"/>
            <a:chOff x="1833563" y="1333500"/>
            <a:chExt cx="5476875" cy="5372100"/>
          </a:xfrm>
        </p:grpSpPr>
        <p:pic>
          <p:nvPicPr>
            <p:cNvPr id="152580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33563" y="1333500"/>
              <a:ext cx="5476875" cy="537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ectangle 3"/>
            <p:cNvSpPr/>
            <p:nvPr/>
          </p:nvSpPr>
          <p:spPr>
            <a:xfrm>
              <a:off x="5257758" y="5410200"/>
              <a:ext cx="610291" cy="381000"/>
            </a:xfrm>
            <a:prstGeom prst="rect">
              <a:avLst/>
            </a:prstGeom>
            <a:solidFill>
              <a:srgbClr val="FFFFFF">
                <a:alpha val="5215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521652" y="5410200"/>
              <a:ext cx="532857" cy="381000"/>
            </a:xfrm>
            <a:prstGeom prst="rect">
              <a:avLst/>
            </a:prstGeom>
            <a:solidFill>
              <a:srgbClr val="FFFFFF">
                <a:alpha val="5215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55DA6D-D5D3-48DC-ABA0-4DE822D57202}" type="slidenum">
              <a:rPr lang="en-US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>
            <a:spLocks noChangeAspect="1"/>
          </p:cNvSpPr>
          <p:nvPr/>
        </p:nvSpPr>
        <p:spPr>
          <a:xfrm>
            <a:off x="6296025" y="5175250"/>
            <a:ext cx="1333500" cy="13335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402388" y="5300663"/>
            <a:ext cx="1109662" cy="10668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477000" y="5376863"/>
            <a:ext cx="990600" cy="9144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Depletion of species at ‘high’ power</a:t>
            </a:r>
            <a:endParaRPr lang="en-US" dirty="0"/>
          </a:p>
        </p:txBody>
      </p:sp>
      <p:sp>
        <p:nvSpPr>
          <p:cNvPr id="153605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Ionization or dissociation by </a:t>
            </a:r>
            <a:r>
              <a:rPr lang="en-US" i="1" smtClean="0"/>
              <a:t>centrally-peaked</a:t>
            </a:r>
            <a:r>
              <a:rPr lang="en-US" smtClean="0"/>
              <a:t> electron density</a:t>
            </a:r>
          </a:p>
          <a:p>
            <a:pPr lvl="1"/>
            <a:r>
              <a:rPr lang="en-US" smtClean="0"/>
              <a:t>    Ar</a:t>
            </a:r>
            <a:r>
              <a:rPr lang="en-US" baseline="30000" smtClean="0"/>
              <a:t>m</a:t>
            </a:r>
            <a:r>
              <a:rPr lang="en-US" smtClean="0"/>
              <a:t> + e </a:t>
            </a:r>
            <a:r>
              <a:rPr lang="en-US" smtClean="0">
                <a:sym typeface="Wingdings" pitchFamily="2" charset="2"/>
              </a:rPr>
              <a:t> Ar</a:t>
            </a:r>
            <a:r>
              <a:rPr lang="en-US" baseline="30000" smtClean="0">
                <a:sym typeface="Wingdings" pitchFamily="2" charset="2"/>
              </a:rPr>
              <a:t>+</a:t>
            </a:r>
            <a:r>
              <a:rPr lang="en-US" smtClean="0">
                <a:sym typeface="Wingdings" pitchFamily="2" charset="2"/>
              </a:rPr>
              <a:t> +2e</a:t>
            </a:r>
          </a:p>
          <a:p>
            <a:pPr lvl="1"/>
            <a:r>
              <a:rPr lang="en-US" smtClean="0">
                <a:sym typeface="Wingdings" pitchFamily="2" charset="2"/>
              </a:rPr>
              <a:t>    OH + e  O + H + e</a:t>
            </a:r>
          </a:p>
          <a:p>
            <a:r>
              <a:rPr lang="en-US" smtClean="0">
                <a:sym typeface="Wingdings" pitchFamily="2" charset="2"/>
              </a:rPr>
              <a:t>Hot core has a depleted neutral density?</a:t>
            </a:r>
          </a:p>
          <a:p>
            <a:r>
              <a:rPr lang="en-US" smtClean="0">
                <a:sym typeface="Wingdings" pitchFamily="2" charset="2"/>
              </a:rPr>
              <a:t>Hot core has reduced resonant radiation trapping???</a:t>
            </a:r>
          </a:p>
          <a:p>
            <a:pPr lvl="1"/>
            <a:r>
              <a:rPr lang="en-US" smtClean="0">
                <a:sym typeface="Wingdings" pitchFamily="2" charset="2"/>
              </a:rPr>
              <a:t>  	  Ar</a:t>
            </a:r>
            <a:r>
              <a:rPr lang="en-US" baseline="30000" smtClean="0">
                <a:sym typeface="Wingdings" pitchFamily="2" charset="2"/>
              </a:rPr>
              <a:t>r</a:t>
            </a:r>
            <a:r>
              <a:rPr lang="en-US" smtClean="0">
                <a:sym typeface="Wingdings" pitchFamily="2" charset="2"/>
              </a:rPr>
              <a:t>  Ar + h</a:t>
            </a:r>
            <a:r>
              <a:rPr lang="en-US" smtClean="0">
                <a:latin typeface="Symbol" pitchFamily="18" charset="2"/>
                <a:sym typeface="Wingdings" pitchFamily="2" charset="2"/>
              </a:rPr>
              <a:t>n</a:t>
            </a:r>
            <a:r>
              <a:rPr lang="en-US" smtClean="0">
                <a:sym typeface="Wingdings" pitchFamily="2" charset="2"/>
              </a:rPr>
              <a:t>  Ar</a:t>
            </a:r>
            <a:r>
              <a:rPr lang="en-US" baseline="30000" smtClean="0">
                <a:sym typeface="Wingdings" pitchFamily="2" charset="2"/>
              </a:rPr>
              <a:t>r</a:t>
            </a:r>
            <a:r>
              <a:rPr lang="en-US" smtClean="0">
                <a:sym typeface="Wingdings" pitchFamily="2" charset="2"/>
              </a:rPr>
              <a:t> Ar</a:t>
            </a:r>
            <a:r>
              <a:rPr lang="en-US" baseline="30000" smtClean="0">
                <a:sym typeface="Wingdings" pitchFamily="2" charset="2"/>
              </a:rPr>
              <a:t>m</a:t>
            </a:r>
            <a:r>
              <a:rPr lang="en-US" smtClean="0">
                <a:sym typeface="Wingdings" pitchFamily="2" charset="2"/>
              </a:rPr>
              <a:t> </a:t>
            </a:r>
            <a:endParaRPr lang="en-US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E3EFCB-D4EC-45B5-AF17-4A86B18B17FF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629400" y="5486400"/>
            <a:ext cx="685800" cy="685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018338" y="5651500"/>
            <a:ext cx="484187" cy="142875"/>
          </a:xfrm>
          <a:custGeom>
            <a:avLst/>
            <a:gdLst>
              <a:gd name="connsiteX0" fmla="*/ 0 w 484742"/>
              <a:gd name="connsiteY0" fmla="*/ 110169 h 143219"/>
              <a:gd name="connsiteX1" fmla="*/ 33050 w 484742"/>
              <a:gd name="connsiteY1" fmla="*/ 88135 h 143219"/>
              <a:gd name="connsiteX2" fmla="*/ 77118 w 484742"/>
              <a:gd name="connsiteY2" fmla="*/ 22034 h 143219"/>
              <a:gd name="connsiteX3" fmla="*/ 110168 w 484742"/>
              <a:gd name="connsiteY3" fmla="*/ 0 h 143219"/>
              <a:gd name="connsiteX4" fmla="*/ 143219 w 484742"/>
              <a:gd name="connsiteY4" fmla="*/ 11017 h 143219"/>
              <a:gd name="connsiteX5" fmla="*/ 154236 w 484742"/>
              <a:gd name="connsiteY5" fmla="*/ 99152 h 143219"/>
              <a:gd name="connsiteX6" fmla="*/ 165253 w 484742"/>
              <a:gd name="connsiteY6" fmla="*/ 132202 h 143219"/>
              <a:gd name="connsiteX7" fmla="*/ 198303 w 484742"/>
              <a:gd name="connsiteY7" fmla="*/ 143219 h 143219"/>
              <a:gd name="connsiteX8" fmla="*/ 275421 w 484742"/>
              <a:gd name="connsiteY8" fmla="*/ 55084 h 143219"/>
              <a:gd name="connsiteX9" fmla="*/ 286438 w 484742"/>
              <a:gd name="connsiteY9" fmla="*/ 22034 h 143219"/>
              <a:gd name="connsiteX10" fmla="*/ 319489 w 484742"/>
              <a:gd name="connsiteY10" fmla="*/ 11017 h 143219"/>
              <a:gd name="connsiteX11" fmla="*/ 352539 w 484742"/>
              <a:gd name="connsiteY11" fmla="*/ 33051 h 143219"/>
              <a:gd name="connsiteX12" fmla="*/ 396607 w 484742"/>
              <a:gd name="connsiteY12" fmla="*/ 77118 h 143219"/>
              <a:gd name="connsiteX13" fmla="*/ 484742 w 484742"/>
              <a:gd name="connsiteY13" fmla="*/ 99152 h 1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84742" h="143219">
                <a:moveTo>
                  <a:pt x="0" y="110169"/>
                </a:moveTo>
                <a:cubicBezTo>
                  <a:pt x="11017" y="102824"/>
                  <a:pt x="24331" y="98100"/>
                  <a:pt x="33050" y="88135"/>
                </a:cubicBezTo>
                <a:cubicBezTo>
                  <a:pt x="50488" y="68206"/>
                  <a:pt x="55084" y="36723"/>
                  <a:pt x="77118" y="22034"/>
                </a:cubicBezTo>
                <a:lnTo>
                  <a:pt x="110168" y="0"/>
                </a:lnTo>
                <a:cubicBezTo>
                  <a:pt x="121185" y="3672"/>
                  <a:pt x="138502" y="405"/>
                  <a:pt x="143219" y="11017"/>
                </a:cubicBezTo>
                <a:cubicBezTo>
                  <a:pt x="155244" y="38072"/>
                  <a:pt x="148940" y="70023"/>
                  <a:pt x="154236" y="99152"/>
                </a:cubicBezTo>
                <a:cubicBezTo>
                  <a:pt x="156313" y="110577"/>
                  <a:pt x="157042" y="123991"/>
                  <a:pt x="165253" y="132202"/>
                </a:cubicBezTo>
                <a:cubicBezTo>
                  <a:pt x="173464" y="140413"/>
                  <a:pt x="187286" y="139547"/>
                  <a:pt x="198303" y="143219"/>
                </a:cubicBezTo>
                <a:cubicBezTo>
                  <a:pt x="236864" y="117513"/>
                  <a:pt x="257058" y="110172"/>
                  <a:pt x="275421" y="55084"/>
                </a:cubicBezTo>
                <a:cubicBezTo>
                  <a:pt x="279093" y="44067"/>
                  <a:pt x="278227" y="30245"/>
                  <a:pt x="286438" y="22034"/>
                </a:cubicBezTo>
                <a:cubicBezTo>
                  <a:pt x="294650" y="13823"/>
                  <a:pt x="308472" y="14689"/>
                  <a:pt x="319489" y="11017"/>
                </a:cubicBezTo>
                <a:cubicBezTo>
                  <a:pt x="330506" y="18362"/>
                  <a:pt x="344268" y="22712"/>
                  <a:pt x="352539" y="33051"/>
                </a:cubicBezTo>
                <a:cubicBezTo>
                  <a:pt x="395270" y="86465"/>
                  <a:pt x="324497" y="53081"/>
                  <a:pt x="396607" y="77118"/>
                </a:cubicBezTo>
                <a:cubicBezTo>
                  <a:pt x="444935" y="109337"/>
                  <a:pt x="416416" y="99152"/>
                  <a:pt x="484742" y="99152"/>
                </a:cubicBezTo>
              </a:path>
            </a:pathLst>
          </a:custGeom>
          <a:ln w="25400">
            <a:solidFill>
              <a:schemeClr val="tx1"/>
            </a:solidFill>
            <a:beve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3609" name="Rectangle 9"/>
          <p:cNvSpPr>
            <a:spLocks noChangeArrowheads="1"/>
          </p:cNvSpPr>
          <p:nvPr/>
        </p:nvSpPr>
        <p:spPr bwMode="auto">
          <a:xfrm>
            <a:off x="6735763" y="5638800"/>
            <a:ext cx="427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  <a:sym typeface="Wingdings" pitchFamily="2" charset="2"/>
              </a:rPr>
              <a:t>h</a:t>
            </a:r>
            <a:r>
              <a:rPr lang="en-US">
                <a:latin typeface="Symbol" pitchFamily="18" charset="2"/>
                <a:sym typeface="Wingdings" pitchFamily="2" charset="2"/>
              </a:rPr>
              <a:t>n</a:t>
            </a:r>
            <a:endParaRPr lang="en-US">
              <a:latin typeface="Calibri" pitchFamily="34" charset="0"/>
            </a:endParaRPr>
          </a:p>
        </p:txBody>
      </p:sp>
      <p:sp>
        <p:nvSpPr>
          <p:cNvPr id="153610" name="TextBox 10"/>
          <p:cNvSpPr txBox="1">
            <a:spLocks noChangeArrowheads="1"/>
          </p:cNvSpPr>
          <p:nvPr/>
        </p:nvSpPr>
        <p:spPr bwMode="auto">
          <a:xfrm>
            <a:off x="7454900" y="5519738"/>
            <a:ext cx="3984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Overview and Motivation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Microplasmas driven at microwave frequency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Principle of operation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Diagnostics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Microplasma deposition using C</a:t>
            </a:r>
            <a:r>
              <a:rPr lang="en-US" baseline="-25000" dirty="0" smtClean="0"/>
              <a:t>2</a:t>
            </a:r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 + He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Arrays of microplasmas (1-D and 2-D)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Conclusion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346E08-63D1-4434-9E63-3D6B7086A397}" type="slidenum">
              <a:rPr lang="en-US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mtClean="0"/>
              <a:t>Experimental Configuration</a:t>
            </a:r>
          </a:p>
        </p:txBody>
      </p:sp>
      <p:grpSp>
        <p:nvGrpSpPr>
          <p:cNvPr id="155650" name="Group 43"/>
          <p:cNvGrpSpPr>
            <a:grpSpLocks/>
          </p:cNvGrpSpPr>
          <p:nvPr/>
        </p:nvGrpSpPr>
        <p:grpSpPr bwMode="auto">
          <a:xfrm>
            <a:off x="2671763" y="1981200"/>
            <a:ext cx="2667000" cy="2209800"/>
            <a:chOff x="2971800" y="1981200"/>
            <a:chExt cx="2667000" cy="2209800"/>
          </a:xfrm>
        </p:grpSpPr>
        <p:sp>
          <p:nvSpPr>
            <p:cNvPr id="4" name="Rectangle 3"/>
            <p:cNvSpPr/>
            <p:nvPr/>
          </p:nvSpPr>
          <p:spPr>
            <a:xfrm>
              <a:off x="2971800" y="1981200"/>
              <a:ext cx="2667000" cy="22098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scene3d>
              <a:camera prst="isometricOffAxis2Top"/>
              <a:lightRig rig="threePt" dir="t"/>
            </a:scene3d>
            <a:sp3d prstMaterial="matte">
              <a:bevelT w="0" h="165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155697" name="Group 13"/>
            <p:cNvGrpSpPr>
              <a:grpSpLocks/>
            </p:cNvGrpSpPr>
            <p:nvPr/>
          </p:nvGrpSpPr>
          <p:grpSpPr bwMode="auto">
            <a:xfrm>
              <a:off x="3498778" y="2590800"/>
              <a:ext cx="1606622" cy="914400"/>
              <a:chOff x="3879778" y="2895600"/>
              <a:chExt cx="1606622" cy="91440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3879778" y="3168268"/>
                <a:ext cx="381000" cy="1524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scene3d>
                <a:camera prst="isometricOffAxis2Top"/>
                <a:lightRig rig="threePt" dir="t"/>
              </a:scene3d>
              <a:sp3d prstMaterial="matte">
                <a:bevelT w="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4191000" y="2895600"/>
                <a:ext cx="1295400" cy="9144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scene3d>
                <a:camera prst="isometricOffAxis2Top"/>
                <a:lightRig rig="threePt" dir="t"/>
              </a:scene3d>
              <a:sp3d>
                <a:bevelT w="127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" name="Oval 5"/>
              <p:cNvSpPr/>
              <p:nvPr/>
            </p:nvSpPr>
            <p:spPr>
              <a:xfrm rot="10594792">
                <a:off x="4343400" y="3124198"/>
                <a:ext cx="990600" cy="533402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scene3d>
                <a:camera prst="isometricOffAxis2Top"/>
                <a:lightRig rig="threePt" dir="t"/>
              </a:scene3d>
              <a:sp3d>
                <a:bevelT w="127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sp>
        <p:nvSpPr>
          <p:cNvPr id="34" name="Oval 33"/>
          <p:cNvSpPr/>
          <p:nvPr/>
        </p:nvSpPr>
        <p:spPr>
          <a:xfrm rot="300000">
            <a:off x="4617423" y="3077973"/>
            <a:ext cx="99654" cy="102381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6350">
            <a:solidFill>
              <a:schemeClr val="tx1">
                <a:lumMod val="95000"/>
                <a:lumOff val="5000"/>
              </a:schemeClr>
            </a:solidFill>
          </a:ln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2" name="Group 51"/>
          <p:cNvGrpSpPr>
            <a:grpSpLocks/>
          </p:cNvGrpSpPr>
          <p:nvPr/>
        </p:nvGrpSpPr>
        <p:grpSpPr bwMode="auto">
          <a:xfrm>
            <a:off x="2290763" y="3124200"/>
            <a:ext cx="5853112" cy="3200400"/>
            <a:chOff x="2590800" y="3124200"/>
            <a:chExt cx="5852990" cy="3200400"/>
          </a:xfrm>
        </p:grpSpPr>
        <p:grpSp>
          <p:nvGrpSpPr>
            <p:cNvPr id="155676" name="Group 46"/>
            <p:cNvGrpSpPr>
              <a:grpSpLocks/>
            </p:cNvGrpSpPr>
            <p:nvPr/>
          </p:nvGrpSpPr>
          <p:grpSpPr bwMode="auto">
            <a:xfrm>
              <a:off x="2590800" y="3124200"/>
              <a:ext cx="5068219" cy="3200400"/>
              <a:chOff x="2590800" y="3124200"/>
              <a:chExt cx="5068219" cy="3200400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>
                <a:off x="5997504" y="3124200"/>
                <a:ext cx="0" cy="106680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2590800" y="3352800"/>
                <a:ext cx="0" cy="106680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3581379" y="3505200"/>
                <a:ext cx="0" cy="30480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5682" name="Group 45"/>
              <p:cNvGrpSpPr>
                <a:grpSpLocks/>
              </p:cNvGrpSpPr>
              <p:nvPr/>
            </p:nvGrpSpPr>
            <p:grpSpPr bwMode="auto">
              <a:xfrm>
                <a:off x="2971800" y="3200400"/>
                <a:ext cx="4687219" cy="3124200"/>
                <a:chOff x="2971800" y="3200400"/>
                <a:chExt cx="4687219" cy="3124200"/>
              </a:xfrm>
            </p:grpSpPr>
            <p:sp>
              <p:nvSpPr>
                <p:cNvPr id="37" name="Oval 36"/>
                <p:cNvSpPr>
                  <a:spLocks noChangeAspect="1"/>
                </p:cNvSpPr>
                <p:nvPr/>
              </p:nvSpPr>
              <p:spPr>
                <a:xfrm>
                  <a:off x="4419600" y="5704902"/>
                  <a:ext cx="101600" cy="76200"/>
                </a:xfrm>
                <a:prstGeom prst="ellipse">
                  <a:avLst/>
                </a:prstGeom>
                <a:ln>
                  <a:solidFill>
                    <a:schemeClr val="bg2">
                      <a:lumMod val="90000"/>
                    </a:schemeClr>
                  </a:solidFill>
                </a:ln>
                <a:scene3d>
                  <a:camera prst="isometricOffAxis2Top">
                    <a:rot lat="18075708" lon="3207256" rev="1941437"/>
                  </a:camera>
                  <a:lightRig rig="threePt" dir="t"/>
                </a:scene3d>
                <a:sp3d extrusionH="1270000" contourW="12700">
                  <a:bevelT h="12700"/>
                  <a:bevelB h="12700"/>
                  <a:contourClr>
                    <a:srgbClr val="C4BD97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6" name="Oval 35"/>
                <p:cNvSpPr>
                  <a:spLocks noChangeAspect="1"/>
                </p:cNvSpPr>
                <p:nvPr/>
              </p:nvSpPr>
              <p:spPr>
                <a:xfrm>
                  <a:off x="4419600" y="6085902"/>
                  <a:ext cx="101600" cy="76200"/>
                </a:xfrm>
                <a:prstGeom prst="ellipse">
                  <a:avLst/>
                </a:prstGeom>
                <a:ln>
                  <a:solidFill>
                    <a:schemeClr val="bg2">
                      <a:lumMod val="90000"/>
                    </a:schemeClr>
                  </a:solidFill>
                </a:ln>
                <a:scene3d>
                  <a:camera prst="isometricOffAxis2Top">
                    <a:rot lat="18075708" lon="3207256" rev="1941437"/>
                  </a:camera>
                  <a:lightRig rig="threePt" dir="t"/>
                </a:scene3d>
                <a:sp3d extrusionH="1270000" contourW="12700">
                  <a:bevelT h="12700"/>
                  <a:bevelB h="12700"/>
                  <a:contourClr>
                    <a:srgbClr val="C4BD97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4419600" y="4876800"/>
                  <a:ext cx="152400" cy="152400"/>
                </a:xfrm>
                <a:prstGeom prst="ellipse">
                  <a:avLst/>
                </a:prstGeom>
                <a:ln>
                  <a:solidFill>
                    <a:schemeClr val="bg2">
                      <a:lumMod val="90000"/>
                    </a:schemeClr>
                  </a:solidFill>
                </a:ln>
                <a:scene3d>
                  <a:camera prst="isometricOffAxis2Top"/>
                  <a:lightRig rig="threePt" dir="t"/>
                </a:scene3d>
                <a:sp3d extrusionH="1270000" contourW="12700">
                  <a:bevelT h="12700"/>
                  <a:bevelB h="12700"/>
                  <a:contourClr>
                    <a:srgbClr val="C4BD97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grpSp>
              <p:nvGrpSpPr>
                <p:cNvPr id="155686" name="Group 44"/>
                <p:cNvGrpSpPr>
                  <a:grpSpLocks/>
                </p:cNvGrpSpPr>
                <p:nvPr/>
              </p:nvGrpSpPr>
              <p:grpSpPr bwMode="auto">
                <a:xfrm>
                  <a:off x="2971800" y="3200400"/>
                  <a:ext cx="2667000" cy="2209800"/>
                  <a:chOff x="2971800" y="3200400"/>
                  <a:chExt cx="2667000" cy="2209800"/>
                </a:xfrm>
              </p:grpSpPr>
              <p:sp>
                <p:nvSpPr>
                  <p:cNvPr id="8" name="Rectangle 7"/>
                  <p:cNvSpPr/>
                  <p:nvPr/>
                </p:nvSpPr>
                <p:spPr>
                  <a:xfrm>
                    <a:off x="2971800" y="3200400"/>
                    <a:ext cx="2667000" cy="2209800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scene3d>
                    <a:camera prst="isometricOffAxis2Top"/>
                    <a:lightRig rig="threePt" dir="t"/>
                  </a:scene3d>
                  <a:sp3d prstMaterial="matte">
                    <a:bevelT w="0" h="165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grpSp>
                <p:nvGrpSpPr>
                  <p:cNvPr id="155690" name="Group 10"/>
                  <p:cNvGrpSpPr>
                    <a:grpSpLocks/>
                  </p:cNvGrpSpPr>
                  <p:nvPr/>
                </p:nvGrpSpPr>
                <p:grpSpPr bwMode="auto">
                  <a:xfrm>
                    <a:off x="3810000" y="3842132"/>
                    <a:ext cx="1295400" cy="914400"/>
                    <a:chOff x="4191000" y="4191000"/>
                    <a:chExt cx="1295400" cy="914400"/>
                  </a:xfrm>
                </p:grpSpPr>
                <p:sp>
                  <p:nvSpPr>
                    <p:cNvPr id="9" name="Oval 8"/>
                    <p:cNvSpPr/>
                    <p:nvPr/>
                  </p:nvSpPr>
                  <p:spPr>
                    <a:xfrm>
                      <a:off x="4191000" y="4191000"/>
                      <a:ext cx="1295400" cy="914400"/>
                    </a:xfrm>
                    <a:prstGeom prst="ellipse">
                      <a:avLst/>
                    </a:prstGeom>
                    <a:solidFill>
                      <a:schemeClr val="tx1">
                        <a:lumMod val="85000"/>
                        <a:lumOff val="15000"/>
                      </a:schemeClr>
                    </a:solidFill>
                    <a:scene3d>
                      <a:camera prst="isometricOffAxis2Top"/>
                      <a:lightRig rig="threePt" dir="t"/>
                    </a:scene3d>
                    <a:sp3d>
                      <a:bevelT w="12700" h="6350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0" name="Oval 9"/>
                    <p:cNvSpPr/>
                    <p:nvPr/>
                  </p:nvSpPr>
                  <p:spPr>
                    <a:xfrm rot="10594792">
                      <a:off x="4343400" y="4419598"/>
                      <a:ext cx="990600" cy="533402"/>
                    </a:xfrm>
                    <a:prstGeom prst="ellipse">
                      <a:avLst/>
                    </a:prstGeom>
                    <a:solidFill>
                      <a:schemeClr val="bg2">
                        <a:lumMod val="50000"/>
                      </a:schemeClr>
                    </a:solidFill>
                    <a:scene3d>
                      <a:camera prst="isometricOffAxis2Top"/>
                      <a:lightRig rig="threePt" dir="t"/>
                    </a:scene3d>
                    <a:sp3d>
                      <a:bevelT w="12700" h="6350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sp>
                <p:nvSpPr>
                  <p:cNvPr id="12" name="Oval 11"/>
                  <p:cNvSpPr/>
                  <p:nvPr/>
                </p:nvSpPr>
                <p:spPr>
                  <a:xfrm rot="300000">
                    <a:off x="4394162" y="4306888"/>
                    <a:ext cx="157159" cy="46037"/>
                  </a:xfrm>
                  <a:prstGeom prst="ellipse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cxnSp>
                <p:nvCxnSpPr>
                  <p:cNvPr id="23" name="Straight Connector 22"/>
                  <p:cNvCxnSpPr/>
                  <p:nvPr/>
                </p:nvCxnSpPr>
                <p:spPr>
                  <a:xfrm>
                    <a:off x="5029149" y="3733800"/>
                    <a:ext cx="0" cy="1066800"/>
                  </a:xfrm>
                  <a:prstGeom prst="line">
                    <a:avLst/>
                  </a:prstGeom>
                  <a:ln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/>
                  <p:cNvCxnSpPr/>
                  <p:nvPr/>
                </p:nvCxnSpPr>
                <p:spPr>
                  <a:xfrm>
                    <a:off x="4473535" y="4295775"/>
                    <a:ext cx="20637" cy="688975"/>
                  </a:xfrm>
                  <a:prstGeom prst="line">
                    <a:avLst/>
                  </a:prstGeom>
                  <a:ln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55687" name="TextBox 40"/>
                <p:cNvSpPr txBox="1">
                  <a:spLocks noChangeArrowheads="1"/>
                </p:cNvSpPr>
                <p:nvPr/>
              </p:nvSpPr>
              <p:spPr bwMode="auto">
                <a:xfrm>
                  <a:off x="5791200" y="5486400"/>
                  <a:ext cx="886781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>
                      <a:latin typeface="Calibri" pitchFamily="34" charset="0"/>
                    </a:rPr>
                    <a:t>helium </a:t>
                  </a:r>
                </a:p>
              </p:txBody>
            </p:sp>
            <p:sp>
              <p:nvSpPr>
                <p:cNvPr id="155688" name="TextBox 41"/>
                <p:cNvSpPr txBox="1">
                  <a:spLocks noChangeArrowheads="1"/>
                </p:cNvSpPr>
                <p:nvPr/>
              </p:nvSpPr>
              <p:spPr bwMode="auto">
                <a:xfrm>
                  <a:off x="5791200" y="5955268"/>
                  <a:ext cx="1867819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>
                      <a:latin typeface="Calibri" pitchFamily="34" charset="0"/>
                    </a:rPr>
                    <a:t>helium + 1% C</a:t>
                  </a:r>
                  <a:r>
                    <a:rPr lang="en-US" baseline="-25000">
                      <a:latin typeface="Calibri" pitchFamily="34" charset="0"/>
                    </a:rPr>
                    <a:t>2</a:t>
                  </a:r>
                  <a:r>
                    <a:rPr lang="en-US">
                      <a:latin typeface="Calibri" pitchFamily="34" charset="0"/>
                    </a:rPr>
                    <a:t>H</a:t>
                  </a:r>
                  <a:r>
                    <a:rPr lang="en-US" baseline="-25000">
                      <a:latin typeface="Calibri" pitchFamily="34" charset="0"/>
                    </a:rPr>
                    <a:t>2</a:t>
                  </a:r>
                  <a:r>
                    <a:rPr lang="en-US">
                      <a:latin typeface="Calibri" pitchFamily="34" charset="0"/>
                    </a:rPr>
                    <a:t> </a:t>
                  </a:r>
                </a:p>
              </p:txBody>
            </p:sp>
          </p:grpSp>
        </p:grpSp>
        <p:cxnSp>
          <p:nvCxnSpPr>
            <p:cNvPr id="50" name="Straight Connector 49"/>
            <p:cNvCxnSpPr/>
            <p:nvPr/>
          </p:nvCxnSpPr>
          <p:spPr>
            <a:xfrm flipH="1">
              <a:off x="6019729" y="4267200"/>
              <a:ext cx="1142976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678" name="TextBox 50"/>
            <p:cNvSpPr txBox="1">
              <a:spLocks noChangeArrowheads="1"/>
            </p:cNvSpPr>
            <p:nvPr/>
          </p:nvSpPr>
          <p:spPr bwMode="auto">
            <a:xfrm>
              <a:off x="7182996" y="4038600"/>
              <a:ext cx="126079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gas plenum</a:t>
              </a:r>
            </a:p>
          </p:txBody>
        </p:sp>
      </p:grpSp>
      <p:cxnSp>
        <p:nvCxnSpPr>
          <p:cNvPr id="53" name="Straight Connector 52"/>
          <p:cNvCxnSpPr/>
          <p:nvPr/>
        </p:nvCxnSpPr>
        <p:spPr>
          <a:xfrm flipH="1">
            <a:off x="5719763" y="3048000"/>
            <a:ext cx="1143000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654" name="TextBox 53"/>
          <p:cNvSpPr txBox="1">
            <a:spLocks noChangeArrowheads="1"/>
          </p:cNvSpPr>
          <p:nvPr/>
        </p:nvSpPr>
        <p:spPr bwMode="auto">
          <a:xfrm>
            <a:off x="6883400" y="2819400"/>
            <a:ext cx="1530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plasma source</a:t>
            </a:r>
          </a:p>
        </p:txBody>
      </p:sp>
      <p:grpSp>
        <p:nvGrpSpPr>
          <p:cNvPr id="63" name="Group 62"/>
          <p:cNvGrpSpPr>
            <a:grpSpLocks/>
          </p:cNvGrpSpPr>
          <p:nvPr/>
        </p:nvGrpSpPr>
        <p:grpSpPr bwMode="auto">
          <a:xfrm>
            <a:off x="4043363" y="1447800"/>
            <a:ext cx="4394200" cy="1905000"/>
            <a:chOff x="4343400" y="1447800"/>
            <a:chExt cx="4394104" cy="1905000"/>
          </a:xfrm>
        </p:grpSpPr>
        <p:grpSp>
          <p:nvGrpSpPr>
            <p:cNvPr id="155664" name="Group 47"/>
            <p:cNvGrpSpPr>
              <a:grpSpLocks/>
            </p:cNvGrpSpPr>
            <p:nvPr/>
          </p:nvGrpSpPr>
          <p:grpSpPr bwMode="auto">
            <a:xfrm>
              <a:off x="4343400" y="1447800"/>
              <a:ext cx="990600" cy="1905000"/>
              <a:chOff x="4343400" y="1447800"/>
              <a:chExt cx="990600" cy="190500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4495800" y="1447800"/>
                <a:ext cx="685800" cy="838200"/>
              </a:xfrm>
              <a:prstGeom prst="rect">
                <a:avLst/>
              </a:prstGeom>
              <a:solidFill>
                <a:srgbClr val="C4BD97">
                  <a:alpha val="9020"/>
                </a:srgbClr>
              </a:solidFill>
              <a:scene3d>
                <a:camera prst="isometricOffAxis2Top"/>
                <a:lightRig rig="threePt" dir="t"/>
              </a:scene3d>
              <a:sp3d prstMaterial="matte">
                <a:bevelT w="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4394266" y="2198783"/>
                <a:ext cx="893285" cy="392017"/>
                <a:chOff x="4777647" y="2046383"/>
                <a:chExt cx="893285" cy="392017"/>
              </a:xfrm>
              <a:noFill/>
            </p:grpSpPr>
            <p:sp>
              <p:nvSpPr>
                <p:cNvPr id="16" name="Rectangle 15"/>
                <p:cNvSpPr/>
                <p:nvPr/>
              </p:nvSpPr>
              <p:spPr>
                <a:xfrm>
                  <a:off x="5442332" y="2133600"/>
                  <a:ext cx="228600" cy="152400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cene3d>
                  <a:camera prst="isometricOffAxis2Top"/>
                  <a:lightRig rig="threePt" dir="t"/>
                </a:scene3d>
                <a:sp3d prstMaterial="matte">
                  <a:bevelT w="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5181600" y="2286000"/>
                  <a:ext cx="228600" cy="152400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cene3d>
                  <a:camera prst="isometricOffAxis2Top"/>
                  <a:lightRig rig="threePt" dir="t"/>
                </a:scene3d>
                <a:sp3d prstMaterial="matte">
                  <a:bevelT w="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5038379" y="2046383"/>
                  <a:ext cx="228600" cy="152400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cene3d>
                  <a:camera prst="isometricOffAxis2Top"/>
                  <a:lightRig rig="threePt" dir="t"/>
                </a:scene3d>
                <a:sp3d prstMaterial="matte">
                  <a:bevelT w="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4777647" y="2198783"/>
                  <a:ext cx="228600" cy="152400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cene3d>
                  <a:camera prst="isometricOffAxis2Top"/>
                  <a:lightRig rig="threePt" dir="t"/>
                </a:scene3d>
                <a:sp3d prstMaterial="matte">
                  <a:bevelT w="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cxnSp>
            <p:nvCxnSpPr>
              <p:cNvPr id="27" name="Straight Connector 26"/>
              <p:cNvCxnSpPr/>
              <p:nvPr/>
            </p:nvCxnSpPr>
            <p:spPr>
              <a:xfrm>
                <a:off x="5333978" y="1828800"/>
                <a:ext cx="0" cy="121920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4952986" y="2057400"/>
                <a:ext cx="0" cy="129540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4724392" y="1752600"/>
                <a:ext cx="0" cy="121920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4343400" y="1981200"/>
                <a:ext cx="0" cy="129540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5665" name="Group 61"/>
            <p:cNvGrpSpPr>
              <a:grpSpLocks/>
            </p:cNvGrpSpPr>
            <p:nvPr/>
          </p:nvGrpSpPr>
          <p:grpSpPr bwMode="auto">
            <a:xfrm>
              <a:off x="6014522" y="1676400"/>
              <a:ext cx="2722982" cy="762000"/>
              <a:chOff x="6014522" y="1676400"/>
              <a:chExt cx="2722982" cy="762000"/>
            </a:xfrm>
          </p:grpSpPr>
          <p:cxnSp>
            <p:nvCxnSpPr>
              <p:cNvPr id="55" name="Straight Connector 54"/>
              <p:cNvCxnSpPr/>
              <p:nvPr/>
            </p:nvCxnSpPr>
            <p:spPr>
              <a:xfrm flipH="1">
                <a:off x="6015000" y="1905000"/>
                <a:ext cx="1142975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5667" name="TextBox 55"/>
              <p:cNvSpPr txBox="1">
                <a:spLocks noChangeArrowheads="1"/>
              </p:cNvSpPr>
              <p:nvPr/>
            </p:nvSpPr>
            <p:spPr bwMode="auto">
              <a:xfrm>
                <a:off x="7177718" y="1676400"/>
                <a:ext cx="155978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Calibri" pitchFamily="34" charset="0"/>
                  </a:rPr>
                  <a:t>glass substrate</a:t>
                </a:r>
              </a:p>
            </p:txBody>
          </p:sp>
          <p:cxnSp>
            <p:nvCxnSpPr>
              <p:cNvPr id="57" name="Straight Connector 56"/>
              <p:cNvCxnSpPr/>
              <p:nvPr/>
            </p:nvCxnSpPr>
            <p:spPr>
              <a:xfrm flipH="1">
                <a:off x="6015000" y="2297113"/>
                <a:ext cx="1142975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5669" name="TextBox 57"/>
              <p:cNvSpPr txBox="1">
                <a:spLocks noChangeArrowheads="1"/>
              </p:cNvSpPr>
              <p:nvPr/>
            </p:nvSpPr>
            <p:spPr bwMode="auto">
              <a:xfrm>
                <a:off x="7177718" y="2069068"/>
                <a:ext cx="88601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Calibri" pitchFamily="34" charset="0"/>
                  </a:rPr>
                  <a:t>spacers</a:t>
                </a:r>
              </a:p>
            </p:txBody>
          </p:sp>
        </p:grpSp>
      </p:grpSp>
      <p:grpSp>
        <p:nvGrpSpPr>
          <p:cNvPr id="61" name="Group 60"/>
          <p:cNvGrpSpPr>
            <a:grpSpLocks/>
          </p:cNvGrpSpPr>
          <p:nvPr/>
        </p:nvGrpSpPr>
        <p:grpSpPr bwMode="auto">
          <a:xfrm>
            <a:off x="1835150" y="0"/>
            <a:ext cx="7002463" cy="5457825"/>
            <a:chOff x="2133600" y="0"/>
            <a:chExt cx="7002110" cy="5458599"/>
          </a:xfrm>
        </p:grpSpPr>
        <p:sp>
          <p:nvSpPr>
            <p:cNvPr id="43" name="Rectangle 42"/>
            <p:cNvSpPr/>
            <p:nvPr/>
          </p:nvSpPr>
          <p:spPr>
            <a:xfrm>
              <a:off x="2133600" y="0"/>
              <a:ext cx="4343400" cy="3200400"/>
            </a:xfrm>
            <a:prstGeom prst="rect">
              <a:avLst/>
            </a:prstGeom>
            <a:solidFill>
              <a:srgbClr val="C4BD97">
                <a:alpha val="34902"/>
              </a:srgbClr>
            </a:solidFill>
            <a:ln>
              <a:noFill/>
            </a:ln>
            <a:scene3d>
              <a:camera prst="isometricOffAxis2Top"/>
              <a:lightRig rig="threePt" dir="t"/>
            </a:scene3d>
            <a:sp3d extrusionH="3175000" prstMaterial="matte">
              <a:bevelT w="0" h="165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59" name="Straight Connector 58"/>
            <p:cNvCxnSpPr/>
            <p:nvPr/>
          </p:nvCxnSpPr>
          <p:spPr>
            <a:xfrm flipH="1">
              <a:off x="6019604" y="5041028"/>
              <a:ext cx="1142942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663" name="TextBox 59"/>
            <p:cNvSpPr txBox="1">
              <a:spLocks noChangeArrowheads="1"/>
            </p:cNvSpPr>
            <p:nvPr/>
          </p:nvSpPr>
          <p:spPr bwMode="auto">
            <a:xfrm>
              <a:off x="7182996" y="4812268"/>
              <a:ext cx="195271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plexiglas enclosure</a:t>
              </a:r>
            </a:p>
            <a:p>
              <a:r>
                <a:rPr lang="en-US">
                  <a:latin typeface="Calibri" pitchFamily="34" charset="0"/>
                </a:rPr>
                <a:t>(vented to atm)</a:t>
              </a:r>
            </a:p>
          </p:txBody>
        </p:sp>
      </p:grpSp>
      <p:cxnSp>
        <p:nvCxnSpPr>
          <p:cNvPr id="65" name="Straight Connector 64"/>
          <p:cNvCxnSpPr/>
          <p:nvPr/>
        </p:nvCxnSpPr>
        <p:spPr>
          <a:xfrm>
            <a:off x="4622800" y="3124200"/>
            <a:ext cx="0" cy="22860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4708525" y="3128963"/>
            <a:ext cx="0" cy="22860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66"/>
          <p:cNvSpPr/>
          <p:nvPr/>
        </p:nvSpPr>
        <p:spPr>
          <a:xfrm rot="558563">
            <a:off x="4627563" y="3324225"/>
            <a:ext cx="76200" cy="46038"/>
          </a:xfrm>
          <a:prstGeom prst="ellipse">
            <a:avLst/>
          </a:prstGeom>
          <a:noFill/>
          <a:ln w="3175"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793FEF-D541-4423-8E98-DFB512825700}" type="slidenum">
              <a:rPr lang="en-US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Ion Flux vs. SRR-to-substrate distance</a:t>
            </a:r>
            <a:br>
              <a:rPr lang="en-US" dirty="0" smtClean="0"/>
            </a:br>
            <a:r>
              <a:rPr lang="en-US" sz="1800" i="1" dirty="0" smtClean="0"/>
              <a:t>stainless steel probe (r=75um, </a:t>
            </a:r>
            <a:r>
              <a:rPr lang="en-US" sz="1800" b="1" i="1" dirty="0" smtClean="0">
                <a:latin typeface="Script MT Bold" pitchFamily="66" charset="0"/>
              </a:rPr>
              <a:t>l</a:t>
            </a:r>
            <a:r>
              <a:rPr lang="en-US" sz="1800" i="1" dirty="0" smtClean="0"/>
              <a:t>=500um);  probe length is </a:t>
            </a:r>
            <a:r>
              <a:rPr lang="en-US" sz="1800" i="1" dirty="0" err="1" smtClean="0"/>
              <a:t>deconvolved</a:t>
            </a:r>
            <a:endParaRPr lang="en-US" i="1" dirty="0"/>
          </a:p>
        </p:txBody>
      </p:sp>
      <p:grpSp>
        <p:nvGrpSpPr>
          <p:cNvPr id="157698" name="Group 6"/>
          <p:cNvGrpSpPr>
            <a:grpSpLocks/>
          </p:cNvGrpSpPr>
          <p:nvPr/>
        </p:nvGrpSpPr>
        <p:grpSpPr bwMode="auto">
          <a:xfrm>
            <a:off x="1714500" y="1685925"/>
            <a:ext cx="5715000" cy="3486150"/>
            <a:chOff x="1714500" y="1685925"/>
            <a:chExt cx="5715000" cy="3486150"/>
          </a:xfrm>
        </p:grpSpPr>
        <p:graphicFrame>
          <p:nvGraphicFramePr>
            <p:cNvPr id="4" name="Chart 3"/>
            <p:cNvGraphicFramePr>
              <a:graphicFrameLocks/>
            </p:cNvGraphicFramePr>
            <p:nvPr/>
          </p:nvGraphicFramePr>
          <p:xfrm>
            <a:off x="1714500" y="1685925"/>
            <a:ext cx="5715000" cy="34861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6" name="Straight Connector 5"/>
            <p:cNvCxnSpPr/>
            <p:nvPr/>
          </p:nvCxnSpPr>
          <p:spPr>
            <a:xfrm>
              <a:off x="7185025" y="1806575"/>
              <a:ext cx="0" cy="274320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590800" y="2776538"/>
            <a:ext cx="5967413" cy="400050"/>
            <a:chOff x="4117374" y="2953329"/>
            <a:chExt cx="4473305" cy="400110"/>
          </a:xfrm>
        </p:grpSpPr>
        <p:cxnSp>
          <p:nvCxnSpPr>
            <p:cNvPr id="9" name="Straight Connector 8"/>
            <p:cNvCxnSpPr/>
            <p:nvPr/>
          </p:nvCxnSpPr>
          <p:spPr bwMode="auto">
            <a:xfrm>
              <a:off x="4117374" y="3162910"/>
              <a:ext cx="3023854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57711" name="TextBox 9"/>
            <p:cNvSpPr txBox="1">
              <a:spLocks noChangeArrowheads="1"/>
            </p:cNvSpPr>
            <p:nvPr/>
          </p:nvSpPr>
          <p:spPr bwMode="auto">
            <a:xfrm>
              <a:off x="7195415" y="2953329"/>
              <a:ext cx="1395264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latin typeface="Calibri" pitchFamily="34" charset="0"/>
                </a:rPr>
                <a:t> typ. ICP ion flux</a:t>
              </a:r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4419600" y="1828800"/>
            <a:ext cx="4240213" cy="3733800"/>
            <a:chOff x="4419600" y="1828800"/>
            <a:chExt cx="4240643" cy="3733800"/>
          </a:xfrm>
        </p:grpSpPr>
        <p:sp>
          <p:nvSpPr>
            <p:cNvPr id="15" name="Rectangle 14"/>
            <p:cNvSpPr/>
            <p:nvPr/>
          </p:nvSpPr>
          <p:spPr>
            <a:xfrm>
              <a:off x="4419600" y="1828800"/>
              <a:ext cx="1981401" cy="2667000"/>
            </a:xfrm>
            <a:prstGeom prst="rect">
              <a:avLst/>
            </a:prstGeom>
            <a:solidFill>
              <a:srgbClr val="FF0000">
                <a:alpha val="3882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562716" y="5192713"/>
              <a:ext cx="3097527" cy="369887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latin typeface="+mn-lt"/>
                </a:rPr>
                <a:t>Soft films, removed by acetone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 flipV="1">
              <a:off x="5867547" y="4191000"/>
              <a:ext cx="457246" cy="990600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1905000" y="1828800"/>
            <a:ext cx="3268663" cy="3733800"/>
            <a:chOff x="1905000" y="1828800"/>
            <a:chExt cx="3268202" cy="3733800"/>
          </a:xfrm>
        </p:grpSpPr>
        <p:sp>
          <p:nvSpPr>
            <p:cNvPr id="11" name="Rectangle 10"/>
            <p:cNvSpPr/>
            <p:nvPr/>
          </p:nvSpPr>
          <p:spPr>
            <a:xfrm>
              <a:off x="2819271" y="1828800"/>
              <a:ext cx="761893" cy="2667000"/>
            </a:xfrm>
            <a:prstGeom prst="rect">
              <a:avLst/>
            </a:prstGeom>
            <a:solidFill>
              <a:srgbClr val="4F81BD">
                <a:alpha val="3882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905000" y="5192713"/>
              <a:ext cx="3268202" cy="369887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latin typeface="+mn-lt"/>
                </a:rPr>
                <a:t>Hard DLC, impervious to acetone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2971650" y="4191000"/>
              <a:ext cx="152379" cy="990600"/>
            </a:xfrm>
            <a:prstGeom prst="straightConnector1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7702" name="TextBox 23"/>
          <p:cNvSpPr txBox="1">
            <a:spLocks noChangeArrowheads="1"/>
          </p:cNvSpPr>
          <p:nvPr/>
        </p:nvSpPr>
        <p:spPr bwMode="auto">
          <a:xfrm>
            <a:off x="1830388" y="6172200"/>
            <a:ext cx="53641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Notes:  1 liter/min helium, 2 watts of microwave power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562C54-2842-43A5-BB97-67D70C5E9187}" type="slidenum">
              <a:rPr lang="en-US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80975" y="-76200"/>
            <a:ext cx="8782050" cy="107473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Film topology and </a:t>
            </a:r>
            <a:r>
              <a:rPr lang="en-US" sz="4400" dirty="0" err="1">
                <a:latin typeface="+mj-lt"/>
                <a:ea typeface="+mj-ea"/>
                <a:cs typeface="+mj-cs"/>
              </a:rPr>
              <a:t>deposition</a:t>
            </a:r>
            <a:r>
              <a:rPr lang="en-US" sz="4400" dirty="0">
                <a:latin typeface="+mj-lt"/>
                <a:ea typeface="+mj-ea"/>
                <a:cs typeface="+mj-cs"/>
              </a:rPr>
              <a:t> rate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  <p:pic>
        <p:nvPicPr>
          <p:cNvPr id="158722" name="Picture 3" descr="C:\alan\film_deposition\data\2012-AFM_images\sample2011-12-22-B\film_near_trench_5um_af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1143000"/>
            <a:ext cx="401002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3" name="TextBox 14"/>
          <p:cNvSpPr txBox="1">
            <a:spLocks noChangeArrowheads="1"/>
          </p:cNvSpPr>
          <p:nvPr/>
        </p:nvSpPr>
        <p:spPr bwMode="auto">
          <a:xfrm>
            <a:off x="6251575" y="1066800"/>
            <a:ext cx="476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Calibri" pitchFamily="34" charset="0"/>
              </a:rPr>
              <a:t>AFM</a:t>
            </a:r>
          </a:p>
        </p:txBody>
      </p: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152400" y="609600"/>
            <a:ext cx="5464175" cy="2971800"/>
            <a:chOff x="152400" y="609600"/>
            <a:chExt cx="5464278" cy="2971800"/>
          </a:xfrm>
        </p:grpSpPr>
        <p:sp>
          <p:nvSpPr>
            <p:cNvPr id="158733" name="TextBox 13"/>
            <p:cNvSpPr txBox="1">
              <a:spLocks noChangeArrowheads="1"/>
            </p:cNvSpPr>
            <p:nvPr/>
          </p:nvSpPr>
          <p:spPr bwMode="auto">
            <a:xfrm>
              <a:off x="2590800" y="1066800"/>
              <a:ext cx="60587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Calibri" pitchFamily="34" charset="0"/>
                </a:rPr>
                <a:t>optical</a:t>
              </a:r>
            </a:p>
          </p:txBody>
        </p:sp>
        <p:grpSp>
          <p:nvGrpSpPr>
            <p:cNvPr id="158734" name="Group 19"/>
            <p:cNvGrpSpPr>
              <a:grpSpLocks/>
            </p:cNvGrpSpPr>
            <p:nvPr/>
          </p:nvGrpSpPr>
          <p:grpSpPr bwMode="auto">
            <a:xfrm>
              <a:off x="152400" y="609600"/>
              <a:ext cx="5464278" cy="2971800"/>
              <a:chOff x="152400" y="609600"/>
              <a:chExt cx="5464278" cy="2971800"/>
            </a:xfrm>
          </p:grpSpPr>
          <p:pic>
            <p:nvPicPr>
              <p:cNvPr id="158735" name="Picture 2" descr="C:\alan\film_deposition\data\2012-AFM_images\sample2011-12-22-B\film_near_trench_5um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295400" y="1295400"/>
                <a:ext cx="3048000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7" name="Straight Arrow Connector 6"/>
              <p:cNvCxnSpPr/>
              <p:nvPr/>
            </p:nvCxnSpPr>
            <p:spPr>
              <a:xfrm flipH="1">
                <a:off x="2667047" y="2357438"/>
                <a:ext cx="2949631" cy="233362"/>
              </a:xfrm>
              <a:prstGeom prst="straightConnector1">
                <a:avLst/>
              </a:prstGeom>
              <a:ln w="28575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737" name="TextBox 16"/>
              <p:cNvSpPr txBox="1">
                <a:spLocks noChangeArrowheads="1"/>
              </p:cNvSpPr>
              <p:nvPr/>
            </p:nvSpPr>
            <p:spPr bwMode="auto">
              <a:xfrm>
                <a:off x="152400" y="609600"/>
                <a:ext cx="2237600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Calibri" pitchFamily="34" charset="0"/>
                  </a:rPr>
                  <a:t>Diamond tip</a:t>
                </a:r>
              </a:p>
              <a:p>
                <a:r>
                  <a:rPr lang="en-US">
                    <a:latin typeface="Calibri" pitchFamily="34" charset="0"/>
                  </a:rPr>
                  <a:t>induced delamination</a:t>
                </a:r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>
                <a:off x="1676429" y="1143000"/>
                <a:ext cx="152403" cy="304800"/>
              </a:xfrm>
              <a:prstGeom prst="straightConnector1">
                <a:avLst/>
              </a:prstGeom>
              <a:ln w="38100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2324100" y="2819400"/>
            <a:ext cx="3924300" cy="3962400"/>
            <a:chOff x="2324100" y="2819400"/>
            <a:chExt cx="3924300" cy="3962400"/>
          </a:xfrm>
        </p:grpSpPr>
        <p:grpSp>
          <p:nvGrpSpPr>
            <p:cNvPr id="158729" name="Group 20"/>
            <p:cNvGrpSpPr>
              <a:grpSpLocks/>
            </p:cNvGrpSpPr>
            <p:nvPr/>
          </p:nvGrpSpPr>
          <p:grpSpPr bwMode="auto">
            <a:xfrm>
              <a:off x="2324100" y="2819400"/>
              <a:ext cx="3924300" cy="3962400"/>
              <a:chOff x="2324100" y="2819400"/>
              <a:chExt cx="3924300" cy="3962400"/>
            </a:xfrm>
          </p:grpSpPr>
          <p:pic>
            <p:nvPicPr>
              <p:cNvPr id="158731" name="Picture 4" descr="C:\alan\film_deposition\data\2012-AFM_images\sample2011-12-22-B\on_edge_5um_filmOnly.pn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324100" y="3886200"/>
                <a:ext cx="3924300" cy="2895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9" name="Straight Arrow Connector 8"/>
              <p:cNvCxnSpPr/>
              <p:nvPr/>
            </p:nvCxnSpPr>
            <p:spPr>
              <a:xfrm flipH="1" flipV="1">
                <a:off x="2667000" y="2819400"/>
                <a:ext cx="533400" cy="1676400"/>
              </a:xfrm>
              <a:prstGeom prst="straightConnector1">
                <a:avLst/>
              </a:prstGeom>
              <a:ln w="28575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8730" name="TextBox 15"/>
            <p:cNvSpPr txBox="1">
              <a:spLocks noChangeArrowheads="1"/>
            </p:cNvSpPr>
            <p:nvPr/>
          </p:nvSpPr>
          <p:spPr bwMode="auto">
            <a:xfrm>
              <a:off x="3104988" y="3761601"/>
              <a:ext cx="47641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Calibri" pitchFamily="34" charset="0"/>
                </a:rPr>
                <a:t>AFM</a:t>
              </a:r>
            </a:p>
          </p:txBody>
        </p:sp>
      </p:grpSp>
      <p:pic>
        <p:nvPicPr>
          <p:cNvPr id="13" name="Picture 4" descr="C:\alan\film_deposition\data\2012-AFM_images\sample2011-12-22-B\on_edge_5um_graph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675" y="4638675"/>
            <a:ext cx="343852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7" name="Rectangle 9"/>
          <p:cNvSpPr>
            <a:spLocks noChangeArrowheads="1"/>
          </p:cNvSpPr>
          <p:nvPr/>
        </p:nvSpPr>
        <p:spPr bwMode="auto">
          <a:xfrm>
            <a:off x="5791200" y="4389438"/>
            <a:ext cx="31242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Time		30 s</a:t>
            </a:r>
          </a:p>
          <a:p>
            <a:r>
              <a:rPr lang="en-US">
                <a:latin typeface="Calibri" pitchFamily="34" charset="0"/>
              </a:rPr>
              <a:t>Power		3.5 W</a:t>
            </a:r>
          </a:p>
          <a:p>
            <a:r>
              <a:rPr lang="en-US">
                <a:latin typeface="Calibri" pitchFamily="34" charset="0"/>
              </a:rPr>
              <a:t>Spacer		270 um</a:t>
            </a:r>
          </a:p>
          <a:p>
            <a:r>
              <a:rPr lang="en-US">
                <a:latin typeface="Calibri" pitchFamily="34" charset="0"/>
              </a:rPr>
              <a:t>Total flow 	1000 l/min</a:t>
            </a:r>
          </a:p>
          <a:p>
            <a:r>
              <a:rPr lang="en-US">
                <a:latin typeface="Calibri" pitchFamily="34" charset="0"/>
              </a:rPr>
              <a:t>C</a:t>
            </a:r>
            <a:r>
              <a:rPr lang="en-US" baseline="-25000">
                <a:latin typeface="Calibri" pitchFamily="34" charset="0"/>
              </a:rPr>
              <a:t>2</a:t>
            </a:r>
            <a:r>
              <a:rPr lang="en-US">
                <a:latin typeface="Calibri" pitchFamily="34" charset="0"/>
              </a:rPr>
              <a:t>H</a:t>
            </a:r>
            <a:r>
              <a:rPr lang="en-US" baseline="-25000">
                <a:latin typeface="Calibri" pitchFamily="34" charset="0"/>
              </a:rPr>
              <a:t>2</a:t>
            </a:r>
            <a:r>
              <a:rPr lang="en-US">
                <a:latin typeface="Calibri" pitchFamily="34" charset="0"/>
              </a:rPr>
              <a:t> fraction	0.05%</a:t>
            </a:r>
          </a:p>
          <a:p>
            <a:r>
              <a:rPr lang="en-US">
                <a:latin typeface="Calibri" pitchFamily="34" charset="0"/>
              </a:rPr>
              <a:t>Deposition Rate    	7 um/min.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482976-5BCD-4B2F-B9E5-574E69ABDED0}" type="slidenum">
              <a:rPr lang="en-US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5" name="Picture 2" descr="C:\Users\alan\Documents\school\film_deposition\ICOPS-2012\figures\film_thicknes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1981200"/>
            <a:ext cx="53721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746" name="TextBox 2"/>
          <p:cNvSpPr txBox="1">
            <a:spLocks noChangeArrowheads="1"/>
          </p:cNvSpPr>
          <p:nvPr/>
        </p:nvSpPr>
        <p:spPr bwMode="auto">
          <a:xfrm>
            <a:off x="5334000" y="3810000"/>
            <a:ext cx="904875" cy="4000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Calibri" pitchFamily="34" charset="0"/>
              </a:rPr>
              <a:t>30 sec.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Deposition Rates</a:t>
            </a:r>
            <a:br>
              <a:rPr lang="en-US" dirty="0" smtClean="0"/>
            </a:br>
            <a:r>
              <a:rPr lang="en-US" sz="3100" dirty="0" smtClean="0"/>
              <a:t>Typ. 4-7 </a:t>
            </a:r>
            <a:r>
              <a:rPr lang="en-US" sz="3100" dirty="0" smtClean="0">
                <a:latin typeface="Symbol" pitchFamily="18" charset="2"/>
              </a:rPr>
              <a:t>m</a:t>
            </a:r>
            <a:r>
              <a:rPr lang="en-US" sz="3100" dirty="0" smtClean="0"/>
              <a:t>m/min.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66FD28-D43B-433A-9AAB-14B4386B180D}" type="slidenum">
              <a:rPr lang="en-US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Picture 4" descr="C:\alan\film_deposition\data\2012-AFM_images\2012-06-07-C-Imaged-06-11\Y+350um_pi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675" y="3048000"/>
            <a:ext cx="3135313" cy="255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0" name="Picture 2" descr="C:\alan\film_deposition\ICOPS-2012\figures\film_sizing_histogram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5813" y="3124200"/>
            <a:ext cx="3200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98788" y="3227388"/>
            <a:ext cx="2914650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 bwMode="auto">
          <a:xfrm>
            <a:off x="3027363" y="4130675"/>
            <a:ext cx="284162" cy="388938"/>
          </a:xfrm>
          <a:prstGeom prst="rightArrow">
            <a:avLst>
              <a:gd name="adj1" fmla="val 50000"/>
              <a:gd name="adj2" fmla="val 72222"/>
            </a:avLst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5597525" y="4125913"/>
            <a:ext cx="282575" cy="388937"/>
          </a:xfrm>
          <a:prstGeom prst="rightArrow">
            <a:avLst>
              <a:gd name="adj1" fmla="val 50000"/>
              <a:gd name="adj2" fmla="val 72222"/>
            </a:avLst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0774" name="Content Placeholder 2"/>
          <p:cNvSpPr txBox="1">
            <a:spLocks/>
          </p:cNvSpPr>
          <p:nvPr/>
        </p:nvSpPr>
        <p:spPr bwMode="auto">
          <a:xfrm>
            <a:off x="180975" y="1828800"/>
            <a:ext cx="8782050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Contrast enhancement followed by watershed segmentation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Resulting grain sizes typically follow a normal distribution</a:t>
            </a:r>
          </a:p>
        </p:txBody>
      </p:sp>
      <p:sp>
        <p:nvSpPr>
          <p:cNvPr id="160775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Grain size methodology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8F-1A87-4F1A-8A81-FDCEC7BF3BF0}" type="slidenum">
              <a:rPr lang="en-US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3" name="Picture 2" descr="C:\alan\film_deposition\ICOPS-2012\figures\segment_size_vs_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0" y="3186113"/>
            <a:ext cx="4876800" cy="359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1794" name="Group 8"/>
          <p:cNvGrpSpPr>
            <a:grpSpLocks/>
          </p:cNvGrpSpPr>
          <p:nvPr/>
        </p:nvGrpSpPr>
        <p:grpSpPr bwMode="auto">
          <a:xfrm>
            <a:off x="685800" y="3411538"/>
            <a:ext cx="2551113" cy="2746375"/>
            <a:chOff x="730470" y="2669891"/>
            <a:chExt cx="2551740" cy="2746823"/>
          </a:xfrm>
        </p:grpSpPr>
        <p:pic>
          <p:nvPicPr>
            <p:cNvPr id="161802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43700" y="2669891"/>
              <a:ext cx="2338510" cy="27468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61803" name="Group 3"/>
            <p:cNvGrpSpPr>
              <a:grpSpLocks/>
            </p:cNvGrpSpPr>
            <p:nvPr/>
          </p:nvGrpSpPr>
          <p:grpSpPr bwMode="auto">
            <a:xfrm>
              <a:off x="730470" y="3124938"/>
              <a:ext cx="2088930" cy="1528465"/>
              <a:chOff x="959070" y="4267200"/>
              <a:chExt cx="2088930" cy="1528465"/>
            </a:xfrm>
          </p:grpSpPr>
          <p:cxnSp>
            <p:nvCxnSpPr>
              <p:cNvPr id="5" name="Straight Arrow Connector 4"/>
              <p:cNvCxnSpPr/>
              <p:nvPr/>
            </p:nvCxnSpPr>
            <p:spPr>
              <a:xfrm>
                <a:off x="1371921" y="4496476"/>
                <a:ext cx="849522" cy="952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1805" name="TextBox 5"/>
              <p:cNvSpPr txBox="1">
                <a:spLocks noChangeArrowheads="1"/>
              </p:cNvSpPr>
              <p:nvPr/>
            </p:nvSpPr>
            <p:spPr bwMode="auto">
              <a:xfrm>
                <a:off x="2209800" y="4267200"/>
                <a:ext cx="83820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2400">
                    <a:latin typeface="Calibri" pitchFamily="34" charset="0"/>
                  </a:rPr>
                  <a:t>x</a:t>
                </a:r>
              </a:p>
            </p:txBody>
          </p:sp>
          <p:cxnSp>
            <p:nvCxnSpPr>
              <p:cNvPr id="7" name="Straight Arrow Connector 6"/>
              <p:cNvCxnSpPr/>
              <p:nvPr/>
            </p:nvCxnSpPr>
            <p:spPr>
              <a:xfrm>
                <a:off x="1371921" y="4496476"/>
                <a:ext cx="0" cy="83674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1807" name="TextBox 7"/>
              <p:cNvSpPr txBox="1">
                <a:spLocks noChangeArrowheads="1"/>
              </p:cNvSpPr>
              <p:nvPr/>
            </p:nvSpPr>
            <p:spPr bwMode="auto">
              <a:xfrm>
                <a:off x="959070" y="5334000"/>
                <a:ext cx="83820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2400">
                    <a:latin typeface="Calibri" pitchFamily="34" charset="0"/>
                  </a:rPr>
                  <a:t>y</a:t>
                </a:r>
              </a:p>
            </p:txBody>
          </p:sp>
        </p:grpSp>
      </p:grpSp>
      <p:sp>
        <p:nvSpPr>
          <p:cNvPr id="161795" name="Title 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Grain Size</a:t>
            </a:r>
          </a:p>
        </p:txBody>
      </p:sp>
      <p:sp>
        <p:nvSpPr>
          <p:cNvPr id="161796" name="Content Placeholder 10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2362200"/>
          </a:xfrm>
        </p:spPr>
        <p:txBody>
          <a:bodyPr/>
          <a:lstStyle/>
          <a:p>
            <a:r>
              <a:rPr lang="en-US" sz="2800" smtClean="0"/>
              <a:t>Smaller grains at the peripheral regions</a:t>
            </a:r>
          </a:p>
          <a:p>
            <a:r>
              <a:rPr lang="en-US" sz="2800" smtClean="0"/>
              <a:t>Weakly dependent on concentration</a:t>
            </a:r>
          </a:p>
          <a:p>
            <a:r>
              <a:rPr lang="en-US" sz="2800" smtClean="0"/>
              <a:t>Independent of flow (i.e., gas residence time)</a:t>
            </a:r>
          </a:p>
          <a:p>
            <a:pPr>
              <a:buFont typeface="Arial" charset="0"/>
              <a:buNone/>
            </a:pPr>
            <a:r>
              <a:rPr lang="en-US" sz="2800" smtClean="0">
                <a:sym typeface="Wingdings" pitchFamily="2" charset="2"/>
              </a:rPr>
              <a:t>	</a:t>
            </a:r>
            <a:r>
              <a:rPr lang="en-US" sz="2800" i="1" smtClean="0">
                <a:sym typeface="Wingdings" pitchFamily="2" charset="2"/>
              </a:rPr>
              <a:t>unlikely to be</a:t>
            </a:r>
            <a:r>
              <a:rPr lang="en-US" sz="2800" smtClean="0">
                <a:sym typeface="Wingdings" pitchFamily="2" charset="2"/>
              </a:rPr>
              <a:t> gas-phase nucleation of particles</a:t>
            </a:r>
            <a:endParaRPr lang="en-US" sz="2800" smtClean="0"/>
          </a:p>
          <a:p>
            <a:endParaRPr lang="en-US" sz="2800" smtClean="0"/>
          </a:p>
          <a:p>
            <a:endParaRPr lang="en-US" sz="2800" smtClean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4876800" y="3200400"/>
            <a:ext cx="3200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798" name="TextBox 13"/>
          <p:cNvSpPr txBox="1">
            <a:spLocks noChangeArrowheads="1"/>
          </p:cNvSpPr>
          <p:nvPr/>
        </p:nvSpPr>
        <p:spPr bwMode="auto">
          <a:xfrm>
            <a:off x="6096000" y="2895600"/>
            <a:ext cx="723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1 mm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2057400" y="3352800"/>
            <a:ext cx="15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800" name="TextBox 17"/>
          <p:cNvSpPr txBox="1">
            <a:spLocks noChangeArrowheads="1"/>
          </p:cNvSpPr>
          <p:nvPr/>
        </p:nvSpPr>
        <p:spPr bwMode="auto">
          <a:xfrm>
            <a:off x="1828800" y="3048000"/>
            <a:ext cx="723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1 mm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B441E1-5F41-4C81-871E-D12D8B62BA79}" type="slidenum">
              <a:rPr lang="en-US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24000" y="144463"/>
            <a:ext cx="6019800" cy="1074737"/>
          </a:xfrm>
          <a:prstGeom prst="rect">
            <a:avLst/>
          </a:prstGeom>
          <a:noFill/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Raman Spectroscopy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162818" name="Content Placeholder 2"/>
          <p:cNvSpPr txBox="1">
            <a:spLocks/>
          </p:cNvSpPr>
          <p:nvPr/>
        </p:nvSpPr>
        <p:spPr bwMode="auto">
          <a:xfrm>
            <a:off x="152400" y="1293813"/>
            <a:ext cx="4111625" cy="525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D and G peaks typically observed for both DLC and polycrystalline graphite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D (1360 cm</a:t>
            </a:r>
            <a:r>
              <a:rPr lang="en-US" sz="2400" baseline="30000">
                <a:latin typeface="Calibri" pitchFamily="34" charset="0"/>
              </a:rPr>
              <a:t>−1</a:t>
            </a:r>
            <a:r>
              <a:rPr lang="en-US" sz="2400">
                <a:latin typeface="Calibri" pitchFamily="34" charset="0"/>
              </a:rPr>
              <a:t>) and G (1582 cm</a:t>
            </a:r>
            <a:r>
              <a:rPr lang="en-US" sz="2400" baseline="30000">
                <a:latin typeface="Calibri" pitchFamily="34" charset="0"/>
              </a:rPr>
              <a:t>−1</a:t>
            </a:r>
            <a:r>
              <a:rPr lang="en-US" sz="2400">
                <a:latin typeface="Calibri" pitchFamily="34" charset="0"/>
              </a:rPr>
              <a:t>) peaks are present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>
                <a:latin typeface="Calibri" pitchFamily="34" charset="0"/>
              </a:rPr>
              <a:t>Significant fluorescence from glass substrate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400">
              <a:latin typeface="Calibri" pitchFamily="34" charset="0"/>
            </a:endParaRPr>
          </a:p>
        </p:txBody>
      </p:sp>
      <p:pic>
        <p:nvPicPr>
          <p:cNvPr id="162819" name="Picture 2" descr="C:\Users\alan\Documents\school\film_deposition\ICOPS-2012\figures\raman_fittin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78325" y="1325563"/>
            <a:ext cx="4584700" cy="458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62988" y="0"/>
            <a:ext cx="404812" cy="365125"/>
          </a:xfrm>
        </p:spPr>
        <p:txBody>
          <a:bodyPr/>
          <a:lstStyle/>
          <a:p>
            <a:pPr algn="l">
              <a:defRPr/>
            </a:pPr>
            <a:fld id="{A51C1CAF-6E6F-41D9-9AF0-690697318330}" type="slidenum">
              <a:rPr lang="en-US"/>
              <a:pPr algn="l">
                <a:defRPr/>
              </a:pPr>
              <a:t>39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Acknowledgments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National Science Foundation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CBET-0755761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Department of Energy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DE-SC0001923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DARPA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err="1" smtClean="0"/>
              <a:t>Microscale</a:t>
            </a:r>
            <a:r>
              <a:rPr lang="en-US" dirty="0" smtClean="0"/>
              <a:t> Plasma Devices program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ea typeface="Tahoma" pitchFamily="34" charset="0"/>
                <a:cs typeface="Tahoma" pitchFamily="34" charset="0"/>
              </a:rPr>
              <a:t>FA9550-12-1-0006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Tahoma" pitchFamily="34" charset="0"/>
                <a:cs typeface="Tahoma" pitchFamily="34" charset="0"/>
              </a:rPr>
              <a:t>Schlumberger-Doll Research Corp.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>
              <a:ea typeface="Tahoma" pitchFamily="34" charset="0"/>
              <a:cs typeface="Tahoma" pitchFamily="34" charset="0"/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495800" y="1600200"/>
            <a:ext cx="4191000" cy="4525963"/>
          </a:xfrm>
        </p:spPr>
        <p:txBody>
          <a:bodyPr rtlCol="0">
            <a:normAutofit fontScale="77500" lnSpcReduction="20000"/>
          </a:bodyPr>
          <a:lstStyle/>
          <a:p>
            <a:pPr marL="342900" lvl="1" indent="-3429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Tahoma" pitchFamily="34" charset="0"/>
                <a:cs typeface="Tahoma" pitchFamily="34" charset="0"/>
              </a:rPr>
              <a:t>Alan </a:t>
            </a:r>
            <a:r>
              <a:rPr lang="en-US" dirty="0" err="1" smtClean="0">
                <a:ea typeface="Tahoma" pitchFamily="34" charset="0"/>
                <a:cs typeface="Tahoma" pitchFamily="34" charset="0"/>
              </a:rPr>
              <a:t>Hoskinson</a:t>
            </a:r>
            <a:r>
              <a:rPr lang="en-US" dirty="0" smtClean="0">
                <a:ea typeface="Tahoma" pitchFamily="34" charset="0"/>
                <a:cs typeface="Tahoma" pitchFamily="34" charset="0"/>
              </a:rPr>
              <a:t>, Asst. Research Prof.</a:t>
            </a:r>
          </a:p>
          <a:p>
            <a:pPr marL="342900" lvl="1" indent="-3429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err="1" smtClean="0">
                <a:ea typeface="Tahoma" pitchFamily="34" charset="0"/>
                <a:cs typeface="Tahoma" pitchFamily="34" charset="0"/>
              </a:rPr>
              <a:t>Shabnam</a:t>
            </a:r>
            <a:r>
              <a:rPr lang="en-US" dirty="0" smtClean="0"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 smtClean="0">
                <a:ea typeface="Tahoma" pitchFamily="34" charset="0"/>
                <a:cs typeface="Tahoma" pitchFamily="34" charset="0"/>
              </a:rPr>
              <a:t>Monfared</a:t>
            </a:r>
            <a:r>
              <a:rPr lang="en-US" dirty="0" smtClean="0">
                <a:ea typeface="Tahoma" pitchFamily="34" charset="0"/>
                <a:cs typeface="Tahoma" pitchFamily="34" charset="0"/>
              </a:rPr>
              <a:t>, </a:t>
            </a:r>
            <a:r>
              <a:rPr lang="en-US" dirty="0" err="1" smtClean="0">
                <a:ea typeface="Tahoma" pitchFamily="34" charset="0"/>
                <a:cs typeface="Tahoma" pitchFamily="34" charset="0"/>
              </a:rPr>
              <a:t>Postdoc</a:t>
            </a:r>
            <a:endParaRPr lang="en-US" dirty="0" smtClean="0">
              <a:ea typeface="Tahoma" pitchFamily="34" charset="0"/>
              <a:cs typeface="Tahoma" pitchFamily="34" charset="0"/>
            </a:endParaRPr>
          </a:p>
          <a:p>
            <a:pPr marL="342900" lvl="1" indent="-3429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Tahoma" pitchFamily="34" charset="0"/>
                <a:cs typeface="Tahoma" pitchFamily="34" charset="0"/>
              </a:rPr>
              <a:t>Chen Wu, PhD candidate </a:t>
            </a:r>
          </a:p>
          <a:p>
            <a:pPr marL="342900" lvl="1" indent="-3429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Tahoma" pitchFamily="34" charset="0"/>
                <a:cs typeface="Tahoma" pitchFamily="34" charset="0"/>
              </a:rPr>
              <a:t>Stephen Parsons, PhD candidate</a:t>
            </a:r>
          </a:p>
          <a:p>
            <a:pPr marL="342900" lvl="1" indent="-3429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Tahoma" pitchFamily="34" charset="0"/>
                <a:cs typeface="Tahoma" pitchFamily="34" charset="0"/>
              </a:rPr>
              <a:t>Naoto Miura, PhD’12</a:t>
            </a:r>
          </a:p>
          <a:p>
            <a:pPr marL="742950" lvl="2" indent="-3429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Tahoma" pitchFamily="34" charset="0"/>
                <a:cs typeface="Tahoma" pitchFamily="34" charset="0"/>
              </a:rPr>
              <a:t>National Instruments, Tokyo</a:t>
            </a:r>
          </a:p>
          <a:p>
            <a:pPr marL="342900" lvl="1" indent="-3429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Tahoma" pitchFamily="34" charset="0"/>
                <a:cs typeface="Tahoma" pitchFamily="34" charset="0"/>
              </a:rPr>
              <a:t>Jun </a:t>
            </a:r>
            <a:r>
              <a:rPr lang="en-US" dirty="0" err="1" smtClean="0">
                <a:ea typeface="Tahoma" pitchFamily="34" charset="0"/>
                <a:cs typeface="Tahoma" pitchFamily="34" charset="0"/>
              </a:rPr>
              <a:t>Xue</a:t>
            </a:r>
            <a:r>
              <a:rPr lang="en-US" dirty="0" smtClean="0">
                <a:ea typeface="Tahoma" pitchFamily="34" charset="0"/>
                <a:cs typeface="Tahoma" pitchFamily="34" charset="0"/>
              </a:rPr>
              <a:t>, PhD’10</a:t>
            </a:r>
          </a:p>
          <a:p>
            <a:pPr marL="742950" lvl="2" indent="-3429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Tahoma" pitchFamily="34" charset="0"/>
                <a:cs typeface="Tahoma" pitchFamily="34" charset="0"/>
              </a:rPr>
              <a:t>Applied Materials</a:t>
            </a:r>
          </a:p>
          <a:p>
            <a:pPr marL="342900" lvl="1" indent="-3429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Tahoma" pitchFamily="34" charset="0"/>
                <a:cs typeface="Tahoma" pitchFamily="34" charset="0"/>
              </a:rPr>
              <a:t>Felipe </a:t>
            </a:r>
            <a:r>
              <a:rPr lang="en-US" dirty="0" err="1" smtClean="0">
                <a:ea typeface="Tahoma" pitchFamily="34" charset="0"/>
                <a:cs typeface="Tahoma" pitchFamily="34" charset="0"/>
              </a:rPr>
              <a:t>Iza</a:t>
            </a:r>
            <a:r>
              <a:rPr lang="en-US" dirty="0" smtClean="0">
                <a:ea typeface="Tahoma" pitchFamily="34" charset="0"/>
                <a:cs typeface="Tahoma" pitchFamily="34" charset="0"/>
              </a:rPr>
              <a:t>, PhD’04</a:t>
            </a:r>
          </a:p>
          <a:p>
            <a:pPr marL="742950" lvl="2" indent="-3429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Tahoma" pitchFamily="34" charset="0"/>
                <a:cs typeface="Tahoma" pitchFamily="34" charset="0"/>
              </a:rPr>
              <a:t>Professor, U. </a:t>
            </a:r>
            <a:r>
              <a:rPr lang="en-US" dirty="0" err="1" smtClean="0">
                <a:ea typeface="Tahoma" pitchFamily="34" charset="0"/>
                <a:cs typeface="Tahoma" pitchFamily="34" charset="0"/>
              </a:rPr>
              <a:t>Loughborough</a:t>
            </a:r>
            <a:r>
              <a:rPr lang="en-US" dirty="0" smtClean="0">
                <a:ea typeface="Tahoma" pitchFamily="34" charset="0"/>
                <a:cs typeface="Tahoma" pitchFamily="34" charset="0"/>
              </a:rPr>
              <a:t>, UK</a:t>
            </a:r>
          </a:p>
          <a:p>
            <a:pPr marL="342900" lvl="1" indent="-34290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>
              <a:ea typeface="Tahoma" pitchFamily="34" charset="0"/>
              <a:cs typeface="Tahoma" pitchFamily="34" charset="0"/>
            </a:endParaRPr>
          </a:p>
          <a:p>
            <a:pPr marL="342900" lvl="1" indent="-3429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Tahoma" pitchFamily="34" charset="0"/>
                <a:cs typeface="Tahoma" pitchFamily="34" charset="0"/>
              </a:rPr>
              <a:t>Undergraduate Research Assistants: </a:t>
            </a:r>
            <a:r>
              <a:rPr lang="en-US" sz="2300" dirty="0" smtClean="0">
                <a:ea typeface="Tahoma" pitchFamily="34" charset="0"/>
                <a:cs typeface="Tahoma" pitchFamily="34" charset="0"/>
              </a:rPr>
              <a:t>Michael </a:t>
            </a:r>
            <a:r>
              <a:rPr lang="en-US" sz="2300" dirty="0" err="1" smtClean="0">
                <a:ea typeface="Tahoma" pitchFamily="34" charset="0"/>
                <a:cs typeface="Tahoma" pitchFamily="34" charset="0"/>
              </a:rPr>
              <a:t>Grunde</a:t>
            </a:r>
            <a:r>
              <a:rPr lang="en-US" sz="2300" dirty="0" smtClean="0">
                <a:ea typeface="Tahoma" pitchFamily="34" charset="0"/>
                <a:cs typeface="Tahoma" pitchFamily="34" charset="0"/>
              </a:rPr>
              <a:t>, </a:t>
            </a:r>
            <a:r>
              <a:rPr lang="en-US" sz="2300" dirty="0" err="1" smtClean="0">
                <a:ea typeface="Tahoma" pitchFamily="34" charset="0"/>
                <a:cs typeface="Tahoma" pitchFamily="34" charset="0"/>
              </a:rPr>
              <a:t>Mical</a:t>
            </a:r>
            <a:r>
              <a:rPr lang="en-US" sz="2300" dirty="0" smtClean="0">
                <a:ea typeface="Tahoma" pitchFamily="34" charset="0"/>
                <a:cs typeface="Tahoma" pitchFamily="34" charset="0"/>
              </a:rPr>
              <a:t> Nobel, Kevin Morrissey, and </a:t>
            </a:r>
            <a:r>
              <a:rPr lang="en-US" sz="2300" dirty="0" err="1" smtClean="0">
                <a:ea typeface="Tahoma" pitchFamily="34" charset="0"/>
                <a:cs typeface="Tahoma" pitchFamily="34" charset="0"/>
              </a:rPr>
              <a:t>Atiyah</a:t>
            </a:r>
            <a:r>
              <a:rPr lang="en-US" sz="2300" dirty="0" smtClean="0">
                <a:ea typeface="Tahoma" pitchFamily="34" charset="0"/>
                <a:cs typeface="Tahoma" pitchFamily="34" charset="0"/>
              </a:rPr>
              <a:t> </a:t>
            </a:r>
            <a:r>
              <a:rPr lang="en-US" sz="2300" dirty="0" err="1" smtClean="0">
                <a:ea typeface="Tahoma" pitchFamily="34" charset="0"/>
                <a:cs typeface="Tahoma" pitchFamily="34" charset="0"/>
              </a:rPr>
              <a:t>Ahsan</a:t>
            </a:r>
            <a:endParaRPr lang="en-US" u="sng" dirty="0" smtClean="0">
              <a:ea typeface="Tahoma" pitchFamily="34" charset="0"/>
              <a:cs typeface="Tahoma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98D87-FEED-45F0-A2C4-5EA534BDE74D}" type="slidenum">
              <a:rPr lang="en-US"/>
              <a:pPr>
                <a:defRPr/>
              </a:pPr>
              <a:t>4</a:t>
            </a:fld>
            <a:endParaRPr lang="en-US"/>
          </a:p>
        </p:txBody>
      </p:sp>
      <p:graphicFrame>
        <p:nvGraphicFramePr>
          <p:cNvPr id="114690" name="Object 2"/>
          <p:cNvGraphicFramePr>
            <a:graphicFrameLocks/>
          </p:cNvGraphicFramePr>
          <p:nvPr/>
        </p:nvGraphicFramePr>
        <p:xfrm>
          <a:off x="6400800" y="5867400"/>
          <a:ext cx="2238375" cy="663575"/>
        </p:xfrm>
        <a:graphic>
          <a:graphicData uri="http://schemas.openxmlformats.org/presentationml/2006/ole">
            <p:oleObj spid="_x0000_s114690" name="Corel PHOTO-PAINT 8.0 Image" r:id="rId3" imgW="6920038" imgH="2065204" progId="CorelPhotoPaint.Image.7">
              <p:embed/>
            </p:oleObj>
          </a:graphicData>
        </a:graphic>
      </p:graphicFrame>
      <p:pic>
        <p:nvPicPr>
          <p:cNvPr id="114695" name="Picture 7" descr="logo_seal_foot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6019800"/>
            <a:ext cx="16176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DLC Observations</a:t>
            </a:r>
          </a:p>
        </p:txBody>
      </p:sp>
      <p:sp>
        <p:nvSpPr>
          <p:cNvPr id="164866" name="Content Placeholder 2"/>
          <p:cNvSpPr>
            <a:spLocks noGrp="1"/>
          </p:cNvSpPr>
          <p:nvPr>
            <p:ph idx="1"/>
          </p:nvPr>
        </p:nvSpPr>
        <p:spPr>
          <a:xfrm>
            <a:off x="457200" y="1020763"/>
            <a:ext cx="8229600" cy="1905000"/>
          </a:xfrm>
        </p:spPr>
        <p:txBody>
          <a:bodyPr/>
          <a:lstStyle/>
          <a:p>
            <a:r>
              <a:rPr lang="en-US" sz="2400" smtClean="0"/>
              <a:t>Typically, DLC film deposition requires ion bombardment energy of ~100 eV (e.g., low pressure PECVD)</a:t>
            </a:r>
          </a:p>
          <a:p>
            <a:r>
              <a:rPr lang="en-US" sz="2400" smtClean="0"/>
              <a:t>1 atm: frequent ion-neutral collisions limit ion energy &lt; 1 eV!</a:t>
            </a:r>
          </a:p>
          <a:p>
            <a:r>
              <a:rPr lang="en-US" sz="2400" smtClean="0"/>
              <a:t>Two possibilities for energetic deposition at 1 atm:</a:t>
            </a:r>
          </a:p>
          <a:p>
            <a:endParaRPr lang="en-US" sz="2400" smtClean="0"/>
          </a:p>
          <a:p>
            <a:endParaRPr lang="en-US" sz="2400" smtClean="0"/>
          </a:p>
          <a:p>
            <a:endParaRPr lang="en-US" sz="2400" smtClean="0"/>
          </a:p>
        </p:txBody>
      </p:sp>
      <p:grpSp>
        <p:nvGrpSpPr>
          <p:cNvPr id="69" name="Group 68"/>
          <p:cNvGrpSpPr>
            <a:grpSpLocks/>
          </p:cNvGrpSpPr>
          <p:nvPr/>
        </p:nvGrpSpPr>
        <p:grpSpPr bwMode="auto">
          <a:xfrm>
            <a:off x="-304800" y="2819400"/>
            <a:ext cx="5410200" cy="2716213"/>
            <a:chOff x="-152400" y="2837455"/>
            <a:chExt cx="5410200" cy="2715838"/>
          </a:xfrm>
        </p:grpSpPr>
        <p:sp>
          <p:nvSpPr>
            <p:cNvPr id="164905" name="Content Placeholder 2"/>
            <p:cNvSpPr txBox="1">
              <a:spLocks/>
            </p:cNvSpPr>
            <p:nvPr/>
          </p:nvSpPr>
          <p:spPr bwMode="auto">
            <a:xfrm>
              <a:off x="-152400" y="4602162"/>
              <a:ext cx="5410200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0000"/>
                </a:spcBef>
              </a:pPr>
              <a:r>
                <a:rPr lang="en-US" sz="1600">
                  <a:latin typeface="Calibri" pitchFamily="34" charset="0"/>
                </a:rPr>
                <a:t>Very high ion fluxes:  energy flux = ion flux * ion energy</a:t>
              </a:r>
            </a:p>
            <a:p>
              <a:pPr marL="742950" lvl="1" indent="-285750">
                <a:spcBef>
                  <a:spcPct val="20000"/>
                </a:spcBef>
              </a:pPr>
              <a:r>
                <a:rPr lang="en-US" sz="1600">
                  <a:latin typeface="Calibri" pitchFamily="34" charset="0"/>
                </a:rPr>
                <a:t>				</a:t>
              </a:r>
              <a:endParaRPr lang="en-US" sz="1600">
                <a:latin typeface="Calibri" pitchFamily="34" charset="0"/>
                <a:sym typeface="Wingdings" pitchFamily="2" charset="2"/>
              </a:endParaRPr>
            </a:p>
          </p:txBody>
        </p:sp>
        <p:grpSp>
          <p:nvGrpSpPr>
            <p:cNvPr id="164906" name="Group 63"/>
            <p:cNvGrpSpPr>
              <a:grpSpLocks/>
            </p:cNvGrpSpPr>
            <p:nvPr/>
          </p:nvGrpSpPr>
          <p:grpSpPr bwMode="auto">
            <a:xfrm>
              <a:off x="211704" y="2837455"/>
              <a:ext cx="4741296" cy="1764707"/>
              <a:chOff x="76200" y="4267200"/>
              <a:chExt cx="4741296" cy="1764707"/>
            </a:xfrm>
          </p:grpSpPr>
          <p:grpSp>
            <p:nvGrpSpPr>
              <p:cNvPr id="164909" name="Group 62"/>
              <p:cNvGrpSpPr>
                <a:grpSpLocks/>
              </p:cNvGrpSpPr>
              <p:nvPr/>
            </p:nvGrpSpPr>
            <p:grpSpPr bwMode="auto">
              <a:xfrm>
                <a:off x="76200" y="4267200"/>
                <a:ext cx="4741296" cy="1764707"/>
                <a:chOff x="2062952" y="2288704"/>
                <a:chExt cx="4741296" cy="1764707"/>
              </a:xfrm>
            </p:grpSpPr>
            <p:grpSp>
              <p:nvGrpSpPr>
                <p:cNvPr id="164912" name="Group 5"/>
                <p:cNvGrpSpPr>
                  <a:grpSpLocks/>
                </p:cNvGrpSpPr>
                <p:nvPr/>
              </p:nvGrpSpPr>
              <p:grpSpPr bwMode="auto">
                <a:xfrm>
                  <a:off x="2062952" y="2288704"/>
                  <a:ext cx="4741296" cy="1584176"/>
                  <a:chOff x="1990944" y="3717032"/>
                  <a:chExt cx="4741296" cy="1584176"/>
                </a:xfrm>
              </p:grpSpPr>
              <p:sp>
                <p:nvSpPr>
                  <p:cNvPr id="7" name="Rectangle 6"/>
                  <p:cNvSpPr/>
                  <p:nvPr/>
                </p:nvSpPr>
                <p:spPr bwMode="auto">
                  <a:xfrm>
                    <a:off x="2195165" y="4796383"/>
                    <a:ext cx="4537075" cy="504755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8" name="Oval 7"/>
                  <p:cNvSpPr/>
                  <p:nvPr/>
                </p:nvSpPr>
                <p:spPr bwMode="auto">
                  <a:xfrm>
                    <a:off x="2626965" y="3932902"/>
                    <a:ext cx="215900" cy="21587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r>
                      <a:rPr lang="en-US" baseline="30000" dirty="0">
                        <a:latin typeface="Times New Roman" pitchFamily="18" charset="0"/>
                      </a:rPr>
                      <a:t>+</a:t>
                    </a:r>
                    <a:endParaRPr lang="en-US" sz="1050" baseline="30000" dirty="0">
                      <a:latin typeface="Times New Roman" pitchFamily="18" charset="0"/>
                    </a:endParaRPr>
                  </a:p>
                </p:txBody>
              </p:sp>
              <p:cxnSp>
                <p:nvCxnSpPr>
                  <p:cNvPr id="164916" name="Straight Arrow Connector 8"/>
                  <p:cNvCxnSpPr>
                    <a:cxnSpLocks noChangeShapeType="1"/>
                    <a:stCxn id="8" idx="4"/>
                  </p:cNvCxnSpPr>
                  <p:nvPr/>
                </p:nvCxnSpPr>
                <p:spPr bwMode="auto">
                  <a:xfrm rot="5400000">
                    <a:off x="2393758" y="4455114"/>
                    <a:ext cx="648072" cy="36004"/>
                  </a:xfrm>
                  <a:prstGeom prst="straightConnector1">
                    <a:avLst/>
                  </a:prstGeom>
                  <a:noFill/>
                  <a:ln w="12700" algn="ctr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</p:spPr>
              </p:cxnSp>
              <p:sp>
                <p:nvSpPr>
                  <p:cNvPr id="164917" name="Text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90944" y="3717032"/>
                    <a:ext cx="708848" cy="3077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400">
                        <a:latin typeface="Calibri" pitchFamily="34" charset="0"/>
                      </a:rPr>
                      <a:t>100 eV</a:t>
                    </a:r>
                    <a:endParaRPr lang="en-US">
                      <a:latin typeface="Calibri" pitchFamily="34" charset="0"/>
                    </a:endParaRPr>
                  </a:p>
                </p:txBody>
              </p:sp>
              <p:sp>
                <p:nvSpPr>
                  <p:cNvPr id="11" name="Oval 10"/>
                  <p:cNvSpPr/>
                  <p:nvPr/>
                </p:nvSpPr>
                <p:spPr bwMode="auto">
                  <a:xfrm>
                    <a:off x="4787553" y="4221787"/>
                    <a:ext cx="215900" cy="21587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r>
                      <a:rPr lang="en-US" baseline="30000" dirty="0">
                        <a:latin typeface="Times New Roman" pitchFamily="18" charset="0"/>
                      </a:rPr>
                      <a:t>+</a:t>
                    </a:r>
                    <a:endParaRPr lang="en-US" sz="1050" baseline="30000" dirty="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2" name="Oval 11"/>
                  <p:cNvSpPr/>
                  <p:nvPr/>
                </p:nvSpPr>
                <p:spPr bwMode="auto">
                  <a:xfrm>
                    <a:off x="4500215" y="4085281"/>
                    <a:ext cx="215900" cy="21587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r>
                      <a:rPr lang="en-US" baseline="30000" dirty="0">
                        <a:latin typeface="Times New Roman" pitchFamily="18" charset="0"/>
                      </a:rPr>
                      <a:t>+</a:t>
                    </a:r>
                    <a:endParaRPr lang="en-US" sz="1050" baseline="30000" dirty="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3" name="Oval 12"/>
                  <p:cNvSpPr/>
                  <p:nvPr/>
                </p:nvSpPr>
                <p:spPr bwMode="auto">
                  <a:xfrm>
                    <a:off x="5363815" y="4293215"/>
                    <a:ext cx="215900" cy="21587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r>
                      <a:rPr lang="en-US" baseline="30000" dirty="0">
                        <a:latin typeface="Times New Roman" pitchFamily="18" charset="0"/>
                      </a:rPr>
                      <a:t>+</a:t>
                    </a:r>
                    <a:endParaRPr lang="en-US" sz="1050" baseline="30000" dirty="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4" name="Oval 13"/>
                  <p:cNvSpPr/>
                  <p:nvPr/>
                </p:nvSpPr>
                <p:spPr bwMode="auto">
                  <a:xfrm>
                    <a:off x="5076478" y="4156709"/>
                    <a:ext cx="215900" cy="217457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r>
                      <a:rPr lang="en-US" baseline="30000" dirty="0">
                        <a:latin typeface="Times New Roman" pitchFamily="18" charset="0"/>
                      </a:rPr>
                      <a:t>+</a:t>
                    </a:r>
                    <a:endParaRPr lang="en-US" sz="1050" baseline="30000" dirty="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5" name="Oval 14"/>
                  <p:cNvSpPr/>
                  <p:nvPr/>
                </p:nvSpPr>
                <p:spPr bwMode="auto">
                  <a:xfrm>
                    <a:off x="5652740" y="4140836"/>
                    <a:ext cx="215900" cy="21587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r>
                      <a:rPr lang="en-US" baseline="30000" dirty="0">
                        <a:latin typeface="Times New Roman" pitchFamily="18" charset="0"/>
                      </a:rPr>
                      <a:t>+</a:t>
                    </a:r>
                    <a:endParaRPr lang="en-US" sz="1050" baseline="30000" dirty="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6" name="Oval 15"/>
                  <p:cNvSpPr/>
                  <p:nvPr/>
                </p:nvSpPr>
                <p:spPr bwMode="auto">
                  <a:xfrm>
                    <a:off x="6227415" y="4212264"/>
                    <a:ext cx="217488" cy="21587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r>
                      <a:rPr lang="en-US" baseline="30000" dirty="0">
                        <a:latin typeface="Times New Roman" pitchFamily="18" charset="0"/>
                      </a:rPr>
                      <a:t>+</a:t>
                    </a:r>
                    <a:endParaRPr lang="en-US" sz="1050" baseline="30000" dirty="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7" name="Oval 16"/>
                  <p:cNvSpPr/>
                  <p:nvPr/>
                </p:nvSpPr>
                <p:spPr bwMode="auto">
                  <a:xfrm>
                    <a:off x="5940078" y="4077345"/>
                    <a:ext cx="215900" cy="21587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eaLnBrk="0" hangingPunct="0">
                      <a:defRPr/>
                    </a:pPr>
                    <a:r>
                      <a:rPr lang="en-US" baseline="30000" dirty="0">
                        <a:latin typeface="Times New Roman" pitchFamily="18" charset="0"/>
                      </a:rPr>
                      <a:t>+</a:t>
                    </a:r>
                    <a:endParaRPr lang="en-US" sz="1050" baseline="30000" dirty="0">
                      <a:latin typeface="Times New Roman" pitchFamily="18" charset="0"/>
                    </a:endParaRPr>
                  </a:p>
                </p:txBody>
              </p:sp>
              <p:cxnSp>
                <p:nvCxnSpPr>
                  <p:cNvPr id="164925" name="Straight Arrow Connector 17"/>
                  <p:cNvCxnSpPr>
                    <a:cxnSpLocks noChangeShapeType="1"/>
                    <a:stCxn id="12" idx="4"/>
                  </p:cNvCxnSpPr>
                  <p:nvPr/>
                </p:nvCxnSpPr>
                <p:spPr bwMode="auto">
                  <a:xfrm rot="16200000" flipH="1">
                    <a:off x="4450178" y="4459306"/>
                    <a:ext cx="423664" cy="108012"/>
                  </a:xfrm>
                  <a:prstGeom prst="straightConnector1">
                    <a:avLst/>
                  </a:prstGeom>
                  <a:noFill/>
                  <a:ln w="12700" algn="ctr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</p:spPr>
              </p:cxnSp>
              <p:cxnSp>
                <p:nvCxnSpPr>
                  <p:cNvPr id="164926" name="Straight Arrow Connector 18"/>
                  <p:cNvCxnSpPr>
                    <a:cxnSpLocks noChangeShapeType="1"/>
                    <a:stCxn id="11" idx="4"/>
                  </p:cNvCxnSpPr>
                  <p:nvPr/>
                </p:nvCxnSpPr>
                <p:spPr bwMode="auto">
                  <a:xfrm rot="5400000">
                    <a:off x="4698014" y="4599130"/>
                    <a:ext cx="360040" cy="36004"/>
                  </a:xfrm>
                  <a:prstGeom prst="straightConnector1">
                    <a:avLst/>
                  </a:prstGeom>
                  <a:noFill/>
                  <a:ln w="12700" algn="ctr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</p:spPr>
              </p:cxnSp>
              <p:cxnSp>
                <p:nvCxnSpPr>
                  <p:cNvPr id="164927" name="Straight Arrow Connector 19"/>
                  <p:cNvCxnSpPr>
                    <a:cxnSpLocks noChangeShapeType="1"/>
                    <a:stCxn id="14" idx="4"/>
                  </p:cNvCxnSpPr>
                  <p:nvPr/>
                </p:nvCxnSpPr>
                <p:spPr bwMode="auto">
                  <a:xfrm rot="16200000" flipH="1">
                    <a:off x="4990238" y="4567318"/>
                    <a:ext cx="423664" cy="36004"/>
                  </a:xfrm>
                  <a:prstGeom prst="straightConnector1">
                    <a:avLst/>
                  </a:prstGeom>
                  <a:noFill/>
                  <a:ln w="12700" algn="ctr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</p:spPr>
              </p:cxnSp>
              <p:cxnSp>
                <p:nvCxnSpPr>
                  <p:cNvPr id="164928" name="Straight Arrow Connector 20"/>
                  <p:cNvCxnSpPr>
                    <a:cxnSpLocks noChangeShapeType="1"/>
                    <a:stCxn id="13" idx="4"/>
                  </p:cNvCxnSpPr>
                  <p:nvPr/>
                </p:nvCxnSpPr>
                <p:spPr bwMode="auto">
                  <a:xfrm rot="5400000">
                    <a:off x="5274078" y="4599130"/>
                    <a:ext cx="288032" cy="108012"/>
                  </a:xfrm>
                  <a:prstGeom prst="straightConnector1">
                    <a:avLst/>
                  </a:prstGeom>
                  <a:noFill/>
                  <a:ln w="12700" algn="ctr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</p:spPr>
              </p:cxnSp>
              <p:cxnSp>
                <p:nvCxnSpPr>
                  <p:cNvPr id="164929" name="Straight Arrow Connector 21"/>
                  <p:cNvCxnSpPr>
                    <a:cxnSpLocks noChangeShapeType="1"/>
                    <a:stCxn id="15" idx="4"/>
                  </p:cNvCxnSpPr>
                  <p:nvPr/>
                </p:nvCxnSpPr>
                <p:spPr bwMode="auto">
                  <a:xfrm rot="16200000" flipH="1">
                    <a:off x="5557918" y="4558934"/>
                    <a:ext cx="440432" cy="36004"/>
                  </a:xfrm>
                  <a:prstGeom prst="straightConnector1">
                    <a:avLst/>
                  </a:prstGeom>
                  <a:noFill/>
                  <a:ln w="12700" algn="ctr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</p:spPr>
              </p:cxnSp>
              <p:cxnSp>
                <p:nvCxnSpPr>
                  <p:cNvPr id="164930" name="Straight Arrow Connector 22"/>
                  <p:cNvCxnSpPr>
                    <a:cxnSpLocks noChangeShapeType="1"/>
                    <a:stCxn id="17" idx="4"/>
                  </p:cNvCxnSpPr>
                  <p:nvPr/>
                </p:nvCxnSpPr>
                <p:spPr bwMode="auto">
                  <a:xfrm rot="5400000">
                    <a:off x="5742130" y="4563126"/>
                    <a:ext cx="576064" cy="36004"/>
                  </a:xfrm>
                  <a:prstGeom prst="straightConnector1">
                    <a:avLst/>
                  </a:prstGeom>
                  <a:noFill/>
                  <a:ln w="12700" algn="ctr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</p:spPr>
              </p:cxnSp>
              <p:cxnSp>
                <p:nvCxnSpPr>
                  <p:cNvPr id="164931" name="Straight Arrow Connector 23"/>
                  <p:cNvCxnSpPr>
                    <a:cxnSpLocks noChangeShapeType="1"/>
                    <a:stCxn id="16" idx="4"/>
                  </p:cNvCxnSpPr>
                  <p:nvPr/>
                </p:nvCxnSpPr>
                <p:spPr bwMode="auto">
                  <a:xfrm rot="16200000" flipH="1">
                    <a:off x="6169986" y="4594938"/>
                    <a:ext cx="368424" cy="36004"/>
                  </a:xfrm>
                  <a:prstGeom prst="straightConnector1">
                    <a:avLst/>
                  </a:prstGeom>
                  <a:noFill/>
                  <a:ln w="12700" algn="ctr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</p:spPr>
              </p:cxnSp>
              <p:sp>
                <p:nvSpPr>
                  <p:cNvPr id="164932" name="TextBox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51184" y="3789040"/>
                    <a:ext cx="529312" cy="3077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400">
                        <a:latin typeface="Calibri" pitchFamily="34" charset="0"/>
                      </a:rPr>
                      <a:t>1 eV</a:t>
                    </a:r>
                    <a:endParaRPr lang="en-US">
                      <a:latin typeface="Calibri" pitchFamily="34" charset="0"/>
                    </a:endParaRPr>
                  </a:p>
                </p:txBody>
              </p:sp>
            </p:grpSp>
            <p:sp>
              <p:nvSpPr>
                <p:cNvPr id="164913" name="Freeform 59"/>
                <p:cNvSpPr>
                  <a:spLocks/>
                </p:cNvSpPr>
                <p:nvPr/>
              </p:nvSpPr>
              <p:spPr bwMode="auto">
                <a:xfrm>
                  <a:off x="3608025" y="3172061"/>
                  <a:ext cx="233189" cy="881350"/>
                </a:xfrm>
                <a:custGeom>
                  <a:avLst/>
                  <a:gdLst>
                    <a:gd name="T0" fmla="*/ 181777 w 233189"/>
                    <a:gd name="T1" fmla="*/ 0 h 881350"/>
                    <a:gd name="T2" fmla="*/ 5508 w 233189"/>
                    <a:gd name="T3" fmla="*/ 341523 h 881350"/>
                    <a:gd name="T4" fmla="*/ 214828 w 233189"/>
                    <a:gd name="T5" fmla="*/ 561860 h 881350"/>
                    <a:gd name="T6" fmla="*/ 115676 w 233189"/>
                    <a:gd name="T7" fmla="*/ 881350 h 88135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33189" h="881350">
                      <a:moveTo>
                        <a:pt x="181777" y="0"/>
                      </a:moveTo>
                      <a:cubicBezTo>
                        <a:pt x="90888" y="123940"/>
                        <a:pt x="0" y="247880"/>
                        <a:pt x="5508" y="341523"/>
                      </a:cubicBezTo>
                      <a:cubicBezTo>
                        <a:pt x="11017" y="435166"/>
                        <a:pt x="196467" y="471889"/>
                        <a:pt x="214828" y="561860"/>
                      </a:cubicBezTo>
                      <a:cubicBezTo>
                        <a:pt x="233189" y="651831"/>
                        <a:pt x="174432" y="766590"/>
                        <a:pt x="115676" y="881350"/>
                      </a:cubicBezTo>
                    </a:path>
                  </a:pathLst>
                </a:custGeom>
                <a:noFill/>
                <a:ln w="571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64910" name="TextBox 60"/>
              <p:cNvSpPr txBox="1">
                <a:spLocks noChangeArrowheads="1"/>
              </p:cNvSpPr>
              <p:nvPr/>
            </p:nvSpPr>
            <p:spPr bwMode="auto">
              <a:xfrm>
                <a:off x="685800" y="5410200"/>
                <a:ext cx="66396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>
                    <a:latin typeface="Calibri" pitchFamily="34" charset="0"/>
                  </a:rPr>
                  <a:t>1 Pa </a:t>
                </a:r>
              </a:p>
            </p:txBody>
          </p:sp>
          <p:sp>
            <p:nvSpPr>
              <p:cNvPr id="164911" name="TextBox 61"/>
              <p:cNvSpPr txBox="1">
                <a:spLocks noChangeArrowheads="1"/>
              </p:cNvSpPr>
              <p:nvPr/>
            </p:nvSpPr>
            <p:spPr bwMode="auto">
              <a:xfrm>
                <a:off x="3048000" y="5452646"/>
                <a:ext cx="75693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>
                    <a:latin typeface="Calibri" pitchFamily="34" charset="0"/>
                  </a:rPr>
                  <a:t>1 atm </a:t>
                </a:r>
              </a:p>
            </p:txBody>
          </p:sp>
        </p:grpSp>
        <p:sp>
          <p:nvSpPr>
            <p:cNvPr id="66" name="Right Arrow 65"/>
            <p:cNvSpPr/>
            <p:nvPr/>
          </p:nvSpPr>
          <p:spPr>
            <a:xfrm>
              <a:off x="1600200" y="3231101"/>
              <a:ext cx="533400" cy="15237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4908" name="TextBox 66"/>
            <p:cNvSpPr txBox="1">
              <a:spLocks noChangeArrowheads="1"/>
            </p:cNvSpPr>
            <p:nvPr/>
          </p:nvSpPr>
          <p:spPr bwMode="auto">
            <a:xfrm>
              <a:off x="786789" y="4906962"/>
              <a:ext cx="367869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Calibri" pitchFamily="34" charset="0"/>
                </a:rPr>
                <a:t>Microplasma ion flux is 5x10</a:t>
              </a:r>
              <a:r>
                <a:rPr lang="en-US" baseline="30000">
                  <a:latin typeface="Calibri" pitchFamily="34" charset="0"/>
                </a:rPr>
                <a:t>17</a:t>
              </a:r>
              <a:r>
                <a:rPr lang="en-US">
                  <a:latin typeface="Calibri" pitchFamily="34" charset="0"/>
                </a:rPr>
                <a:t> cm</a:t>
              </a:r>
              <a:r>
                <a:rPr lang="en-US" baseline="30000">
                  <a:latin typeface="Calibri" pitchFamily="34" charset="0"/>
                </a:rPr>
                <a:t>-2</a:t>
              </a:r>
              <a:r>
                <a:rPr lang="en-US">
                  <a:latin typeface="Calibri" pitchFamily="34" charset="0"/>
                </a:rPr>
                <a:t>s</a:t>
              </a:r>
              <a:r>
                <a:rPr lang="en-US" baseline="30000">
                  <a:latin typeface="Calibri" pitchFamily="34" charset="0"/>
                </a:rPr>
                <a:t>-2</a:t>
              </a:r>
            </a:p>
            <a:p>
              <a:pPr algn="ctr"/>
              <a:r>
                <a:rPr lang="en-US">
                  <a:latin typeface="Calibri" pitchFamily="34" charset="0"/>
                  <a:sym typeface="Wingdings" pitchFamily="2" charset="2"/>
                </a:rPr>
                <a:t> </a:t>
              </a:r>
              <a:r>
                <a:rPr lang="en-US">
                  <a:latin typeface="Calibri" pitchFamily="34" charset="0"/>
                </a:rPr>
                <a:t>25x that of an ICP or DBD</a:t>
              </a:r>
            </a:p>
          </p:txBody>
        </p:sp>
      </p:grpSp>
      <p:grpSp>
        <p:nvGrpSpPr>
          <p:cNvPr id="70" name="Group 69"/>
          <p:cNvGrpSpPr>
            <a:grpSpLocks/>
          </p:cNvGrpSpPr>
          <p:nvPr/>
        </p:nvGrpSpPr>
        <p:grpSpPr bwMode="auto">
          <a:xfrm>
            <a:off x="4419600" y="4267200"/>
            <a:ext cx="4613275" cy="2325688"/>
            <a:chOff x="4572000" y="4294491"/>
            <a:chExt cx="4612704" cy="2325602"/>
          </a:xfrm>
        </p:grpSpPr>
        <p:grpSp>
          <p:nvGrpSpPr>
            <p:cNvPr id="164870" name="Group 25"/>
            <p:cNvGrpSpPr>
              <a:grpSpLocks/>
            </p:cNvGrpSpPr>
            <p:nvPr/>
          </p:nvGrpSpPr>
          <p:grpSpPr bwMode="auto">
            <a:xfrm>
              <a:off x="4648200" y="4294491"/>
              <a:ext cx="4536504" cy="1374471"/>
              <a:chOff x="2256512" y="4993537"/>
              <a:chExt cx="4536504" cy="1099759"/>
            </a:xfrm>
          </p:grpSpPr>
          <p:sp>
            <p:nvSpPr>
              <p:cNvPr id="27" name="Rectangle 26"/>
              <p:cNvSpPr/>
              <p:nvPr/>
            </p:nvSpPr>
            <p:spPr bwMode="auto">
              <a:xfrm>
                <a:off x="2256503" y="5726422"/>
                <a:ext cx="4536513" cy="36707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 bwMode="auto">
              <a:xfrm>
                <a:off x="2688250" y="5097690"/>
                <a:ext cx="215873" cy="157500"/>
              </a:xfrm>
              <a:prstGeom prst="ellipse">
                <a:avLst/>
              </a:prstGeom>
              <a:solidFill>
                <a:srgbClr val="FFCC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r>
                  <a:rPr lang="en-US" baseline="30000" dirty="0">
                    <a:latin typeface="Times New Roman" pitchFamily="18" charset="0"/>
                  </a:rPr>
                  <a:t>*</a:t>
                </a:r>
                <a:endParaRPr lang="en-US" sz="1050" baseline="30000" dirty="0">
                  <a:latin typeface="Times New Roman" pitchFamily="18" charset="0"/>
                </a:endParaRPr>
              </a:p>
            </p:txBody>
          </p:sp>
          <p:cxnSp>
            <p:nvCxnSpPr>
              <p:cNvPr id="164875" name="Straight Arrow Connector 28"/>
              <p:cNvCxnSpPr>
                <a:cxnSpLocks noChangeShapeType="1"/>
                <a:stCxn id="28" idx="4"/>
              </p:cNvCxnSpPr>
              <p:nvPr/>
            </p:nvCxnSpPr>
            <p:spPr bwMode="auto">
              <a:xfrm rot="5400000">
                <a:off x="2542907" y="5473045"/>
                <a:ext cx="471325" cy="36004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30" name="Oval 29"/>
              <p:cNvSpPr/>
              <p:nvPr/>
            </p:nvSpPr>
            <p:spPr bwMode="auto">
              <a:xfrm>
                <a:off x="4848570" y="5307268"/>
                <a:ext cx="215873" cy="157500"/>
              </a:xfrm>
              <a:prstGeom prst="ellipse">
                <a:avLst/>
              </a:prstGeom>
              <a:solidFill>
                <a:srgbClr val="FFCC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r>
                  <a:rPr lang="en-US" baseline="30000" dirty="0">
                    <a:latin typeface="Times New Roman" pitchFamily="18" charset="0"/>
                  </a:rPr>
                  <a:t>*</a:t>
                </a:r>
                <a:endParaRPr lang="en-US" sz="1050" baseline="30000" dirty="0">
                  <a:latin typeface="Times New Roman" pitchFamily="18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4561267" y="5209465"/>
                <a:ext cx="215873" cy="156230"/>
              </a:xfrm>
              <a:prstGeom prst="ellipse">
                <a:avLst/>
              </a:prstGeom>
              <a:solidFill>
                <a:srgbClr val="FFCC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r>
                  <a:rPr lang="en-US" baseline="30000" dirty="0">
                    <a:latin typeface="Times New Roman" pitchFamily="18" charset="0"/>
                  </a:rPr>
                  <a:t>+</a:t>
                </a:r>
                <a:endParaRPr lang="en-US" sz="1050" baseline="30000" dirty="0">
                  <a:latin typeface="Times New Roman" pitchFamily="18" charset="0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 bwMode="auto">
              <a:xfrm>
                <a:off x="5424761" y="5360615"/>
                <a:ext cx="215873" cy="156230"/>
              </a:xfrm>
              <a:prstGeom prst="ellipse">
                <a:avLst/>
              </a:prstGeom>
              <a:solidFill>
                <a:srgbClr val="FFCC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r>
                  <a:rPr lang="en-US" baseline="30000" dirty="0">
                    <a:latin typeface="Times New Roman" pitchFamily="18" charset="0"/>
                  </a:rPr>
                  <a:t>*</a:t>
                </a:r>
                <a:endParaRPr lang="en-US" sz="1050" baseline="30000" dirty="0">
                  <a:latin typeface="Times New Roman" pitchFamily="18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5137459" y="5261542"/>
                <a:ext cx="215873" cy="157500"/>
              </a:xfrm>
              <a:prstGeom prst="ellipse">
                <a:avLst/>
              </a:prstGeom>
              <a:solidFill>
                <a:srgbClr val="FFCC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r>
                  <a:rPr lang="en-US" baseline="30000" dirty="0">
                    <a:latin typeface="Times New Roman" pitchFamily="18" charset="0"/>
                  </a:rPr>
                  <a:t>*</a:t>
                </a:r>
                <a:endParaRPr lang="en-US" sz="1050" baseline="30000" dirty="0">
                  <a:latin typeface="Times New Roman" pitchFamily="18" charset="0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 bwMode="auto">
              <a:xfrm>
                <a:off x="5713650" y="5248840"/>
                <a:ext cx="215873" cy="157500"/>
              </a:xfrm>
              <a:prstGeom prst="ellipse">
                <a:avLst/>
              </a:prstGeom>
              <a:solidFill>
                <a:srgbClr val="FFCC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r>
                  <a:rPr lang="en-US" baseline="30000" dirty="0">
                    <a:latin typeface="Times New Roman" pitchFamily="18" charset="0"/>
                  </a:rPr>
                  <a:t>*</a:t>
                </a:r>
                <a:endParaRPr lang="en-US" sz="1050" baseline="30000" dirty="0">
                  <a:latin typeface="Times New Roman" pitchFamily="18" charset="0"/>
                </a:endParaRPr>
              </a:p>
            </p:txBody>
          </p:sp>
          <p:sp>
            <p:nvSpPr>
              <p:cNvPr id="35" name="Oval 34"/>
              <p:cNvSpPr/>
              <p:nvPr/>
            </p:nvSpPr>
            <p:spPr bwMode="auto">
              <a:xfrm>
                <a:off x="6288254" y="5302187"/>
                <a:ext cx="217461" cy="156230"/>
              </a:xfrm>
              <a:prstGeom prst="ellipse">
                <a:avLst/>
              </a:prstGeom>
              <a:solidFill>
                <a:srgbClr val="FFCC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r>
                  <a:rPr lang="en-US" baseline="30000" dirty="0">
                    <a:latin typeface="Times New Roman" pitchFamily="18" charset="0"/>
                  </a:rPr>
                  <a:t>*</a:t>
                </a:r>
                <a:endParaRPr lang="en-US" sz="1050" baseline="30000" dirty="0">
                  <a:latin typeface="Times New Roman" pitchFamily="18" charset="0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 bwMode="auto">
              <a:xfrm>
                <a:off x="6000952" y="5203114"/>
                <a:ext cx="215873" cy="157500"/>
              </a:xfrm>
              <a:prstGeom prst="ellipse">
                <a:avLst/>
              </a:prstGeom>
              <a:solidFill>
                <a:srgbClr val="FFCC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r>
                  <a:rPr lang="en-US" baseline="30000" dirty="0">
                    <a:latin typeface="Times New Roman" pitchFamily="18" charset="0"/>
                  </a:rPr>
                  <a:t>*</a:t>
                </a:r>
                <a:endParaRPr lang="en-US" sz="1050" baseline="30000" dirty="0">
                  <a:latin typeface="Times New Roman" pitchFamily="18" charset="0"/>
                </a:endParaRPr>
              </a:p>
            </p:txBody>
          </p:sp>
          <p:cxnSp>
            <p:nvCxnSpPr>
              <p:cNvPr id="164883" name="Straight Arrow Connector 36"/>
              <p:cNvCxnSpPr>
                <a:cxnSpLocks noChangeShapeType="1"/>
                <a:stCxn id="31" idx="4"/>
              </p:cNvCxnSpPr>
              <p:nvPr/>
            </p:nvCxnSpPr>
            <p:spPr bwMode="auto">
              <a:xfrm rot="16200000" flipH="1">
                <a:off x="4568726" y="5466275"/>
                <a:ext cx="308119" cy="108012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164884" name="Straight Arrow Connector 37"/>
              <p:cNvCxnSpPr>
                <a:cxnSpLocks noChangeShapeType="1"/>
                <a:stCxn id="30" idx="4"/>
              </p:cNvCxnSpPr>
              <p:nvPr/>
            </p:nvCxnSpPr>
            <p:spPr bwMode="auto">
              <a:xfrm rot="5400000">
                <a:off x="4807886" y="5577784"/>
                <a:ext cx="261847" cy="36004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164885" name="Straight Arrow Connector 38"/>
              <p:cNvCxnSpPr>
                <a:cxnSpLocks noChangeShapeType="1"/>
                <a:stCxn id="33" idx="4"/>
              </p:cNvCxnSpPr>
              <p:nvPr/>
            </p:nvCxnSpPr>
            <p:spPr bwMode="auto">
              <a:xfrm rot="16200000" flipH="1">
                <a:off x="5108786" y="5554648"/>
                <a:ext cx="308119" cy="36004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164886" name="Straight Arrow Connector 39"/>
              <p:cNvCxnSpPr>
                <a:cxnSpLocks noChangeShapeType="1"/>
                <a:stCxn id="32" idx="4"/>
              </p:cNvCxnSpPr>
              <p:nvPr/>
            </p:nvCxnSpPr>
            <p:spPr bwMode="auto">
              <a:xfrm rot="5400000">
                <a:off x="5374131" y="5567965"/>
                <a:ext cx="209478" cy="108012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164887" name="Straight Arrow Connector 40"/>
              <p:cNvCxnSpPr>
                <a:cxnSpLocks noChangeShapeType="1"/>
                <a:stCxn id="34" idx="4"/>
              </p:cNvCxnSpPr>
              <p:nvPr/>
            </p:nvCxnSpPr>
            <p:spPr bwMode="auto">
              <a:xfrm rot="16200000" flipH="1">
                <a:off x="5678753" y="5548551"/>
                <a:ext cx="320314" cy="36004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164888" name="Straight Arrow Connector 41"/>
              <p:cNvCxnSpPr>
                <a:cxnSpLocks noChangeShapeType="1"/>
                <a:stCxn id="36" idx="4"/>
              </p:cNvCxnSpPr>
              <p:nvPr/>
            </p:nvCxnSpPr>
            <p:spPr bwMode="auto">
              <a:xfrm rot="5400000">
                <a:off x="5881460" y="5551599"/>
                <a:ext cx="418956" cy="36004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164889" name="Straight Arrow Connector 42"/>
              <p:cNvCxnSpPr>
                <a:cxnSpLocks noChangeShapeType="1"/>
                <a:stCxn id="35" idx="4"/>
              </p:cNvCxnSpPr>
              <p:nvPr/>
            </p:nvCxnSpPr>
            <p:spPr bwMode="auto">
              <a:xfrm rot="16200000" flipH="1">
                <a:off x="6281002" y="5574735"/>
                <a:ext cx="267945" cy="36004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164890" name="TextBox 43"/>
              <p:cNvSpPr txBox="1">
                <a:spLocks noChangeArrowheads="1"/>
              </p:cNvSpPr>
              <p:nvPr/>
            </p:nvSpPr>
            <p:spPr bwMode="auto">
              <a:xfrm>
                <a:off x="4211960" y="4993537"/>
                <a:ext cx="1213537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>
                    <a:latin typeface="Calibri" pitchFamily="34" charset="0"/>
                  </a:rPr>
                  <a:t>Ar* ~ 11.5 eV</a:t>
                </a:r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45" name="Oval 44"/>
              <p:cNvSpPr/>
              <p:nvPr/>
            </p:nvSpPr>
            <p:spPr bwMode="auto">
              <a:xfrm>
                <a:off x="3131108" y="5333941"/>
                <a:ext cx="217460" cy="157500"/>
              </a:xfrm>
              <a:prstGeom prst="ellipse">
                <a:avLst/>
              </a:prstGeom>
              <a:solidFill>
                <a:srgbClr val="FFCC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r>
                  <a:rPr lang="en-US" baseline="30000" dirty="0">
                    <a:latin typeface="Times New Roman" pitchFamily="18" charset="0"/>
                  </a:rPr>
                  <a:t>*</a:t>
                </a:r>
                <a:endParaRPr lang="en-US" sz="1050" baseline="30000" dirty="0">
                  <a:latin typeface="Times New Roman" pitchFamily="18" charset="0"/>
                </a:endParaRPr>
              </a:p>
            </p:txBody>
          </p:sp>
          <p:sp>
            <p:nvSpPr>
              <p:cNvPr id="46" name="Oval 45"/>
              <p:cNvSpPr/>
              <p:nvPr/>
            </p:nvSpPr>
            <p:spPr bwMode="auto">
              <a:xfrm>
                <a:off x="2843805" y="5234868"/>
                <a:ext cx="215873" cy="157500"/>
              </a:xfrm>
              <a:prstGeom prst="ellipse">
                <a:avLst/>
              </a:prstGeom>
              <a:solidFill>
                <a:srgbClr val="FFCC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r>
                  <a:rPr lang="en-US" baseline="30000" dirty="0">
                    <a:latin typeface="Times New Roman" pitchFamily="18" charset="0"/>
                  </a:rPr>
                  <a:t>*</a:t>
                </a:r>
                <a:endParaRPr lang="en-US" sz="1050" baseline="30000" dirty="0">
                  <a:latin typeface="Times New Roman" pitchFamily="18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 bwMode="auto">
              <a:xfrm>
                <a:off x="3707298" y="5386018"/>
                <a:ext cx="215873" cy="157500"/>
              </a:xfrm>
              <a:prstGeom prst="ellipse">
                <a:avLst/>
              </a:prstGeom>
              <a:solidFill>
                <a:srgbClr val="FFCC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r>
                  <a:rPr lang="en-US" baseline="30000" dirty="0">
                    <a:latin typeface="Times New Roman" pitchFamily="18" charset="0"/>
                  </a:rPr>
                  <a:t>*</a:t>
                </a:r>
                <a:endParaRPr lang="en-US" sz="1050" baseline="30000" dirty="0">
                  <a:latin typeface="Times New Roman" pitchFamily="18" charset="0"/>
                </a:endParaRPr>
              </a:p>
            </p:txBody>
          </p:sp>
          <p:sp>
            <p:nvSpPr>
              <p:cNvPr id="48" name="Oval 47"/>
              <p:cNvSpPr/>
              <p:nvPr/>
            </p:nvSpPr>
            <p:spPr bwMode="auto">
              <a:xfrm>
                <a:off x="3419997" y="5288215"/>
                <a:ext cx="215873" cy="156230"/>
              </a:xfrm>
              <a:prstGeom prst="ellipse">
                <a:avLst/>
              </a:prstGeom>
              <a:solidFill>
                <a:srgbClr val="FFCC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r>
                  <a:rPr lang="en-US" baseline="30000" dirty="0">
                    <a:latin typeface="Times New Roman" pitchFamily="18" charset="0"/>
                  </a:rPr>
                  <a:t>*</a:t>
                </a:r>
                <a:endParaRPr lang="en-US" sz="1050" baseline="30000" dirty="0">
                  <a:latin typeface="Times New Roman" pitchFamily="18" charset="0"/>
                </a:endParaRPr>
              </a:p>
            </p:txBody>
          </p:sp>
          <p:sp>
            <p:nvSpPr>
              <p:cNvPr id="49" name="Oval 48"/>
              <p:cNvSpPr/>
              <p:nvPr/>
            </p:nvSpPr>
            <p:spPr bwMode="auto">
              <a:xfrm>
                <a:off x="3996187" y="5275513"/>
                <a:ext cx="215873" cy="157500"/>
              </a:xfrm>
              <a:prstGeom prst="ellipse">
                <a:avLst/>
              </a:prstGeom>
              <a:solidFill>
                <a:srgbClr val="FFCC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r>
                  <a:rPr lang="en-US" baseline="30000" dirty="0">
                    <a:latin typeface="Times New Roman" pitchFamily="18" charset="0"/>
                  </a:rPr>
                  <a:t>*</a:t>
                </a:r>
                <a:endParaRPr lang="en-US" sz="1050" baseline="30000" dirty="0">
                  <a:latin typeface="Times New Roman" pitchFamily="18" charset="0"/>
                </a:endParaRPr>
              </a:p>
            </p:txBody>
          </p:sp>
          <p:sp>
            <p:nvSpPr>
              <p:cNvPr id="50" name="Oval 49"/>
              <p:cNvSpPr/>
              <p:nvPr/>
            </p:nvSpPr>
            <p:spPr bwMode="auto">
              <a:xfrm>
                <a:off x="4572379" y="5327590"/>
                <a:ext cx="215873" cy="157500"/>
              </a:xfrm>
              <a:prstGeom prst="ellipse">
                <a:avLst/>
              </a:prstGeom>
              <a:solidFill>
                <a:srgbClr val="FFCC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r>
                  <a:rPr lang="en-US" baseline="30000" dirty="0">
                    <a:latin typeface="Times New Roman" pitchFamily="18" charset="0"/>
                  </a:rPr>
                  <a:t>*</a:t>
                </a:r>
                <a:endParaRPr lang="en-US" sz="1050" baseline="30000" dirty="0">
                  <a:latin typeface="Times New Roman" pitchFamily="18" charset="0"/>
                </a:endParaRPr>
              </a:p>
            </p:txBody>
          </p:sp>
          <p:sp>
            <p:nvSpPr>
              <p:cNvPr id="51" name="Oval 50"/>
              <p:cNvSpPr/>
              <p:nvPr/>
            </p:nvSpPr>
            <p:spPr bwMode="auto">
              <a:xfrm>
                <a:off x="4283490" y="5229787"/>
                <a:ext cx="215873" cy="156230"/>
              </a:xfrm>
              <a:prstGeom prst="ellipse">
                <a:avLst/>
              </a:prstGeom>
              <a:solidFill>
                <a:srgbClr val="FFCC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r>
                  <a:rPr lang="en-US" baseline="30000" dirty="0">
                    <a:latin typeface="Times New Roman" pitchFamily="18" charset="0"/>
                  </a:rPr>
                  <a:t>*</a:t>
                </a:r>
                <a:endParaRPr lang="en-US" sz="1050" baseline="30000" dirty="0">
                  <a:latin typeface="Times New Roman" pitchFamily="18" charset="0"/>
                </a:endParaRPr>
              </a:p>
            </p:txBody>
          </p:sp>
          <p:cxnSp>
            <p:nvCxnSpPr>
              <p:cNvPr id="164898" name="Straight Arrow Connector 51"/>
              <p:cNvCxnSpPr>
                <a:cxnSpLocks noChangeShapeType="1"/>
                <a:stCxn id="46" idx="4"/>
              </p:cNvCxnSpPr>
              <p:nvPr/>
            </p:nvCxnSpPr>
            <p:spPr bwMode="auto">
              <a:xfrm rot="16200000" flipH="1">
                <a:off x="2851766" y="5492460"/>
                <a:ext cx="308119" cy="108012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164899" name="Straight Arrow Connector 52"/>
              <p:cNvCxnSpPr>
                <a:cxnSpLocks noChangeShapeType="1"/>
                <a:stCxn id="45" idx="4"/>
              </p:cNvCxnSpPr>
              <p:nvPr/>
            </p:nvCxnSpPr>
            <p:spPr bwMode="auto">
              <a:xfrm rot="5400000">
                <a:off x="3090926" y="5603969"/>
                <a:ext cx="261847" cy="36004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164900" name="Straight Arrow Connector 53"/>
              <p:cNvCxnSpPr>
                <a:cxnSpLocks noChangeShapeType="1"/>
                <a:stCxn id="48" idx="4"/>
              </p:cNvCxnSpPr>
              <p:nvPr/>
            </p:nvCxnSpPr>
            <p:spPr bwMode="auto">
              <a:xfrm rot="16200000" flipH="1">
                <a:off x="3391826" y="5580833"/>
                <a:ext cx="308119" cy="36004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164901" name="Straight Arrow Connector 54"/>
              <p:cNvCxnSpPr>
                <a:cxnSpLocks noChangeShapeType="1"/>
                <a:stCxn id="47" idx="4"/>
              </p:cNvCxnSpPr>
              <p:nvPr/>
            </p:nvCxnSpPr>
            <p:spPr bwMode="auto">
              <a:xfrm rot="5400000">
                <a:off x="3657171" y="5594150"/>
                <a:ext cx="209478" cy="108012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164902" name="Straight Arrow Connector 55"/>
              <p:cNvCxnSpPr>
                <a:cxnSpLocks noChangeShapeType="1"/>
                <a:stCxn id="49" idx="4"/>
              </p:cNvCxnSpPr>
              <p:nvPr/>
            </p:nvCxnSpPr>
            <p:spPr bwMode="auto">
              <a:xfrm rot="16200000" flipH="1">
                <a:off x="3961793" y="5574736"/>
                <a:ext cx="320314" cy="36004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164903" name="Straight Arrow Connector 56"/>
              <p:cNvCxnSpPr>
                <a:cxnSpLocks noChangeShapeType="1"/>
                <a:stCxn id="51" idx="4"/>
              </p:cNvCxnSpPr>
              <p:nvPr/>
            </p:nvCxnSpPr>
            <p:spPr bwMode="auto">
              <a:xfrm rot="5400000">
                <a:off x="4164500" y="5577784"/>
                <a:ext cx="418956" cy="36004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164904" name="Straight Arrow Connector 57"/>
              <p:cNvCxnSpPr>
                <a:cxnSpLocks noChangeShapeType="1"/>
                <a:stCxn id="50" idx="4"/>
              </p:cNvCxnSpPr>
              <p:nvPr/>
            </p:nvCxnSpPr>
            <p:spPr bwMode="auto">
              <a:xfrm rot="16200000" flipH="1">
                <a:off x="4564042" y="5600920"/>
                <a:ext cx="267945" cy="36004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</p:grpSp>
        <p:sp>
          <p:nvSpPr>
            <p:cNvPr id="164871" name="Rectangle 64"/>
            <p:cNvSpPr>
              <a:spLocks noChangeArrowheads="1"/>
            </p:cNvSpPr>
            <p:nvPr/>
          </p:nvSpPr>
          <p:spPr bwMode="auto">
            <a:xfrm>
              <a:off x="4572000" y="5742185"/>
              <a:ext cx="45720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latin typeface="Calibri" pitchFamily="34" charset="0"/>
                </a:rPr>
                <a:t>Energy delivered by metastable states: Ar*</a:t>
              </a:r>
              <a:r>
                <a:rPr lang="en-US" sz="1400">
                  <a:latin typeface="Calibri" pitchFamily="34" charset="0"/>
                  <a:sym typeface="Wingdings" pitchFamily="2" charset="2"/>
                </a:rPr>
                <a:t>Ar + energy</a:t>
              </a:r>
              <a:endParaRPr lang="en-US" sz="1400">
                <a:latin typeface="Calibri" pitchFamily="34" charset="0"/>
              </a:endParaRPr>
            </a:p>
          </p:txBody>
        </p:sp>
        <p:sp>
          <p:nvSpPr>
            <p:cNvPr id="164872" name="TextBox 67"/>
            <p:cNvSpPr txBox="1">
              <a:spLocks noChangeArrowheads="1"/>
            </p:cNvSpPr>
            <p:nvPr/>
          </p:nvSpPr>
          <p:spPr bwMode="auto">
            <a:xfrm>
              <a:off x="5427114" y="5973762"/>
              <a:ext cx="3146502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Microplasma [Ar</a:t>
              </a:r>
              <a:r>
                <a:rPr lang="en-US" baseline="30000">
                  <a:latin typeface="Calibri" pitchFamily="34" charset="0"/>
                </a:rPr>
                <a:t>m</a:t>
              </a:r>
              <a:r>
                <a:rPr lang="en-US">
                  <a:latin typeface="Calibri" pitchFamily="34" charset="0"/>
                </a:rPr>
                <a:t>] is &gt;10</a:t>
              </a:r>
              <a:r>
                <a:rPr lang="en-US" baseline="30000">
                  <a:latin typeface="Calibri" pitchFamily="34" charset="0"/>
                </a:rPr>
                <a:t>13</a:t>
              </a:r>
              <a:r>
                <a:rPr lang="en-US">
                  <a:latin typeface="Calibri" pitchFamily="34" charset="0"/>
                </a:rPr>
                <a:t> cm</a:t>
              </a:r>
              <a:r>
                <a:rPr lang="en-US" baseline="30000">
                  <a:latin typeface="Calibri" pitchFamily="34" charset="0"/>
                </a:rPr>
                <a:t>-3</a:t>
              </a:r>
            </a:p>
            <a:p>
              <a:r>
                <a:rPr lang="en-US">
                  <a:latin typeface="Calibri" pitchFamily="34" charset="0"/>
                </a:rPr>
                <a:t>~100x that of an ICP or DBD</a:t>
              </a:r>
            </a:p>
          </p:txBody>
        </p:sp>
      </p:grpSp>
      <p:sp>
        <p:nvSpPr>
          <p:cNvPr id="71" name="Slide Number Placeholder 7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9F91C9-9417-422E-B469-7003C1660B44}" type="slidenum">
              <a:rPr lang="en-US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dirty="0" err="1">
                <a:latin typeface="+mj-lt"/>
                <a:ea typeface="+mj-ea"/>
                <a:cs typeface="+mj-cs"/>
              </a:rPr>
              <a:t>Thorton’s</a:t>
            </a:r>
            <a:r>
              <a:rPr lang="en-US" sz="4400" dirty="0">
                <a:latin typeface="+mj-lt"/>
                <a:ea typeface="+mj-ea"/>
                <a:cs typeface="+mj-cs"/>
              </a:rPr>
              <a:t> view on (ion) energy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  <p:pic>
        <p:nvPicPr>
          <p:cNvPr id="16589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1978025"/>
            <a:ext cx="4572000" cy="327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044950" y="1681163"/>
            <a:ext cx="993775" cy="27622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n-lt"/>
                <a:ea typeface="Arial Unicode MS" pitchFamily="34" charset="-128"/>
                <a:cs typeface="Arial Unicode MS" pitchFamily="34" charset="-128"/>
              </a:rPr>
              <a:t>Zone </a:t>
            </a:r>
            <a:r>
              <a:rPr lang="en-US" sz="1200" dirty="0">
                <a:latin typeface="+mn-lt"/>
                <a:ea typeface="Arial Unicode MS" pitchFamily="34" charset="-128"/>
                <a:cs typeface="Arial Unicode MS" pitchFamily="34" charset="-128"/>
              </a:rPr>
              <a:t>Model</a:t>
            </a:r>
            <a:endParaRPr lang="en-US" sz="1200" dirty="0">
              <a:latin typeface="+mn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5892" name="Line 6"/>
          <p:cNvSpPr>
            <a:spLocks noChangeShapeType="1"/>
          </p:cNvSpPr>
          <p:nvPr/>
        </p:nvSpPr>
        <p:spPr bwMode="auto">
          <a:xfrm>
            <a:off x="2289175" y="4800600"/>
            <a:ext cx="1219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5893" name="Text Box 7"/>
          <p:cNvSpPr txBox="1">
            <a:spLocks noChangeArrowheads="1"/>
          </p:cNvSpPr>
          <p:nvPr/>
        </p:nvSpPr>
        <p:spPr bwMode="auto">
          <a:xfrm>
            <a:off x="3432175" y="5334000"/>
            <a:ext cx="426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increasing ion (or sputtered neutral) energy</a:t>
            </a:r>
          </a:p>
        </p:txBody>
      </p:sp>
      <p:sp>
        <p:nvSpPr>
          <p:cNvPr id="165894" name="Line 6"/>
          <p:cNvSpPr>
            <a:spLocks noChangeShapeType="1"/>
          </p:cNvSpPr>
          <p:nvPr/>
        </p:nvSpPr>
        <p:spPr bwMode="auto">
          <a:xfrm flipV="1">
            <a:off x="4248150" y="3860800"/>
            <a:ext cx="2232025" cy="129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5895" name="Text Box 7"/>
          <p:cNvSpPr txBox="1">
            <a:spLocks noChangeArrowheads="1"/>
          </p:cNvSpPr>
          <p:nvPr/>
        </p:nvSpPr>
        <p:spPr bwMode="auto">
          <a:xfrm>
            <a:off x="6443663" y="3284538"/>
            <a:ext cx="23145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increasing substrate </a:t>
            </a:r>
          </a:p>
          <a:p>
            <a:r>
              <a:rPr lang="en-US">
                <a:latin typeface="Calibri" pitchFamily="34" charset="0"/>
              </a:rPr>
              <a:t>energy (temp.)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00400" y="2057400"/>
            <a:ext cx="1371600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A53DF7-EF22-4B28-BBEC-24208D90127E}" type="slidenum">
              <a:rPr lang="en-US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Overview and Motivation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Microplasmas driven at microwave frequency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Principle of operation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Diagnostics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Microplasma deposition using C</a:t>
            </a:r>
            <a:r>
              <a:rPr lang="en-US" baseline="-25000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</a:t>
            </a:r>
            <a:r>
              <a:rPr lang="en-US" baseline="-25000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+ He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Arrays of microplasmas (1-D and 2-D)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Conclusion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C009E6-8056-4473-9D8B-0AD87AF2CBD2}" type="slidenum">
              <a:rPr lang="en-US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19400"/>
            <a:ext cx="8229600" cy="1143000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i="1" dirty="0" smtClean="0"/>
              <a:t>Goal</a:t>
            </a:r>
            <a:r>
              <a:rPr lang="en-US" dirty="0" smtClean="0"/>
              <a:t>:  </a:t>
            </a:r>
            <a:br>
              <a:rPr lang="en-US" dirty="0" smtClean="0"/>
            </a:br>
            <a:r>
              <a:rPr lang="en-US" dirty="0" smtClean="0"/>
              <a:t>plasma processing of flexible substrates at 1 </a:t>
            </a:r>
            <a:r>
              <a:rPr lang="en-US" dirty="0" err="1" smtClean="0"/>
              <a:t>atm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>Problem</a:t>
            </a:r>
            <a:r>
              <a:rPr lang="en-US" dirty="0" smtClean="0"/>
              <a:t>:  </a:t>
            </a:r>
            <a:br>
              <a:rPr lang="en-US" dirty="0" smtClean="0"/>
            </a:br>
            <a:r>
              <a:rPr lang="en-US" dirty="0" smtClean="0"/>
              <a:t> ½ wavelength ~ plasma size (usually)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3BD470-5B24-404B-B5E9-2B1733B933EF}" type="slidenum">
              <a:rPr lang="en-US"/>
              <a:pPr>
                <a:defRPr/>
              </a:pPr>
              <a:t>43</a:t>
            </a:fld>
            <a:endParaRPr lang="en-US"/>
          </a:p>
        </p:txBody>
      </p:sp>
      <p:pic>
        <p:nvPicPr>
          <p:cNvPr id="167939" name="Picture 2" descr="roll_to_ro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7525" y="2819400"/>
            <a:ext cx="56038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A scalable geometry</a:t>
            </a:r>
            <a:br>
              <a:rPr lang="en-US" dirty="0" smtClean="0"/>
            </a:br>
            <a:r>
              <a:rPr lang="en-US" sz="2700" dirty="0" smtClean="0"/>
              <a:t>Split-ring resonator</a:t>
            </a:r>
            <a:r>
              <a:rPr lang="en-US" sz="2700" dirty="0" smtClean="0">
                <a:sym typeface="Wingdings" pitchFamily="2" charset="2"/>
              </a:rPr>
              <a:t> Quarter-wave resonator</a:t>
            </a:r>
            <a:endParaRPr lang="en-US" dirty="0"/>
          </a:p>
        </p:txBody>
      </p:sp>
      <p:pic>
        <p:nvPicPr>
          <p:cNvPr id="168962" name="Picture 3" descr="C:\alan\resonator_array\ICOPS-2011\figures\single_res_photo.png"/>
          <p:cNvPicPr>
            <a:picLocks noChangeAspect="1" noChangeArrowheads="1"/>
          </p:cNvPicPr>
          <p:nvPr/>
        </p:nvPicPr>
        <p:blipFill>
          <a:blip r:embed="rId2"/>
          <a:srcRect l="5333"/>
          <a:stretch>
            <a:fillRect/>
          </a:stretch>
        </p:blipFill>
        <p:spPr bwMode="auto">
          <a:xfrm>
            <a:off x="2514600" y="1600200"/>
            <a:ext cx="344805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3" name="Picture 5" descr="C:\Users\alan\Documents\school\array2d\darpa_reports\figures\single_res_IV_noGn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0450" y="3605213"/>
            <a:ext cx="3689350" cy="25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64" name="TextBox 5"/>
          <p:cNvSpPr txBox="1">
            <a:spLocks noChangeArrowheads="1"/>
          </p:cNvSpPr>
          <p:nvPr/>
        </p:nvSpPr>
        <p:spPr bwMode="auto">
          <a:xfrm>
            <a:off x="2667000" y="6172200"/>
            <a:ext cx="1165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44572"/>
                </a:solidFill>
                <a:latin typeface="Calibri" pitchFamily="34" charset="0"/>
              </a:rPr>
              <a:t>V/I = 50 </a:t>
            </a:r>
            <a:r>
              <a:rPr lang="en-US">
                <a:solidFill>
                  <a:srgbClr val="044572"/>
                </a:solidFill>
                <a:latin typeface="Symbol" pitchFamily="18" charset="2"/>
              </a:rPr>
              <a:t>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4DAC33-A43A-4BCC-8F8E-E896D3A590AB}" type="slidenum">
              <a:rPr lang="en-US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dirty="0">
                <a:latin typeface="+mj-lt"/>
                <a:ea typeface="+mj-ea"/>
                <a:cs typeface="+mj-cs"/>
              </a:rPr>
              <a:t>Single Resonator </a:t>
            </a:r>
            <a:r>
              <a:rPr lang="en-US" sz="3200" dirty="0">
                <a:latin typeface="+mj-lt"/>
                <a:ea typeface="+mj-ea"/>
                <a:cs typeface="+mj-cs"/>
                <a:sym typeface="Wingdings" pitchFamily="2" charset="2"/>
              </a:rPr>
              <a:t> 1D array</a:t>
            </a:r>
            <a:r>
              <a:rPr lang="en-US" sz="3200" dirty="0">
                <a:latin typeface="+mj-lt"/>
                <a:ea typeface="+mj-ea"/>
                <a:cs typeface="+mj-cs"/>
              </a:rPr>
              <a:t/>
            </a:r>
            <a:br>
              <a:rPr lang="en-US" sz="3200" dirty="0">
                <a:latin typeface="+mj-lt"/>
                <a:ea typeface="+mj-ea"/>
                <a:cs typeface="+mj-cs"/>
              </a:rPr>
            </a:b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169986" name="Content Placeholder 2"/>
          <p:cNvSpPr txBox="1">
            <a:spLocks/>
          </p:cNvSpPr>
          <p:nvPr/>
        </p:nvSpPr>
        <p:spPr bwMode="auto">
          <a:xfrm>
            <a:off x="457200" y="1371600"/>
            <a:ext cx="8229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>
                <a:latin typeface="Tahoma" pitchFamily="34" charset="0"/>
                <a:cs typeface="Tahoma" pitchFamily="34" charset="0"/>
              </a:rPr>
              <a:t>Resonant power sharing allows operating an array from a single microwave source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>
                <a:latin typeface="Tahoma" pitchFamily="34" charset="0"/>
                <a:cs typeface="Tahoma" pitchFamily="34" charset="0"/>
              </a:rPr>
              <a:t>Each microplasma is stabilized by it’s resonator</a:t>
            </a:r>
          </a:p>
        </p:txBody>
      </p:sp>
      <p:pic>
        <p:nvPicPr>
          <p:cNvPr id="169987" name="Picture 2" descr="C:\alan\array2d\darpa_reports\figures\single_resonator_diagra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052763"/>
            <a:ext cx="13335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988" name="Picture 3" descr="C:\alan\array2d\darpa_reports\figures\array_diagram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3052763"/>
            <a:ext cx="5151438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ight Arrow 7"/>
          <p:cNvSpPr/>
          <p:nvPr/>
        </p:nvSpPr>
        <p:spPr>
          <a:xfrm>
            <a:off x="1905000" y="3929063"/>
            <a:ext cx="1752600" cy="838200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69990" name="Rectangle 8"/>
          <p:cNvSpPr>
            <a:spLocks noChangeArrowheads="1"/>
          </p:cNvSpPr>
          <p:nvPr/>
        </p:nvSpPr>
        <p:spPr bwMode="auto">
          <a:xfrm>
            <a:off x="1600200" y="3700463"/>
            <a:ext cx="1905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alibri" pitchFamily="34" charset="0"/>
              </a:rPr>
              <a:t>Resonant power sharing</a:t>
            </a:r>
          </a:p>
        </p:txBody>
      </p:sp>
      <p:pic>
        <p:nvPicPr>
          <p:cNvPr id="10" name="Picture 72" descr="F:\resonator_array\ICOPS-2011\figures\mode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97313" y="3776663"/>
            <a:ext cx="4191000" cy="203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16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8458200" y="0"/>
            <a:ext cx="685800" cy="381000"/>
          </a:xfrm>
        </p:spPr>
        <p:txBody>
          <a:bodyPr/>
          <a:lstStyle/>
          <a:p>
            <a:pPr>
              <a:defRPr/>
            </a:pPr>
            <a:fld id="{FD52202F-E5D0-41DD-AFE1-9AAD914504D0}" type="slidenum">
              <a:rPr lang="en-US"/>
              <a:pPr>
                <a:defRPr/>
              </a:pPr>
              <a:t>45</a:t>
            </a:fld>
            <a:endParaRPr lang="en-US"/>
          </a:p>
        </p:txBody>
      </p:sp>
      <p:sp>
        <p:nvSpPr>
          <p:cNvPr id="169993" name="Rectangle 10"/>
          <p:cNvSpPr>
            <a:spLocks noChangeArrowheads="1"/>
          </p:cNvSpPr>
          <p:nvPr/>
        </p:nvSpPr>
        <p:spPr bwMode="auto">
          <a:xfrm>
            <a:off x="1143000" y="6124575"/>
            <a:ext cx="6858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>
                <a:latin typeface="Calibri" pitchFamily="34" charset="0"/>
              </a:rPr>
              <a:t>Wu, Hoskinson, and Hopwood, </a:t>
            </a:r>
            <a:r>
              <a:rPr lang="en-US" sz="1200" i="1">
                <a:latin typeface="Calibri" pitchFamily="34" charset="0"/>
              </a:rPr>
              <a:t>Plasma Sources Science and Technology </a:t>
            </a:r>
            <a:r>
              <a:rPr lang="en-US" sz="1200" b="1">
                <a:latin typeface="Calibri" pitchFamily="34" charset="0"/>
              </a:rPr>
              <a:t>20,</a:t>
            </a:r>
            <a:r>
              <a:rPr lang="en-US" sz="1200">
                <a:latin typeface="Calibri" pitchFamily="34" charset="0"/>
              </a:rPr>
              <a:t> 045022 (2011). </a:t>
            </a:r>
          </a:p>
        </p:txBody>
      </p:sp>
      <p:sp>
        <p:nvSpPr>
          <p:cNvPr id="169994" name="TextBox 11"/>
          <p:cNvSpPr txBox="1">
            <a:spLocks noChangeArrowheads="1"/>
          </p:cNvSpPr>
          <p:nvPr/>
        </p:nvSpPr>
        <p:spPr bwMode="auto">
          <a:xfrm>
            <a:off x="3987800" y="5486400"/>
            <a:ext cx="4013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60 quarter-wave resonators:  75mm long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962400" y="5867400"/>
            <a:ext cx="4114800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photo (1w, 413MHz, ar, highpressure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5463" y="1919288"/>
            <a:ext cx="2278062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 l="11250" t="4559" r="20250" b="10800"/>
          <a:stretch>
            <a:fillRect/>
          </a:stretch>
        </p:blipFill>
        <p:spPr bwMode="auto">
          <a:xfrm>
            <a:off x="2224088" y="1911350"/>
            <a:ext cx="4724400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>
                <a:latin typeface="+mj-lt"/>
                <a:ea typeface="+mj-ea"/>
                <a:cs typeface="+mj-cs"/>
              </a:rPr>
              <a:t>Coupled microwave resonators</a:t>
            </a:r>
            <a:br>
              <a:rPr lang="en-US" sz="3200">
                <a:latin typeface="+mj-lt"/>
                <a:ea typeface="+mj-ea"/>
                <a:cs typeface="+mj-cs"/>
              </a:rPr>
            </a:br>
            <a:r>
              <a:rPr lang="en-US" sz="2000" i="1">
                <a:latin typeface="+mn-lt"/>
                <a:ea typeface="+mj-ea"/>
                <a:cs typeface="+mj-cs"/>
              </a:rPr>
              <a:t>matched resonators share power from a single power source</a:t>
            </a:r>
            <a:endParaRPr lang="en-US" sz="3200" i="1" dirty="0">
              <a:latin typeface="+mn-lt"/>
              <a:ea typeface="+mj-ea"/>
              <a:cs typeface="+mj-cs"/>
            </a:endParaRPr>
          </a:p>
        </p:txBody>
      </p:sp>
      <p:pic>
        <p:nvPicPr>
          <p:cNvPr id="17101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6513" y="1905000"/>
            <a:ext cx="3810001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013" name="Text Box 6"/>
          <p:cNvSpPr txBox="1">
            <a:spLocks noChangeArrowheads="1"/>
          </p:cNvSpPr>
          <p:nvPr/>
        </p:nvSpPr>
        <p:spPr bwMode="auto">
          <a:xfrm>
            <a:off x="1506538" y="5522913"/>
            <a:ext cx="1711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Thumb Piano</a:t>
            </a:r>
          </a:p>
        </p:txBody>
      </p:sp>
      <p:sp>
        <p:nvSpPr>
          <p:cNvPr id="171014" name="Text Box 7"/>
          <p:cNvSpPr txBox="1">
            <a:spLocks noChangeArrowheads="1"/>
          </p:cNvSpPr>
          <p:nvPr/>
        </p:nvSpPr>
        <p:spPr bwMode="auto">
          <a:xfrm>
            <a:off x="4945063" y="5524500"/>
            <a:ext cx="3349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Five Microwave Resonators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5F501C-86BC-4D79-9178-20A0E82328B5}" type="slidenum">
              <a:rPr lang="en-US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803400"/>
            <a:ext cx="57912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609600" y="128588"/>
            <a:ext cx="7772400" cy="11430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dirty="0">
                <a:latin typeface="+mj-lt"/>
                <a:ea typeface="+mj-ea"/>
                <a:cs typeface="+mj-cs"/>
              </a:rPr>
              <a:t>Coupled Mode Theory and Simulation</a:t>
            </a:r>
            <a:endParaRPr lang="en-US" sz="3200" dirty="0">
              <a:latin typeface="+mj-lt"/>
              <a:ea typeface="+mj-ea"/>
              <a:cs typeface="+mj-cs"/>
            </a:endParaRPr>
          </a:p>
        </p:txBody>
      </p:sp>
      <p:sp>
        <p:nvSpPr>
          <p:cNvPr id="172035" name="Rectangle 4"/>
          <p:cNvSpPr>
            <a:spLocks noChangeArrowheads="1"/>
          </p:cNvSpPr>
          <p:nvPr/>
        </p:nvSpPr>
        <p:spPr bwMode="auto">
          <a:xfrm>
            <a:off x="381000" y="7143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i="1">
                <a:solidFill>
                  <a:schemeClr val="tx2"/>
                </a:solidFill>
                <a:latin typeface="Calibri" pitchFamily="34" charset="0"/>
              </a:rPr>
              <a:t>A single, driven resonator shares energy very efficiently with other identical resonators according to CMT: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83740F-96C5-4210-903F-5C81ABF4F7B4}" type="slidenum">
              <a:rPr lang="en-US"/>
              <a:pPr>
                <a:defRPr/>
              </a:pPr>
              <a:t>47</a:t>
            </a:fld>
            <a:endParaRPr lang="en-US"/>
          </a:p>
        </p:txBody>
      </p: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4649788" y="2362200"/>
            <a:ext cx="2436812" cy="1905000"/>
            <a:chOff x="4649458" y="2362200"/>
            <a:chExt cx="2437142" cy="1905000"/>
          </a:xfrm>
        </p:grpSpPr>
        <p:cxnSp>
          <p:nvCxnSpPr>
            <p:cNvPr id="18" name="Straight Arrow Connector 17"/>
            <p:cNvCxnSpPr/>
            <p:nvPr/>
          </p:nvCxnSpPr>
          <p:spPr>
            <a:xfrm flipH="1" flipV="1">
              <a:off x="6854794" y="2362200"/>
              <a:ext cx="3175" cy="1600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72048" name="TextBox 18"/>
            <p:cNvSpPr txBox="1">
              <a:spLocks noChangeArrowheads="1"/>
            </p:cNvSpPr>
            <p:nvPr/>
          </p:nvSpPr>
          <p:spPr bwMode="auto">
            <a:xfrm>
              <a:off x="4649458" y="3897868"/>
              <a:ext cx="2437142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Energy input (increases)</a:t>
              </a:r>
            </a:p>
          </p:txBody>
        </p:sp>
      </p:grp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3333750" y="2362200"/>
            <a:ext cx="3298825" cy="1295400"/>
            <a:chOff x="3334373" y="2362200"/>
            <a:chExt cx="3298788" cy="1295400"/>
          </a:xfrm>
        </p:grpSpPr>
        <p:cxnSp>
          <p:nvCxnSpPr>
            <p:cNvPr id="15" name="Straight Arrow Connector 14"/>
            <p:cNvCxnSpPr/>
            <p:nvPr/>
          </p:nvCxnSpPr>
          <p:spPr>
            <a:xfrm flipV="1">
              <a:off x="3582020" y="2362200"/>
              <a:ext cx="0" cy="9906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72046" name="TextBox 16"/>
            <p:cNvSpPr txBox="1">
              <a:spLocks noChangeArrowheads="1"/>
            </p:cNvSpPr>
            <p:nvPr/>
          </p:nvSpPr>
          <p:spPr bwMode="auto">
            <a:xfrm>
              <a:off x="3334373" y="3288268"/>
              <a:ext cx="3298788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Damping/energy loss (decreases)</a:t>
              </a:r>
            </a:p>
          </p:txBody>
        </p:sp>
      </p:grp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5486400" y="2286000"/>
            <a:ext cx="2451100" cy="3068638"/>
            <a:chOff x="5335258" y="2362200"/>
            <a:chExt cx="2450543" cy="3068598"/>
          </a:xfrm>
        </p:grpSpPr>
        <p:cxnSp>
          <p:nvCxnSpPr>
            <p:cNvPr id="21" name="Straight Arrow Connector 20"/>
            <p:cNvCxnSpPr/>
            <p:nvPr/>
          </p:nvCxnSpPr>
          <p:spPr>
            <a:xfrm flipV="1">
              <a:off x="5409854" y="2362200"/>
              <a:ext cx="0" cy="213357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72044" name="TextBox 22"/>
            <p:cNvSpPr txBox="1">
              <a:spLocks noChangeArrowheads="1"/>
            </p:cNvSpPr>
            <p:nvPr/>
          </p:nvSpPr>
          <p:spPr bwMode="auto">
            <a:xfrm>
              <a:off x="5335258" y="4507468"/>
              <a:ext cx="2450543" cy="92333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Energy coupling from all</a:t>
              </a:r>
            </a:p>
            <a:p>
              <a:r>
                <a:rPr lang="en-US">
                  <a:latin typeface="Calibri" pitchFamily="34" charset="0"/>
                </a:rPr>
                <a:t>other resonators, </a:t>
              </a:r>
              <a:r>
                <a:rPr lang="en-US" i="1">
                  <a:latin typeface="Calibri" pitchFamily="34" charset="0"/>
                </a:rPr>
                <a:t>n≠m.</a:t>
              </a:r>
            </a:p>
            <a:p>
              <a:r>
                <a:rPr lang="en-US">
                  <a:latin typeface="Calibri" pitchFamily="34" charset="0"/>
                </a:rPr>
                <a:t>(increases)</a:t>
              </a:r>
            </a:p>
          </p:txBody>
        </p: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1981200" y="2362200"/>
            <a:ext cx="5353050" cy="674688"/>
            <a:chOff x="1981200" y="2362200"/>
            <a:chExt cx="5352427" cy="674132"/>
          </a:xfrm>
        </p:grpSpPr>
        <p:sp>
          <p:nvSpPr>
            <p:cNvPr id="172041" name="TextBox 11"/>
            <p:cNvSpPr txBox="1">
              <a:spLocks noChangeArrowheads="1"/>
            </p:cNvSpPr>
            <p:nvPr/>
          </p:nvSpPr>
          <p:spPr bwMode="auto">
            <a:xfrm>
              <a:off x="1981200" y="2667000"/>
              <a:ext cx="5352427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The amplitude of resonator </a:t>
              </a:r>
              <a:r>
                <a:rPr lang="en-US" i="1">
                  <a:latin typeface="Calibri" pitchFamily="34" charset="0"/>
                </a:rPr>
                <a:t>m</a:t>
              </a:r>
              <a:r>
                <a:rPr lang="en-US">
                  <a:latin typeface="Calibri" pitchFamily="34" charset="0"/>
                </a:rPr>
                <a:t> changes in time due to…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1981200" y="2362200"/>
              <a:ext cx="0" cy="49013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108E2D-88E9-4769-A9A7-FD07FEE85AFC}" type="slidenum">
              <a:rPr lang="en-US"/>
              <a:pPr>
                <a:defRPr/>
              </a:pPr>
              <a:t>48</a:t>
            </a:fld>
            <a:endParaRPr lang="en-US"/>
          </a:p>
        </p:txBody>
      </p:sp>
      <p:graphicFrame>
        <p:nvGraphicFramePr>
          <p:cNvPr id="86018" name="Object 2"/>
          <p:cNvGraphicFramePr>
            <a:graphicFrameLocks noChangeAspect="1"/>
          </p:cNvGraphicFramePr>
          <p:nvPr/>
        </p:nvGraphicFramePr>
        <p:xfrm>
          <a:off x="1524000" y="1447800"/>
          <a:ext cx="6324600" cy="2854325"/>
        </p:xfrm>
        <a:graphic>
          <a:graphicData uri="http://schemas.openxmlformats.org/presentationml/2006/ole">
            <p:oleObj spid="_x0000_s86018" name="Equation" r:id="rId3" imgW="3657600" imgH="1650960" progId="Equation.3">
              <p:embed/>
            </p:oleObj>
          </a:graphicData>
        </a:graphic>
      </p:graphicFrame>
      <p:sp>
        <p:nvSpPr>
          <p:cNvPr id="86020" name="Line 7"/>
          <p:cNvSpPr>
            <a:spLocks noChangeShapeType="1"/>
          </p:cNvSpPr>
          <p:nvPr/>
        </p:nvSpPr>
        <p:spPr bwMode="auto">
          <a:xfrm>
            <a:off x="7412038" y="24384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6021" name="Text Box 8"/>
          <p:cNvSpPr txBox="1">
            <a:spLocks noChangeArrowheads="1"/>
          </p:cNvSpPr>
          <p:nvPr/>
        </p:nvSpPr>
        <p:spPr bwMode="auto">
          <a:xfrm>
            <a:off x="7248525" y="2092325"/>
            <a:ext cx="1676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Calibri" pitchFamily="34" charset="0"/>
              </a:rPr>
              <a:t>a single input</a:t>
            </a:r>
          </a:p>
        </p:txBody>
      </p:sp>
      <p:sp>
        <p:nvSpPr>
          <p:cNvPr id="86022" name="Rectangle 9"/>
          <p:cNvSpPr>
            <a:spLocks noChangeArrowheads="1"/>
          </p:cNvSpPr>
          <p:nvPr/>
        </p:nvSpPr>
        <p:spPr bwMode="auto">
          <a:xfrm>
            <a:off x="1201738" y="4495800"/>
            <a:ext cx="5275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200">
                <a:latin typeface="Calibri" pitchFamily="34" charset="0"/>
              </a:rPr>
              <a:t>See: H. A. Haus and W. Huang, Proc. IEEE </a:t>
            </a:r>
            <a:r>
              <a:rPr lang="en-US" sz="1200" b="1">
                <a:latin typeface="Calibri" pitchFamily="34" charset="0"/>
              </a:rPr>
              <a:t>79</a:t>
            </a:r>
            <a:r>
              <a:rPr lang="en-US" sz="1200">
                <a:latin typeface="Calibri" pitchFamily="34" charset="0"/>
              </a:rPr>
              <a:t>, 1505 (1991) and</a:t>
            </a:r>
          </a:p>
          <a:p>
            <a:r>
              <a:rPr lang="en-US" sz="1200">
                <a:latin typeface="Calibri" pitchFamily="34" charset="0"/>
              </a:rPr>
              <a:t>A. Karalis, J. D. Joannopoulos and M. Soljačić, Ann. Phys. </a:t>
            </a:r>
            <a:r>
              <a:rPr lang="en-US" sz="1200" b="1">
                <a:latin typeface="Calibri" pitchFamily="34" charset="0"/>
              </a:rPr>
              <a:t>323</a:t>
            </a:r>
            <a:r>
              <a:rPr lang="en-US" sz="1200">
                <a:latin typeface="Calibri" pitchFamily="34" charset="0"/>
              </a:rPr>
              <a:t>, 34 (2008).  </a:t>
            </a:r>
          </a:p>
        </p:txBody>
      </p:sp>
      <p:sp>
        <p:nvSpPr>
          <p:cNvPr id="86023" name="Line 10"/>
          <p:cNvSpPr>
            <a:spLocks noChangeShapeType="1"/>
          </p:cNvSpPr>
          <p:nvPr/>
        </p:nvSpPr>
        <p:spPr bwMode="auto">
          <a:xfrm>
            <a:off x="6780213" y="4267200"/>
            <a:ext cx="381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5911850" y="4495800"/>
            <a:ext cx="3081338" cy="4000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</a:rPr>
              <a:t>Amplitude </a:t>
            </a:r>
            <a:r>
              <a:rPr lang="en-US" sz="2000" dirty="0">
                <a:latin typeface="+mn-lt"/>
              </a:rPr>
              <a:t>of </a:t>
            </a:r>
            <a:r>
              <a:rPr lang="en-US" sz="2000" i="1" dirty="0" err="1">
                <a:latin typeface="+mn-lt"/>
              </a:rPr>
              <a:t>m</a:t>
            </a:r>
            <a:r>
              <a:rPr lang="en-US" sz="2000" i="1" baseline="30000" dirty="0" err="1">
                <a:latin typeface="+mn-lt"/>
              </a:rPr>
              <a:t>th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>
                <a:latin typeface="+mn-lt"/>
              </a:rPr>
              <a:t>resonator </a:t>
            </a:r>
          </a:p>
        </p:txBody>
      </p:sp>
      <p:pic>
        <p:nvPicPr>
          <p:cNvPr id="8602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685800"/>
            <a:ext cx="57912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09600" y="128588"/>
            <a:ext cx="7772400" cy="11430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dirty="0">
                <a:latin typeface="+mj-lt"/>
                <a:ea typeface="+mj-ea"/>
                <a:cs typeface="+mj-cs"/>
              </a:rPr>
              <a:t>Coupled Mode Theory and Simulation</a:t>
            </a:r>
            <a:endParaRPr lang="en-US" sz="3200" dirty="0">
              <a:latin typeface="+mj-lt"/>
              <a:ea typeface="+mj-ea"/>
              <a:cs typeface="+mj-cs"/>
            </a:endParaRPr>
          </a:p>
        </p:txBody>
      </p:sp>
      <p:sp>
        <p:nvSpPr>
          <p:cNvPr id="86027" name="TextBox 10"/>
          <p:cNvSpPr txBox="1">
            <a:spLocks noChangeArrowheads="1"/>
          </p:cNvSpPr>
          <p:nvPr/>
        </p:nvSpPr>
        <p:spPr bwMode="auto">
          <a:xfrm>
            <a:off x="838200" y="5105400"/>
            <a:ext cx="7847013" cy="9239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A system of </a:t>
            </a:r>
            <a:r>
              <a:rPr lang="en-US" i="1">
                <a:latin typeface="Calibri" pitchFamily="34" charset="0"/>
              </a:rPr>
              <a:t>p </a:t>
            </a:r>
            <a:r>
              <a:rPr lang="en-US">
                <a:latin typeface="Calibri" pitchFamily="34" charset="0"/>
              </a:rPr>
              <a:t>resonators results in a </a:t>
            </a:r>
            <a:r>
              <a:rPr lang="en-US" i="1">
                <a:latin typeface="Calibri" pitchFamily="34" charset="0"/>
              </a:rPr>
              <a:t>p</a:t>
            </a:r>
            <a:r>
              <a:rPr lang="en-US">
                <a:latin typeface="Calibri" pitchFamily="34" charset="0"/>
              </a:rPr>
              <a:t> x </a:t>
            </a:r>
            <a:r>
              <a:rPr lang="en-US" i="1">
                <a:latin typeface="Calibri" pitchFamily="34" charset="0"/>
              </a:rPr>
              <a:t>p</a:t>
            </a:r>
            <a:r>
              <a:rPr lang="en-US">
                <a:latin typeface="Calibri" pitchFamily="34" charset="0"/>
              </a:rPr>
              <a:t> eigenvector/eigenvalue problem (</a:t>
            </a:r>
            <a:r>
              <a:rPr lang="en-US" i="1">
                <a:latin typeface="Calibri" pitchFamily="34" charset="0"/>
              </a:rPr>
              <a:t>F</a:t>
            </a:r>
            <a:r>
              <a:rPr lang="en-US">
                <a:latin typeface="Calibri" pitchFamily="34" charset="0"/>
                <a:sym typeface="Wingdings" pitchFamily="2" charset="2"/>
              </a:rPr>
              <a:t>0)</a:t>
            </a:r>
            <a:endParaRPr lang="en-US" i="1">
              <a:latin typeface="Calibri" pitchFamily="34" charset="0"/>
            </a:endParaRPr>
          </a:p>
          <a:p>
            <a:r>
              <a:rPr lang="en-US">
                <a:latin typeface="Calibri" pitchFamily="34" charset="0"/>
              </a:rPr>
              <a:t>The </a:t>
            </a:r>
            <a:r>
              <a:rPr lang="en-US" i="1">
                <a:latin typeface="Calibri" pitchFamily="34" charset="0"/>
              </a:rPr>
              <a:t>p</a:t>
            </a:r>
            <a:r>
              <a:rPr lang="en-US">
                <a:latin typeface="Calibri" pitchFamily="34" charset="0"/>
              </a:rPr>
              <a:t> eigenvalues are the resonance frequencies of the coupled resonator system.</a:t>
            </a:r>
          </a:p>
          <a:p>
            <a:r>
              <a:rPr lang="en-US">
                <a:latin typeface="Calibri" pitchFamily="34" charset="0"/>
              </a:rPr>
              <a:t>The </a:t>
            </a:r>
            <a:r>
              <a:rPr lang="en-US" i="1">
                <a:latin typeface="Calibri" pitchFamily="34" charset="0"/>
              </a:rPr>
              <a:t>p</a:t>
            </a:r>
            <a:r>
              <a:rPr lang="en-US">
                <a:latin typeface="Calibri" pitchFamily="34" charset="0"/>
              </a:rPr>
              <a:t> eigenvectors provide the amplitudes of each resonator.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43263" y="152400"/>
            <a:ext cx="2852737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hfss_modes_3_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6663" y="2295525"/>
            <a:ext cx="2981325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8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084" name="Rectangle 4"/>
          <p:cNvSpPr>
            <a:spLocks noChangeArrowheads="1"/>
          </p:cNvSpPr>
          <p:nvPr/>
        </p:nvSpPr>
        <p:spPr bwMode="auto">
          <a:xfrm>
            <a:off x="0" y="2295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cs typeface="Arial" charset="0"/>
            </a:endParaRPr>
          </a:p>
        </p:txBody>
      </p:sp>
      <p:sp>
        <p:nvSpPr>
          <p:cNvPr id="174085" name="Rectangle 5"/>
          <p:cNvSpPr>
            <a:spLocks noChangeArrowheads="1"/>
          </p:cNvSpPr>
          <p:nvPr/>
        </p:nvSpPr>
        <p:spPr bwMode="auto">
          <a:xfrm>
            <a:off x="0" y="4133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GB" sz="11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en-US" sz="800">
                <a:ea typeface="Calibri" pitchFamily="34" charset="0"/>
                <a:cs typeface="Arial" charset="0"/>
              </a:rPr>
              <a:t> </a:t>
            </a:r>
            <a:endParaRPr lang="en-US">
              <a:ea typeface="Calibri" pitchFamily="34" charset="0"/>
              <a:cs typeface="Arial" charset="0"/>
            </a:endParaRPr>
          </a:p>
        </p:txBody>
      </p:sp>
      <p:pic>
        <p:nvPicPr>
          <p:cNvPr id="7" name="Picture 5" descr="C:\alan\resonator_array\LA_bar_paper\final\figure11c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95900" y="4387850"/>
            <a:ext cx="2805113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7" name="Picture 8" descr="C:\alan\resonator_array\LA_bar_paper\figures\s11_exp&amp;sim_n7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42975" y="476250"/>
            <a:ext cx="298132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1085850" y="1828800"/>
            <a:ext cx="2981325" cy="2825750"/>
            <a:chOff x="1086619" y="2979440"/>
            <a:chExt cx="2981325" cy="2825824"/>
          </a:xfrm>
        </p:grpSpPr>
        <p:pic>
          <p:nvPicPr>
            <p:cNvPr id="174096" name="Picture 3" descr="C:\alan\projects\LA_bar_paper\figures\mode1_kfit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086619" y="3509739"/>
              <a:ext cx="2981325" cy="2295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Straight Arrow Connector 10"/>
            <p:cNvCxnSpPr/>
            <p:nvPr/>
          </p:nvCxnSpPr>
          <p:spPr bwMode="auto">
            <a:xfrm>
              <a:off x="1829569" y="2979440"/>
              <a:ext cx="293688" cy="522302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2484438" y="457200"/>
            <a:ext cx="5543550" cy="1838325"/>
            <a:chOff x="2483768" y="457200"/>
            <a:chExt cx="5544616" cy="1838325"/>
          </a:xfrm>
        </p:grpSpPr>
        <p:pic>
          <p:nvPicPr>
            <p:cNvPr id="174093" name="Picture 6" descr="cmt_modes_3_5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047059" y="457200"/>
              <a:ext cx="2981325" cy="1838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4" name="Straight Arrow Connector 13"/>
            <p:cNvCxnSpPr/>
            <p:nvPr/>
          </p:nvCxnSpPr>
          <p:spPr bwMode="auto">
            <a:xfrm>
              <a:off x="2483768" y="1844675"/>
              <a:ext cx="3672593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 bwMode="auto">
            <a:xfrm>
              <a:off x="3563476" y="1700213"/>
              <a:ext cx="2303905" cy="1587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4090" name="TextBox 15"/>
          <p:cNvSpPr txBox="1">
            <a:spLocks noChangeArrowheads="1"/>
          </p:cNvSpPr>
          <p:nvPr/>
        </p:nvSpPr>
        <p:spPr bwMode="auto">
          <a:xfrm>
            <a:off x="5003800" y="5732463"/>
            <a:ext cx="33845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alibri" pitchFamily="34" charset="0"/>
              </a:rPr>
              <a:t>C. Wu, A. Hoskinson, J. Hopwood, Plasma Sources Sci Technol, 2011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694743-CAAB-41C6-B477-AD67ECC316D3}" type="slidenum">
              <a:rPr lang="en-US"/>
              <a:pPr>
                <a:defRPr/>
              </a:pPr>
              <a:t>49</a:t>
            </a:fld>
            <a:endParaRPr lang="en-US"/>
          </a:p>
        </p:txBody>
      </p:sp>
      <p:pic>
        <p:nvPicPr>
          <p:cNvPr id="20" name="36array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990600" y="4762500"/>
            <a:ext cx="30480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Overview and Motivation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Microplasmas driven at microwave frequency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Principle of operation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Diagnostics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Microplasma deposition using C</a:t>
            </a:r>
            <a:r>
              <a:rPr lang="en-US" baseline="-25000" dirty="0" smtClean="0"/>
              <a:t>2</a:t>
            </a:r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 + He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Arrays of microplasmas (1-D and 2-D)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Conclusion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Gas Sensors based on microplasma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DB077A-B9CE-4E9F-A917-A15A7AFA8022}" type="slidenum">
              <a:rPr lang="en-US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2355850"/>
            <a:ext cx="6019800" cy="452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5106" name="Group 5"/>
          <p:cNvGrpSpPr>
            <a:grpSpLocks/>
          </p:cNvGrpSpPr>
          <p:nvPr/>
        </p:nvGrpSpPr>
        <p:grpSpPr bwMode="auto">
          <a:xfrm>
            <a:off x="2133600" y="76200"/>
            <a:ext cx="4843463" cy="2406650"/>
            <a:chOff x="2133600" y="76200"/>
            <a:chExt cx="4843749" cy="2407137"/>
          </a:xfrm>
        </p:grpSpPr>
        <p:pic>
          <p:nvPicPr>
            <p:cNvPr id="175114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33600" y="76200"/>
              <a:ext cx="4843749" cy="2407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" name="Straight Connector 4"/>
            <p:cNvCxnSpPr/>
            <p:nvPr/>
          </p:nvCxnSpPr>
          <p:spPr>
            <a:xfrm>
              <a:off x="4953166" y="2362663"/>
              <a:ext cx="114306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CD6FB6-0823-4B99-B870-98AC0790669F}" type="slidenum">
              <a:rPr lang="en-US"/>
              <a:pPr>
                <a:defRPr/>
              </a:pPr>
              <a:t>50</a:t>
            </a:fld>
            <a:endParaRPr lang="en-US"/>
          </a:p>
        </p:txBody>
      </p:sp>
      <p:sp>
        <p:nvSpPr>
          <p:cNvPr id="175108" name="TextBox 7"/>
          <p:cNvSpPr txBox="1">
            <a:spLocks noChangeArrowheads="1"/>
          </p:cNvSpPr>
          <p:nvPr/>
        </p:nvSpPr>
        <p:spPr bwMode="auto">
          <a:xfrm>
            <a:off x="152400" y="2743200"/>
            <a:ext cx="19827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Note:  </a:t>
            </a:r>
            <a:r>
              <a:rPr lang="en-US">
                <a:latin typeface="Symbol" pitchFamily="18" charset="2"/>
              </a:rPr>
              <a:t>l</a:t>
            </a:r>
            <a:r>
              <a:rPr lang="en-US">
                <a:latin typeface="Calibri" pitchFamily="34" charset="0"/>
              </a:rPr>
              <a:t>/2 = 9 </a:t>
            </a:r>
            <a:r>
              <a:rPr lang="en-US" i="1">
                <a:latin typeface="Calibri" pitchFamily="34" charset="0"/>
              </a:rPr>
              <a:t>mm</a:t>
            </a:r>
            <a:r>
              <a:rPr lang="en-US">
                <a:latin typeface="Calibri" pitchFamily="34" charset="0"/>
              </a:rPr>
              <a:t>!</a:t>
            </a:r>
          </a:p>
        </p:txBody>
      </p:sp>
      <p:sp>
        <p:nvSpPr>
          <p:cNvPr id="175109" name="TextBox 8"/>
          <p:cNvSpPr txBox="1">
            <a:spLocks noChangeArrowheads="1"/>
          </p:cNvSpPr>
          <p:nvPr/>
        </p:nvSpPr>
        <p:spPr bwMode="auto">
          <a:xfrm>
            <a:off x="304800" y="228600"/>
            <a:ext cx="157797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Input port</a:t>
            </a:r>
          </a:p>
          <a:p>
            <a:r>
              <a:rPr lang="en-US">
                <a:latin typeface="Calibri" pitchFamily="34" charset="0"/>
              </a:rPr>
              <a:t>88 resonators</a:t>
            </a:r>
          </a:p>
          <a:p>
            <a:r>
              <a:rPr lang="en-US">
                <a:latin typeface="Calibri" pitchFamily="34" charset="0"/>
              </a:rPr>
              <a:t>Dielectric layer</a:t>
            </a:r>
          </a:p>
          <a:p>
            <a:r>
              <a:rPr lang="en-US">
                <a:latin typeface="Calibri" pitchFamily="34" charset="0"/>
              </a:rPr>
              <a:t>Ground plane</a:t>
            </a:r>
          </a:p>
          <a:p>
            <a:r>
              <a:rPr lang="en-US" i="1">
                <a:latin typeface="Symbol" pitchFamily="18" charset="2"/>
              </a:rPr>
              <a:t>e</a:t>
            </a:r>
            <a:r>
              <a:rPr lang="en-US" i="1" baseline="-25000">
                <a:latin typeface="Calibri" pitchFamily="34" charset="0"/>
              </a:rPr>
              <a:t>r</a:t>
            </a:r>
            <a:r>
              <a:rPr lang="en-US" i="1">
                <a:latin typeface="Calibri" pitchFamily="34" charset="0"/>
              </a:rPr>
              <a:t> = 10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524000" y="381000"/>
            <a:ext cx="28194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752600" y="685800"/>
            <a:ext cx="16764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828800" y="990600"/>
            <a:ext cx="3810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828800" y="1295400"/>
            <a:ext cx="3810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Array Stability</a:t>
            </a:r>
          </a:p>
        </p:txBody>
      </p:sp>
      <p:sp>
        <p:nvSpPr>
          <p:cNvPr id="176130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Operation of (micro) plasmas in parallel is difficult due to negative differential resistance</a:t>
            </a:r>
          </a:p>
          <a:p>
            <a:r>
              <a:rPr lang="en-US" smtClean="0"/>
              <a:t>Any perturbation causes one microplasma to take more current at a reduced voltage</a:t>
            </a:r>
          </a:p>
          <a:p>
            <a:r>
              <a:rPr lang="en-US" smtClean="0"/>
              <a:t>Three solutions</a:t>
            </a:r>
          </a:p>
          <a:p>
            <a:pPr lvl="1"/>
            <a:r>
              <a:rPr lang="en-US" smtClean="0"/>
              <a:t>Ballast resistors</a:t>
            </a:r>
          </a:p>
          <a:p>
            <a:pPr lvl="1"/>
            <a:r>
              <a:rPr lang="en-US" smtClean="0"/>
              <a:t>Transient discharges (capacitive ballast)</a:t>
            </a:r>
          </a:p>
          <a:p>
            <a:pPr lvl="1"/>
            <a:r>
              <a:rPr lang="en-US" smtClean="0"/>
              <a:t>Strongly coupled resonators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CC861-A80F-401B-8457-6A3F4A5586B0}" type="slidenum">
              <a:rPr lang="en-US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Array Stability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85800" y="1087438"/>
            <a:ext cx="7772400" cy="11430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dirty="0">
                <a:latin typeface="+mj-lt"/>
                <a:ea typeface="+mj-ea"/>
                <a:cs typeface="+mj-cs"/>
              </a:rPr>
              <a:t>Parallel Operation of Microplasmas (DC)</a:t>
            </a:r>
            <a:endParaRPr lang="en-US" sz="2800" dirty="0">
              <a:latin typeface="+mj-lt"/>
              <a:ea typeface="+mj-ea"/>
              <a:cs typeface="+mj-cs"/>
            </a:endParaRPr>
          </a:p>
        </p:txBody>
      </p:sp>
      <p:pic>
        <p:nvPicPr>
          <p:cNvPr id="17715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163" y="2733675"/>
            <a:ext cx="7380287" cy="311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7715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1838325"/>
            <a:ext cx="2762250" cy="219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177157" name="Group 5"/>
          <p:cNvGrpSpPr>
            <a:grpSpLocks/>
          </p:cNvGrpSpPr>
          <p:nvPr/>
        </p:nvGrpSpPr>
        <p:grpSpPr bwMode="auto">
          <a:xfrm>
            <a:off x="7091363" y="2825750"/>
            <a:ext cx="1801812" cy="1728788"/>
            <a:chOff x="5724128" y="1556792"/>
            <a:chExt cx="1800994" cy="1728986"/>
          </a:xfrm>
        </p:grpSpPr>
        <p:grpSp>
          <p:nvGrpSpPr>
            <p:cNvPr id="177167" name="Group 23"/>
            <p:cNvGrpSpPr>
              <a:grpSpLocks/>
            </p:cNvGrpSpPr>
            <p:nvPr/>
          </p:nvGrpSpPr>
          <p:grpSpPr bwMode="auto">
            <a:xfrm>
              <a:off x="6095185" y="2276872"/>
              <a:ext cx="953027" cy="216024"/>
              <a:chOff x="6095185" y="2276872"/>
              <a:chExt cx="953027" cy="216024"/>
            </a:xfrm>
          </p:grpSpPr>
          <p:grpSp>
            <p:nvGrpSpPr>
              <p:cNvPr id="177201" name="Group 19"/>
              <p:cNvGrpSpPr>
                <a:grpSpLocks/>
              </p:cNvGrpSpPr>
              <p:nvPr/>
            </p:nvGrpSpPr>
            <p:grpSpPr bwMode="auto">
              <a:xfrm>
                <a:off x="6300192" y="2276872"/>
                <a:ext cx="515073" cy="216024"/>
                <a:chOff x="6300192" y="2276872"/>
                <a:chExt cx="515073" cy="288032"/>
              </a:xfrm>
            </p:grpSpPr>
            <p:cxnSp>
              <p:nvCxnSpPr>
                <p:cNvPr id="177204" name="Straight Connector 43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6264188" y="2312876"/>
                  <a:ext cx="144016" cy="72008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77205" name="Straight Connector 44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6264188" y="2384884"/>
                  <a:ext cx="288032" cy="72008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77206" name="Straight Connector 45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6416588" y="2384884"/>
                  <a:ext cx="288032" cy="72008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77207" name="Straight Connector 46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6568988" y="2384884"/>
                  <a:ext cx="288032" cy="72008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77208" name="Straight Connector 47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6480212" y="2384884"/>
                  <a:ext cx="288032" cy="72008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77209" name="Straight Connector 16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6336196" y="2384884"/>
                  <a:ext cx="288032" cy="72008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77210" name="Straight Connector 49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6707253" y="2456892"/>
                  <a:ext cx="144016" cy="72008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cxnSp>
            <p:nvCxnSpPr>
              <p:cNvPr id="177202" name="Straight Connector 41"/>
              <p:cNvCxnSpPr>
                <a:cxnSpLocks noChangeShapeType="1"/>
              </p:cNvCxnSpPr>
              <p:nvPr/>
            </p:nvCxnSpPr>
            <p:spPr bwMode="auto">
              <a:xfrm rot="10800000">
                <a:off x="6095185" y="2392948"/>
                <a:ext cx="216024" cy="0"/>
              </a:xfrm>
              <a:prstGeom prst="line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77203" name="Straight Connector 42"/>
              <p:cNvCxnSpPr>
                <a:cxnSpLocks noChangeShapeType="1"/>
              </p:cNvCxnSpPr>
              <p:nvPr/>
            </p:nvCxnSpPr>
            <p:spPr bwMode="auto">
              <a:xfrm rot="10800000">
                <a:off x="6832188" y="2376820"/>
                <a:ext cx="216024" cy="0"/>
              </a:xfrm>
              <a:prstGeom prst="line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177168" name="Group 24"/>
            <p:cNvGrpSpPr>
              <a:grpSpLocks/>
            </p:cNvGrpSpPr>
            <p:nvPr/>
          </p:nvGrpSpPr>
          <p:grpSpPr bwMode="auto">
            <a:xfrm>
              <a:off x="6084168" y="2564904"/>
              <a:ext cx="953027" cy="216024"/>
              <a:chOff x="6095185" y="2276872"/>
              <a:chExt cx="953027" cy="216024"/>
            </a:xfrm>
          </p:grpSpPr>
          <p:grpSp>
            <p:nvGrpSpPr>
              <p:cNvPr id="177191" name="Group 19"/>
              <p:cNvGrpSpPr>
                <a:grpSpLocks/>
              </p:cNvGrpSpPr>
              <p:nvPr/>
            </p:nvGrpSpPr>
            <p:grpSpPr bwMode="auto">
              <a:xfrm>
                <a:off x="6300192" y="2276872"/>
                <a:ext cx="515073" cy="216024"/>
                <a:chOff x="6300192" y="2276872"/>
                <a:chExt cx="515073" cy="288032"/>
              </a:xfrm>
            </p:grpSpPr>
            <p:cxnSp>
              <p:nvCxnSpPr>
                <p:cNvPr id="177194" name="Straight Connector 33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6264188" y="2312876"/>
                  <a:ext cx="144016" cy="72008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77195" name="Straight Connector 34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6264188" y="2384884"/>
                  <a:ext cx="288032" cy="72008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77196" name="Straight Connector 35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6416588" y="2384884"/>
                  <a:ext cx="288032" cy="72008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77197" name="Straight Connector 36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6568988" y="2384884"/>
                  <a:ext cx="288032" cy="72008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77198" name="Straight Connector 37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6480212" y="2384884"/>
                  <a:ext cx="288032" cy="72008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77199" name="Straight Connector 38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6336196" y="2384884"/>
                  <a:ext cx="288032" cy="72008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77200" name="Straight Connector 39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6707253" y="2456892"/>
                  <a:ext cx="144016" cy="72008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cxnSp>
            <p:nvCxnSpPr>
              <p:cNvPr id="177192" name="Straight Connector 26"/>
              <p:cNvCxnSpPr>
                <a:cxnSpLocks noChangeShapeType="1"/>
              </p:cNvCxnSpPr>
              <p:nvPr/>
            </p:nvCxnSpPr>
            <p:spPr bwMode="auto">
              <a:xfrm rot="10800000">
                <a:off x="6095185" y="2392948"/>
                <a:ext cx="216024" cy="0"/>
              </a:xfrm>
              <a:prstGeom prst="line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77193" name="Straight Connector 32"/>
              <p:cNvCxnSpPr>
                <a:cxnSpLocks noChangeShapeType="1"/>
              </p:cNvCxnSpPr>
              <p:nvPr/>
            </p:nvCxnSpPr>
            <p:spPr bwMode="auto">
              <a:xfrm rot="10800000">
                <a:off x="6832188" y="2376820"/>
                <a:ext cx="216024" cy="0"/>
              </a:xfrm>
              <a:prstGeom prst="line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177169" name="Group 35"/>
            <p:cNvGrpSpPr>
              <a:grpSpLocks/>
            </p:cNvGrpSpPr>
            <p:nvPr/>
          </p:nvGrpSpPr>
          <p:grpSpPr bwMode="auto">
            <a:xfrm>
              <a:off x="6084168" y="2852936"/>
              <a:ext cx="953027" cy="216024"/>
              <a:chOff x="6095185" y="2276872"/>
              <a:chExt cx="953027" cy="216024"/>
            </a:xfrm>
          </p:grpSpPr>
          <p:grpSp>
            <p:nvGrpSpPr>
              <p:cNvPr id="177181" name="Group 20"/>
              <p:cNvGrpSpPr>
                <a:grpSpLocks/>
              </p:cNvGrpSpPr>
              <p:nvPr/>
            </p:nvGrpSpPr>
            <p:grpSpPr bwMode="auto">
              <a:xfrm>
                <a:off x="6300192" y="2276872"/>
                <a:ext cx="515073" cy="216024"/>
                <a:chOff x="6300192" y="2276872"/>
                <a:chExt cx="515073" cy="288032"/>
              </a:xfrm>
            </p:grpSpPr>
            <p:cxnSp>
              <p:nvCxnSpPr>
                <p:cNvPr id="177184" name="Straight Connector 23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6264188" y="2312876"/>
                  <a:ext cx="144016" cy="72008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77185" name="Straight Connector 24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6264188" y="2384884"/>
                  <a:ext cx="288032" cy="72008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77186" name="Straight Connector 25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6416588" y="2384884"/>
                  <a:ext cx="288032" cy="72008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77187" name="Straight Connector 26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6568988" y="2384884"/>
                  <a:ext cx="288032" cy="72008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77188" name="Straight Connector 27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6480212" y="2384884"/>
                  <a:ext cx="288032" cy="72008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77189" name="Straight Connector 28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6336196" y="2384884"/>
                  <a:ext cx="288032" cy="72008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77190" name="Straight Connector 29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6707253" y="2456892"/>
                  <a:ext cx="144016" cy="72008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cxnSp>
            <p:nvCxnSpPr>
              <p:cNvPr id="177182" name="Straight Connector 21"/>
              <p:cNvCxnSpPr>
                <a:cxnSpLocks noChangeShapeType="1"/>
              </p:cNvCxnSpPr>
              <p:nvPr/>
            </p:nvCxnSpPr>
            <p:spPr bwMode="auto">
              <a:xfrm rot="10800000">
                <a:off x="6095185" y="2392948"/>
                <a:ext cx="216024" cy="0"/>
              </a:xfrm>
              <a:prstGeom prst="line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77183" name="Straight Connector 22"/>
              <p:cNvCxnSpPr>
                <a:cxnSpLocks noChangeShapeType="1"/>
              </p:cNvCxnSpPr>
              <p:nvPr/>
            </p:nvCxnSpPr>
            <p:spPr bwMode="auto">
              <a:xfrm rot="10800000">
                <a:off x="6832188" y="2376820"/>
                <a:ext cx="216024" cy="0"/>
              </a:xfrm>
              <a:prstGeom prst="line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cxnSp>
          <p:nvCxnSpPr>
            <p:cNvPr id="177170" name="Straight Connector 9"/>
            <p:cNvCxnSpPr>
              <a:cxnSpLocks noChangeShapeType="1"/>
            </p:cNvCxnSpPr>
            <p:nvPr/>
          </p:nvCxnSpPr>
          <p:spPr bwMode="auto">
            <a:xfrm rot="5400000" flipH="1" flipV="1">
              <a:off x="5580112" y="2420888"/>
              <a:ext cx="1008112" cy="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77171" name="Oval 10"/>
            <p:cNvSpPr>
              <a:spLocks noChangeArrowheads="1"/>
            </p:cNvSpPr>
            <p:nvPr/>
          </p:nvSpPr>
          <p:spPr bwMode="auto">
            <a:xfrm>
              <a:off x="7059229" y="2309923"/>
              <a:ext cx="288032" cy="144016"/>
            </a:xfrm>
            <a:prstGeom prst="ellipse">
              <a:avLst/>
            </a:prstGeom>
            <a:solidFill>
              <a:srgbClr val="FFCCFF"/>
            </a:solidFill>
            <a:ln w="1270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77172" name="Oval 11"/>
            <p:cNvSpPr>
              <a:spLocks noChangeArrowheads="1"/>
            </p:cNvSpPr>
            <p:nvPr/>
          </p:nvSpPr>
          <p:spPr bwMode="auto">
            <a:xfrm>
              <a:off x="7053323" y="2614878"/>
              <a:ext cx="288032" cy="144016"/>
            </a:xfrm>
            <a:prstGeom prst="ellipse">
              <a:avLst/>
            </a:prstGeom>
            <a:solidFill>
              <a:srgbClr val="FFCCFF"/>
            </a:solidFill>
            <a:ln w="1270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77173" name="Oval 12"/>
            <p:cNvSpPr>
              <a:spLocks noChangeArrowheads="1"/>
            </p:cNvSpPr>
            <p:nvPr/>
          </p:nvSpPr>
          <p:spPr bwMode="auto">
            <a:xfrm>
              <a:off x="7053323" y="2902910"/>
              <a:ext cx="288032" cy="144016"/>
            </a:xfrm>
            <a:prstGeom prst="ellipse">
              <a:avLst/>
            </a:prstGeom>
            <a:solidFill>
              <a:srgbClr val="FFCCFF"/>
            </a:solidFill>
            <a:ln w="1270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77174" name="Oval 13"/>
            <p:cNvSpPr>
              <a:spLocks noChangeArrowheads="1"/>
            </p:cNvSpPr>
            <p:nvPr/>
          </p:nvSpPr>
          <p:spPr bwMode="auto">
            <a:xfrm>
              <a:off x="6045211" y="1866858"/>
              <a:ext cx="72008" cy="45719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77175" name="TextBox 14"/>
            <p:cNvSpPr txBox="1">
              <a:spLocks noChangeArrowheads="1"/>
            </p:cNvSpPr>
            <p:nvPr/>
          </p:nvSpPr>
          <p:spPr bwMode="auto">
            <a:xfrm>
              <a:off x="5724128" y="1556792"/>
              <a:ext cx="55573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Calibri" pitchFamily="34" charset="0"/>
                </a:rPr>
                <a:t>H.V.</a:t>
              </a:r>
              <a:endParaRPr lang="en-US">
                <a:latin typeface="Calibri" pitchFamily="34" charset="0"/>
              </a:endParaRPr>
            </a:p>
          </p:txBody>
        </p:sp>
        <p:cxnSp>
          <p:nvCxnSpPr>
            <p:cNvPr id="177176" name="Straight Connector 15"/>
            <p:cNvCxnSpPr>
              <a:cxnSpLocks noChangeShapeType="1"/>
            </p:cNvCxnSpPr>
            <p:nvPr/>
          </p:nvCxnSpPr>
          <p:spPr bwMode="auto">
            <a:xfrm>
              <a:off x="7358278" y="2387837"/>
              <a:ext cx="144016" cy="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77177" name="Straight Connector 16"/>
            <p:cNvCxnSpPr>
              <a:cxnSpLocks noChangeShapeType="1"/>
            </p:cNvCxnSpPr>
            <p:nvPr/>
          </p:nvCxnSpPr>
          <p:spPr bwMode="auto">
            <a:xfrm>
              <a:off x="7358278" y="2675869"/>
              <a:ext cx="144016" cy="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77178" name="Straight Connector 17"/>
            <p:cNvCxnSpPr>
              <a:cxnSpLocks noChangeShapeType="1"/>
            </p:cNvCxnSpPr>
            <p:nvPr/>
          </p:nvCxnSpPr>
          <p:spPr bwMode="auto">
            <a:xfrm>
              <a:off x="7358278" y="2963901"/>
              <a:ext cx="144016" cy="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" name="Straight Connector 18"/>
            <p:cNvCxnSpPr/>
            <p:nvPr/>
          </p:nvCxnSpPr>
          <p:spPr bwMode="auto">
            <a:xfrm rot="5400000">
              <a:off x="7163926" y="2708656"/>
              <a:ext cx="719219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7180" name="Straight Arrow Connector 19"/>
            <p:cNvCxnSpPr>
              <a:cxnSpLocks noChangeShapeType="1"/>
            </p:cNvCxnSpPr>
            <p:nvPr/>
          </p:nvCxnSpPr>
          <p:spPr bwMode="auto">
            <a:xfrm rot="5400000">
              <a:off x="7416316" y="3176972"/>
              <a:ext cx="216024" cy="1588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177158" name="TextBox 50"/>
          <p:cNvSpPr txBox="1">
            <a:spLocks noChangeArrowheads="1"/>
          </p:cNvSpPr>
          <p:nvPr/>
        </p:nvSpPr>
        <p:spPr bwMode="auto">
          <a:xfrm>
            <a:off x="2465388" y="6138863"/>
            <a:ext cx="4252912" cy="3381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>
                <a:latin typeface="Calibri" pitchFamily="34" charset="0"/>
              </a:rPr>
              <a:t>Ballast resistances formed in lightly doped Si</a:t>
            </a:r>
          </a:p>
        </p:txBody>
      </p:sp>
      <p:sp>
        <p:nvSpPr>
          <p:cNvPr id="177159" name="TextBox 52"/>
          <p:cNvSpPr txBox="1">
            <a:spLocks noChangeArrowheads="1"/>
          </p:cNvSpPr>
          <p:nvPr/>
        </p:nvSpPr>
        <p:spPr bwMode="auto">
          <a:xfrm>
            <a:off x="4217988" y="2428875"/>
            <a:ext cx="3984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Calibri" pitchFamily="34" charset="0"/>
              </a:rPr>
              <a:t>Si</a:t>
            </a:r>
            <a:endParaRPr lang="en-US">
              <a:latin typeface="Calibri" pitchFamily="34" charset="0"/>
            </a:endParaRPr>
          </a:p>
        </p:txBody>
      </p:sp>
      <p:grpSp>
        <p:nvGrpSpPr>
          <p:cNvPr id="177160" name="Group 60"/>
          <p:cNvGrpSpPr>
            <a:grpSpLocks/>
          </p:cNvGrpSpPr>
          <p:nvPr/>
        </p:nvGrpSpPr>
        <p:grpSpPr bwMode="auto">
          <a:xfrm>
            <a:off x="2484438" y="2133600"/>
            <a:ext cx="4460875" cy="744538"/>
            <a:chOff x="2483768" y="2133600"/>
            <a:chExt cx="4461449" cy="745064"/>
          </a:xfrm>
        </p:grpSpPr>
        <p:pic>
          <p:nvPicPr>
            <p:cNvPr id="177162" name="Picture 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483768" y="2250014"/>
              <a:ext cx="3829050" cy="628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6" name="Straight Connector 55"/>
            <p:cNvCxnSpPr/>
            <p:nvPr/>
          </p:nvCxnSpPr>
          <p:spPr>
            <a:xfrm flipV="1">
              <a:off x="5790955" y="2133600"/>
              <a:ext cx="990727" cy="1525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V="1">
              <a:off x="6248214" y="2667377"/>
              <a:ext cx="533469" cy="762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6781683" y="2133600"/>
              <a:ext cx="0" cy="5337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/>
            <p:cNvSpPr/>
            <p:nvPr/>
          </p:nvSpPr>
          <p:spPr>
            <a:xfrm>
              <a:off x="6640378" y="2252747"/>
              <a:ext cx="304839" cy="305015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70C0"/>
                  </a:solidFill>
                </a:rPr>
                <a:t>v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sp>
        <p:nvSpPr>
          <p:cNvPr id="59" name="Slide Number Placeholder 5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1C4F92-101B-4EB8-9501-654F19669451}" type="slidenum">
              <a:rPr lang="en-US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Array Stability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914400"/>
            <a:ext cx="7772400" cy="11430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dirty="0">
                <a:latin typeface="+mj-lt"/>
                <a:ea typeface="+mj-ea"/>
                <a:cs typeface="+mj-cs"/>
              </a:rPr>
              <a:t>Parallel Operation of Microplasmas (DBD)</a:t>
            </a:r>
            <a:endParaRPr lang="en-US" sz="2800" dirty="0">
              <a:latin typeface="+mj-lt"/>
              <a:ea typeface="+mj-ea"/>
              <a:cs typeface="+mj-cs"/>
            </a:endParaRPr>
          </a:p>
        </p:txBody>
      </p:sp>
      <p:pic>
        <p:nvPicPr>
          <p:cNvPr id="178179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3588" y="2341563"/>
            <a:ext cx="6977062" cy="270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8180" name="Straight Connector 5"/>
          <p:cNvCxnSpPr>
            <a:cxnSpLocks noChangeShapeType="1"/>
          </p:cNvCxnSpPr>
          <p:nvPr/>
        </p:nvCxnSpPr>
        <p:spPr bwMode="auto">
          <a:xfrm rot="16200000" flipV="1">
            <a:off x="6911181" y="3553619"/>
            <a:ext cx="1081088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178181" name="Oval 6"/>
          <p:cNvSpPr>
            <a:spLocks noChangeArrowheads="1"/>
          </p:cNvSpPr>
          <p:nvPr/>
        </p:nvSpPr>
        <p:spPr bwMode="auto">
          <a:xfrm>
            <a:off x="8426450" y="3302000"/>
            <a:ext cx="288925" cy="144463"/>
          </a:xfrm>
          <a:prstGeom prst="ellipse">
            <a:avLst/>
          </a:prstGeom>
          <a:solidFill>
            <a:srgbClr val="FFCC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178182" name="Oval 7"/>
          <p:cNvSpPr>
            <a:spLocks noChangeArrowheads="1"/>
          </p:cNvSpPr>
          <p:nvPr/>
        </p:nvSpPr>
        <p:spPr bwMode="auto">
          <a:xfrm>
            <a:off x="8420100" y="3662363"/>
            <a:ext cx="288925" cy="142875"/>
          </a:xfrm>
          <a:prstGeom prst="ellipse">
            <a:avLst/>
          </a:prstGeom>
          <a:solidFill>
            <a:srgbClr val="FFCC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178183" name="Oval 8"/>
          <p:cNvSpPr>
            <a:spLocks noChangeArrowheads="1"/>
          </p:cNvSpPr>
          <p:nvPr/>
        </p:nvSpPr>
        <p:spPr bwMode="auto">
          <a:xfrm>
            <a:off x="8420100" y="4021138"/>
            <a:ext cx="288925" cy="144462"/>
          </a:xfrm>
          <a:prstGeom prst="ellipse">
            <a:avLst/>
          </a:prstGeom>
          <a:solidFill>
            <a:srgbClr val="FFCCFF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178184" name="Oval 9"/>
          <p:cNvSpPr>
            <a:spLocks noChangeArrowheads="1"/>
          </p:cNvSpPr>
          <p:nvPr/>
        </p:nvSpPr>
        <p:spPr bwMode="auto">
          <a:xfrm>
            <a:off x="7412038" y="2963863"/>
            <a:ext cx="73025" cy="46037"/>
          </a:xfrm>
          <a:prstGeom prst="ellipse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178185" name="TextBox 10"/>
          <p:cNvSpPr txBox="1">
            <a:spLocks noChangeArrowheads="1"/>
          </p:cNvSpPr>
          <p:nvPr/>
        </p:nvSpPr>
        <p:spPr bwMode="auto">
          <a:xfrm>
            <a:off x="7091363" y="2654300"/>
            <a:ext cx="571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Calibri" pitchFamily="34" charset="0"/>
              </a:rPr>
              <a:t>A.C.</a:t>
            </a:r>
            <a:endParaRPr lang="en-US">
              <a:latin typeface="Calibri" pitchFamily="34" charset="0"/>
            </a:endParaRPr>
          </a:p>
        </p:txBody>
      </p:sp>
      <p:cxnSp>
        <p:nvCxnSpPr>
          <p:cNvPr id="178186" name="Straight Connector 11"/>
          <p:cNvCxnSpPr>
            <a:cxnSpLocks noChangeShapeType="1"/>
          </p:cNvCxnSpPr>
          <p:nvPr/>
        </p:nvCxnSpPr>
        <p:spPr bwMode="auto">
          <a:xfrm>
            <a:off x="8724900" y="3373438"/>
            <a:ext cx="144463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8187" name="Straight Connector 12"/>
          <p:cNvCxnSpPr>
            <a:cxnSpLocks noChangeShapeType="1"/>
          </p:cNvCxnSpPr>
          <p:nvPr/>
        </p:nvCxnSpPr>
        <p:spPr bwMode="auto">
          <a:xfrm>
            <a:off x="8724900" y="3733800"/>
            <a:ext cx="144463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8188" name="Straight Connector 13"/>
          <p:cNvCxnSpPr>
            <a:cxnSpLocks noChangeShapeType="1"/>
          </p:cNvCxnSpPr>
          <p:nvPr/>
        </p:nvCxnSpPr>
        <p:spPr bwMode="auto">
          <a:xfrm>
            <a:off x="8724900" y="4060825"/>
            <a:ext cx="144463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5" name="Straight Connector 14"/>
          <p:cNvCxnSpPr/>
          <p:nvPr/>
        </p:nvCxnSpPr>
        <p:spPr bwMode="auto">
          <a:xfrm rot="5400000">
            <a:off x="8496301" y="3768725"/>
            <a:ext cx="792162" cy="158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8190" name="Straight Arrow Connector 15"/>
          <p:cNvCxnSpPr>
            <a:cxnSpLocks noChangeShapeType="1"/>
          </p:cNvCxnSpPr>
          <p:nvPr/>
        </p:nvCxnSpPr>
        <p:spPr bwMode="auto">
          <a:xfrm rot="5400000">
            <a:off x="8784432" y="4274344"/>
            <a:ext cx="215900" cy="1587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78191" name="TextBox 16"/>
          <p:cNvSpPr txBox="1">
            <a:spLocks noChangeArrowheads="1"/>
          </p:cNvSpPr>
          <p:nvPr/>
        </p:nvSpPr>
        <p:spPr bwMode="auto">
          <a:xfrm>
            <a:off x="2311400" y="5965825"/>
            <a:ext cx="4562475" cy="3381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>
                <a:latin typeface="Calibri" pitchFamily="34" charset="0"/>
              </a:rPr>
              <a:t>Ballast capacitances formed by a dielectric layer</a:t>
            </a:r>
          </a:p>
        </p:txBody>
      </p:sp>
      <p:grpSp>
        <p:nvGrpSpPr>
          <p:cNvPr id="178192" name="Group 17"/>
          <p:cNvGrpSpPr>
            <a:grpSpLocks/>
          </p:cNvGrpSpPr>
          <p:nvPr/>
        </p:nvGrpSpPr>
        <p:grpSpPr bwMode="auto">
          <a:xfrm>
            <a:off x="7451725" y="3228975"/>
            <a:ext cx="936625" cy="288925"/>
            <a:chOff x="7452320" y="2996952"/>
            <a:chExt cx="936104" cy="288032"/>
          </a:xfrm>
        </p:grpSpPr>
        <p:cxnSp>
          <p:nvCxnSpPr>
            <p:cNvPr id="178205" name="Straight Connector 18"/>
            <p:cNvCxnSpPr>
              <a:cxnSpLocks noChangeShapeType="1"/>
            </p:cNvCxnSpPr>
            <p:nvPr/>
          </p:nvCxnSpPr>
          <p:spPr bwMode="auto">
            <a:xfrm rot="5400000">
              <a:off x="7668344" y="3140968"/>
              <a:ext cx="288032" cy="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78206" name="Straight Connector 19"/>
            <p:cNvCxnSpPr>
              <a:cxnSpLocks noChangeShapeType="1"/>
            </p:cNvCxnSpPr>
            <p:nvPr/>
          </p:nvCxnSpPr>
          <p:spPr bwMode="auto">
            <a:xfrm rot="5400000">
              <a:off x="7740352" y="3140968"/>
              <a:ext cx="288032" cy="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78207" name="Straight Connector 20"/>
            <p:cNvCxnSpPr>
              <a:cxnSpLocks noChangeShapeType="1"/>
            </p:cNvCxnSpPr>
            <p:nvPr/>
          </p:nvCxnSpPr>
          <p:spPr bwMode="auto">
            <a:xfrm rot="10800000">
              <a:off x="7452320" y="3140968"/>
              <a:ext cx="360040" cy="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78208" name="Straight Connector 21"/>
            <p:cNvCxnSpPr>
              <a:cxnSpLocks noChangeShapeType="1"/>
            </p:cNvCxnSpPr>
            <p:nvPr/>
          </p:nvCxnSpPr>
          <p:spPr bwMode="auto">
            <a:xfrm>
              <a:off x="7884368" y="3140968"/>
              <a:ext cx="504056" cy="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78193" name="Group 22"/>
          <p:cNvGrpSpPr>
            <a:grpSpLocks/>
          </p:cNvGrpSpPr>
          <p:nvPr/>
        </p:nvGrpSpPr>
        <p:grpSpPr bwMode="auto">
          <a:xfrm>
            <a:off x="7451725" y="3589338"/>
            <a:ext cx="936625" cy="288925"/>
            <a:chOff x="7452320" y="2996952"/>
            <a:chExt cx="936104" cy="288032"/>
          </a:xfrm>
        </p:grpSpPr>
        <p:cxnSp>
          <p:nvCxnSpPr>
            <p:cNvPr id="178201" name="Straight Connector 23"/>
            <p:cNvCxnSpPr>
              <a:cxnSpLocks noChangeShapeType="1"/>
            </p:cNvCxnSpPr>
            <p:nvPr/>
          </p:nvCxnSpPr>
          <p:spPr bwMode="auto">
            <a:xfrm rot="5400000">
              <a:off x="7668344" y="3140968"/>
              <a:ext cx="288032" cy="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78202" name="Straight Connector 24"/>
            <p:cNvCxnSpPr>
              <a:cxnSpLocks noChangeShapeType="1"/>
            </p:cNvCxnSpPr>
            <p:nvPr/>
          </p:nvCxnSpPr>
          <p:spPr bwMode="auto">
            <a:xfrm rot="5400000">
              <a:off x="7740352" y="3140968"/>
              <a:ext cx="288032" cy="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78203" name="Straight Connector 25"/>
            <p:cNvCxnSpPr>
              <a:cxnSpLocks noChangeShapeType="1"/>
            </p:cNvCxnSpPr>
            <p:nvPr/>
          </p:nvCxnSpPr>
          <p:spPr bwMode="auto">
            <a:xfrm rot="10800000">
              <a:off x="7452320" y="3140968"/>
              <a:ext cx="360040" cy="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78204" name="Straight Connector 26"/>
            <p:cNvCxnSpPr>
              <a:cxnSpLocks noChangeShapeType="1"/>
            </p:cNvCxnSpPr>
            <p:nvPr/>
          </p:nvCxnSpPr>
          <p:spPr bwMode="auto">
            <a:xfrm>
              <a:off x="7884368" y="3140968"/>
              <a:ext cx="504056" cy="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78194" name="Group 27"/>
          <p:cNvGrpSpPr>
            <a:grpSpLocks/>
          </p:cNvGrpSpPr>
          <p:nvPr/>
        </p:nvGrpSpPr>
        <p:grpSpPr bwMode="auto">
          <a:xfrm>
            <a:off x="7451725" y="3949700"/>
            <a:ext cx="936625" cy="288925"/>
            <a:chOff x="7452320" y="2996952"/>
            <a:chExt cx="936104" cy="288032"/>
          </a:xfrm>
        </p:grpSpPr>
        <p:cxnSp>
          <p:nvCxnSpPr>
            <p:cNvPr id="178197" name="Straight Connector 28"/>
            <p:cNvCxnSpPr>
              <a:cxnSpLocks noChangeShapeType="1"/>
            </p:cNvCxnSpPr>
            <p:nvPr/>
          </p:nvCxnSpPr>
          <p:spPr bwMode="auto">
            <a:xfrm rot="5400000">
              <a:off x="7668344" y="3140968"/>
              <a:ext cx="288032" cy="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78198" name="Straight Connector 29"/>
            <p:cNvCxnSpPr>
              <a:cxnSpLocks noChangeShapeType="1"/>
            </p:cNvCxnSpPr>
            <p:nvPr/>
          </p:nvCxnSpPr>
          <p:spPr bwMode="auto">
            <a:xfrm rot="5400000">
              <a:off x="7740352" y="3140968"/>
              <a:ext cx="288032" cy="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78199" name="Straight Connector 30"/>
            <p:cNvCxnSpPr>
              <a:cxnSpLocks noChangeShapeType="1"/>
            </p:cNvCxnSpPr>
            <p:nvPr/>
          </p:nvCxnSpPr>
          <p:spPr bwMode="auto">
            <a:xfrm rot="10800000">
              <a:off x="7452320" y="3140968"/>
              <a:ext cx="360040" cy="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78200" name="Straight Connector 31"/>
            <p:cNvCxnSpPr>
              <a:cxnSpLocks noChangeShapeType="1"/>
            </p:cNvCxnSpPr>
            <p:nvPr/>
          </p:nvCxnSpPr>
          <p:spPr bwMode="auto">
            <a:xfrm>
              <a:off x="7884368" y="3140968"/>
              <a:ext cx="504056" cy="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78195" name="Rectangle 32"/>
          <p:cNvSpPr>
            <a:spLocks noChangeArrowheads="1"/>
          </p:cNvSpPr>
          <p:nvPr/>
        </p:nvSpPr>
        <p:spPr bwMode="auto">
          <a:xfrm>
            <a:off x="2016125" y="4865688"/>
            <a:ext cx="4572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Calibri" pitchFamily="34" charset="0"/>
              </a:rPr>
              <a:t> J. G. Eden et al. J. Phys. D: Appl. Phys. </a:t>
            </a:r>
            <a:r>
              <a:rPr lang="en-US" sz="1400" b="1">
                <a:latin typeface="Calibri" pitchFamily="34" charset="0"/>
              </a:rPr>
              <a:t>39 </a:t>
            </a:r>
            <a:r>
              <a:rPr lang="en-US" sz="1400">
                <a:latin typeface="Calibri" pitchFamily="34" charset="0"/>
              </a:rPr>
              <a:t>(2006) R55–R70</a:t>
            </a:r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DAAF54-A966-46D6-B050-BABAEC5F1186}" type="slidenum">
              <a:rPr lang="en-US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Array Stability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838200"/>
            <a:ext cx="7772400" cy="11430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dirty="0">
                <a:latin typeface="+mj-lt"/>
                <a:ea typeface="+mj-ea"/>
                <a:cs typeface="+mj-cs"/>
              </a:rPr>
              <a:t>Parallel Operation of Microplasmas (DBD)</a:t>
            </a:r>
            <a:endParaRPr lang="en-US" sz="2800" dirty="0">
              <a:latin typeface="+mj-lt"/>
              <a:ea typeface="+mj-ea"/>
              <a:cs typeface="+mj-cs"/>
            </a:endParaRPr>
          </a:p>
        </p:txBody>
      </p:sp>
      <p:pic>
        <p:nvPicPr>
          <p:cNvPr id="17920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905000"/>
            <a:ext cx="3276600" cy="477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9204" name="TextBox 5"/>
          <p:cNvSpPr txBox="1">
            <a:spLocks noChangeArrowheads="1"/>
          </p:cNvSpPr>
          <p:nvPr/>
        </p:nvSpPr>
        <p:spPr bwMode="auto">
          <a:xfrm>
            <a:off x="5216525" y="5334000"/>
            <a:ext cx="27844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200">
                <a:latin typeface="Times New Roman" pitchFamily="18" charset="0"/>
                <a:cs typeface="Times New Roman" pitchFamily="18" charset="0"/>
              </a:rPr>
              <a:t>J. Waskoenig, D. O’Connell, V. Schulz-von der Gathen, J. Winter, S.-J. Park, and J. G. Eden, “Spatial dynamics of the light emission from a microplasma array”, </a:t>
            </a:r>
            <a:r>
              <a:rPr lang="en-US" altLang="zh-CN" sz="1200" i="1">
                <a:latin typeface="Times New Roman" pitchFamily="18" charset="0"/>
                <a:cs typeface="Times New Roman" pitchFamily="18" charset="0"/>
              </a:rPr>
              <a:t>Appl. Phys. Lett.</a:t>
            </a:r>
            <a:r>
              <a:rPr lang="en-US" altLang="zh-CN" sz="1200">
                <a:latin typeface="Times New Roman" pitchFamily="18" charset="0"/>
                <a:cs typeface="Times New Roman" pitchFamily="18" charset="0"/>
              </a:rPr>
              <a:t> vol. 92, 101503, 2008 </a:t>
            </a:r>
            <a:endParaRPr lang="zh-CN" altLang="zh-CN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9205" name="TextBox 6"/>
          <p:cNvSpPr txBox="1">
            <a:spLocks noChangeArrowheads="1"/>
          </p:cNvSpPr>
          <p:nvPr/>
        </p:nvSpPr>
        <p:spPr bwMode="auto">
          <a:xfrm>
            <a:off x="5105400" y="1893888"/>
            <a:ext cx="22098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200">
                <a:latin typeface="Times New Roman" pitchFamily="18" charset="0"/>
                <a:cs typeface="Times New Roman" pitchFamily="18" charset="0"/>
              </a:rPr>
              <a:t>Transient plasma propagation  is shown by 2D maps of the optical emission [1] from a 10*10 pixel segment of the DBD microcavity microplasma array plotted in false color. The temporal evolution of the initial burst of the emission in argon at </a:t>
            </a:r>
            <a:r>
              <a:rPr lang="en-US" altLang="zh-CN" sz="1200" i="1">
                <a:latin typeface="Times New Roman" pitchFamily="18" charset="0"/>
                <a:cs typeface="Times New Roman" pitchFamily="18" charset="0"/>
              </a:rPr>
              <a:t>f </a:t>
            </a:r>
            <a:r>
              <a:rPr lang="en-US" altLang="zh-CN" sz="1200">
                <a:latin typeface="Times New Roman" pitchFamily="18" charset="0"/>
                <a:cs typeface="Times New Roman" pitchFamily="18" charset="0"/>
              </a:rPr>
              <a:t>=10 kHz, </a:t>
            </a:r>
            <a:r>
              <a:rPr lang="en-US" altLang="zh-CN" sz="1200" i="1">
                <a:latin typeface="Times New Roman" pitchFamily="18" charset="0"/>
                <a:cs typeface="Times New Roman" pitchFamily="18" charset="0"/>
              </a:rPr>
              <a:t>p=750torr</a:t>
            </a:r>
            <a:r>
              <a:rPr lang="en-US" altLang="zh-CN" sz="1200">
                <a:latin typeface="Times New Roman" pitchFamily="18" charset="0"/>
                <a:cs typeface="Times New Roman" pitchFamily="18" charset="0"/>
              </a:rPr>
              <a:t>, and </a:t>
            </a:r>
            <a:r>
              <a:rPr lang="en-US" altLang="zh-CN" sz="1200" i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sz="1200">
                <a:latin typeface="Times New Roman" pitchFamily="18" charset="0"/>
                <a:cs typeface="Times New Roman" pitchFamily="18" charset="0"/>
              </a:rPr>
              <a:t>pp=780 V is shown. (</a:t>
            </a:r>
            <a:r>
              <a:rPr lang="en-US" altLang="zh-CN" sz="1200">
                <a:latin typeface="Symbol" pitchFamily="18" charset="2"/>
                <a:cs typeface="Times New Roman" pitchFamily="18" charset="0"/>
              </a:rPr>
              <a:t>D</a:t>
            </a:r>
            <a:r>
              <a:rPr lang="en-US" altLang="zh-CN" sz="1200">
                <a:latin typeface="Times New Roman" pitchFamily="18" charset="0"/>
                <a:cs typeface="Times New Roman" pitchFamily="18" charset="0"/>
              </a:rPr>
              <a:t>t=200 ns)</a:t>
            </a:r>
            <a:endParaRPr lang="zh-CN" altLang="en-US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EBBA3A-6D3C-4C88-8413-FEF163A7EE85}" type="slidenum">
              <a:rPr lang="en-US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486400"/>
            <a:ext cx="9144000" cy="989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Array Stability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1D microwave resonator array 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180227" name="Content Placeholder 2"/>
          <p:cNvSpPr txBox="1">
            <a:spLocks/>
          </p:cNvSpPr>
          <p:nvPr/>
        </p:nvSpPr>
        <p:spPr bwMode="auto">
          <a:xfrm>
            <a:off x="457200" y="1676400"/>
            <a:ext cx="8229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800">
                <a:latin typeface="Calibri" pitchFamily="34" charset="0"/>
              </a:rPr>
              <a:t>Ignites uniformly on central resonators, then expands to outermost resonators (~ 20 ns)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800">
                <a:latin typeface="Calibri" pitchFamily="34" charset="0"/>
              </a:rPr>
              <a:t>Continuous operation after ignition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800">
                <a:latin typeface="Calibri" pitchFamily="34" charset="0"/>
              </a:rPr>
              <a:t>Much faster than DBD arrays (~ 200ns)</a:t>
            </a:r>
          </a:p>
          <a:p>
            <a:pPr marL="342900" indent="-342900">
              <a:spcBef>
                <a:spcPct val="20000"/>
              </a:spcBef>
              <a:buFont typeface="Arial" charset="0"/>
              <a:buNone/>
            </a:pPr>
            <a:endParaRPr lang="en-US" sz="2800">
              <a:latin typeface="Calibri" pitchFamily="34" charset="0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0"/>
            <a:ext cx="685800" cy="365125"/>
          </a:xfrm>
        </p:spPr>
        <p:txBody>
          <a:bodyPr/>
          <a:lstStyle/>
          <a:p>
            <a:pPr>
              <a:defRPr/>
            </a:pPr>
            <a:fld id="{3BB48E43-42FB-4A67-9969-3C3D38A5DE60}" type="slidenum">
              <a:rPr lang="en-US"/>
              <a:pPr>
                <a:defRPr/>
              </a:pPr>
              <a:t>55</a:t>
            </a:fld>
            <a:endParaRPr lang="en-US" dirty="0"/>
          </a:p>
        </p:txBody>
      </p:sp>
      <p:pic>
        <p:nvPicPr>
          <p:cNvPr id="180229" name="Picture 2" descr="C:\alan\array1d\data\2012-6-n10_pulsed\n10_50Ar_12.9-10.5Wpk_50usOn_50usOff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0"/>
            <a:ext cx="9144000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230" name="TextBox 6"/>
          <p:cNvSpPr txBox="1">
            <a:spLocks noChangeArrowheads="1"/>
          </p:cNvSpPr>
          <p:nvPr/>
        </p:nvSpPr>
        <p:spPr bwMode="auto">
          <a:xfrm>
            <a:off x="228600" y="5791200"/>
            <a:ext cx="846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50 Torr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49" name="Picture 3" descr="C:\alan\array2d\darpa_reports\figures\LA_n10_Ar_pulsedEmissio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2032000"/>
            <a:ext cx="5407025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Array Stability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1D microwave resonator array 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A850CB-D0F9-4B53-82F0-4D06BA1FD013}" type="slidenum">
              <a:rPr lang="en-US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Title 2"/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1143000"/>
          </a:xfrm>
        </p:spPr>
        <p:txBody>
          <a:bodyPr/>
          <a:lstStyle/>
          <a:p>
            <a:r>
              <a:rPr lang="en-US" smtClean="0"/>
              <a:t>Dimensional Scaling:  2D arrays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7943A9-FCCE-4B7F-BB85-70A976465F4B}" type="slidenum">
              <a:rPr lang="en-US"/>
              <a:pPr>
                <a:defRPr/>
              </a:pPr>
              <a:t>57</a:t>
            </a:fld>
            <a:endParaRPr lang="en-US"/>
          </a:p>
        </p:txBody>
      </p:sp>
      <p:pic>
        <p:nvPicPr>
          <p:cNvPr id="1822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3713" y="2867025"/>
            <a:ext cx="3367087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2D Arrays</a:t>
            </a:r>
          </a:p>
        </p:txBody>
      </p:sp>
      <p:pic>
        <p:nvPicPr>
          <p:cNvPr id="183298" name="Picture 2" descr="C:\alan\array2d\darpa_reports\figures\arrayI_diagra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828800"/>
            <a:ext cx="898525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7519E5-7027-490A-A55B-7A54C2146903}" type="slidenum">
              <a:rPr lang="en-US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2D microplasma array (5x5)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184322" name="Picture 2" descr="C:\alan\array2d\data_exp\2012-8-arrayI2\arrayI2_Ar700_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608138"/>
            <a:ext cx="2057400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3" name="Picture 3" descr="C:\alan\array2d\data_exp\2012-8-arrayF\arrayF_Ar_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1608138"/>
            <a:ext cx="1371600" cy="419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793875" y="2674938"/>
            <a:ext cx="111125" cy="533400"/>
          </a:xfrm>
          <a:prstGeom prst="rect">
            <a:avLst/>
          </a:prstGeom>
          <a:noFill/>
          <a:ln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793875" y="1608138"/>
            <a:ext cx="1177925" cy="1066800"/>
          </a:xfrm>
          <a:prstGeom prst="line">
            <a:avLst/>
          </a:prstGeom>
          <a:ln w="1905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793875" y="3208338"/>
            <a:ext cx="1177925" cy="2593975"/>
          </a:xfrm>
          <a:prstGeom prst="line">
            <a:avLst/>
          </a:prstGeom>
          <a:ln w="1905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27" name="TextBox 10"/>
          <p:cNvSpPr txBox="1">
            <a:spLocks noChangeArrowheads="1"/>
          </p:cNvSpPr>
          <p:nvPr/>
        </p:nvSpPr>
        <p:spPr bwMode="auto">
          <a:xfrm rot="-5400000">
            <a:off x="3355182" y="3510756"/>
            <a:ext cx="2286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alibri" pitchFamily="34" charset="0"/>
              </a:rPr>
              <a:t>resonator ends</a:t>
            </a:r>
          </a:p>
        </p:txBody>
      </p:sp>
      <p:cxnSp>
        <p:nvCxnSpPr>
          <p:cNvPr id="12" name="Straight Arrow Connector 11"/>
          <p:cNvCxnSpPr>
            <a:stCxn id="7" idx="0"/>
          </p:cNvCxnSpPr>
          <p:nvPr/>
        </p:nvCxnSpPr>
        <p:spPr>
          <a:xfrm flipH="1" flipV="1">
            <a:off x="3810000" y="2217738"/>
            <a:ext cx="533400" cy="14874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7" idx="0"/>
          </p:cNvCxnSpPr>
          <p:nvPr/>
        </p:nvCxnSpPr>
        <p:spPr>
          <a:xfrm flipH="1" flipV="1">
            <a:off x="3733800" y="3436938"/>
            <a:ext cx="609600" cy="2682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0"/>
          </p:cNvCxnSpPr>
          <p:nvPr/>
        </p:nvCxnSpPr>
        <p:spPr>
          <a:xfrm flipH="1">
            <a:off x="3733800" y="3705225"/>
            <a:ext cx="609600" cy="95091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31" name="TextBox 14"/>
          <p:cNvSpPr txBox="1">
            <a:spLocks noChangeArrowheads="1"/>
          </p:cNvSpPr>
          <p:nvPr/>
        </p:nvSpPr>
        <p:spPr bwMode="auto">
          <a:xfrm rot="-5400000">
            <a:off x="1983582" y="2520156"/>
            <a:ext cx="2286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alibri" pitchFamily="34" charset="0"/>
              </a:rPr>
              <a:t>ground strip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276600" y="2293938"/>
            <a:ext cx="228600" cy="2286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33" name="TextBox 16"/>
          <p:cNvSpPr txBox="1">
            <a:spLocks noChangeArrowheads="1"/>
          </p:cNvSpPr>
          <p:nvPr/>
        </p:nvSpPr>
        <p:spPr bwMode="auto">
          <a:xfrm>
            <a:off x="2897188" y="762000"/>
            <a:ext cx="152241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alibri" pitchFamily="34" charset="0"/>
              </a:rPr>
              <a:t>Teflon spacer</a:t>
            </a:r>
          </a:p>
        </p:txBody>
      </p: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4343400" y="1676400"/>
            <a:ext cx="4038600" cy="4114800"/>
            <a:chOff x="4343400" y="1676401"/>
            <a:chExt cx="4038600" cy="4114799"/>
          </a:xfrm>
        </p:grpSpPr>
        <p:pic>
          <p:nvPicPr>
            <p:cNvPr id="184354" name="Picture 17" descr="C:\alan\array2d\data_exp\2012-8-arrayI2\arrayI2_Ar700_07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791200" y="2057400"/>
              <a:ext cx="2590800" cy="2941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55" name="TextBox 18"/>
            <p:cNvSpPr txBox="1">
              <a:spLocks noChangeArrowheads="1"/>
            </p:cNvSpPr>
            <p:nvPr/>
          </p:nvSpPr>
          <p:spPr bwMode="auto">
            <a:xfrm>
              <a:off x="5791200" y="4114800"/>
              <a:ext cx="259080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latin typeface="Calibri" pitchFamily="34" charset="0"/>
                </a:rPr>
                <a:t>750 Torr argon</a:t>
              </a:r>
            </a:p>
            <a:p>
              <a:pPr algn="ctr"/>
              <a:r>
                <a:rPr lang="en-US">
                  <a:solidFill>
                    <a:schemeClr val="bg1"/>
                  </a:solidFill>
                  <a:latin typeface="Calibri" pitchFamily="34" charset="0"/>
                </a:rPr>
                <a:t>472 MHz</a:t>
              </a:r>
            </a:p>
            <a:p>
              <a:pPr algn="ctr"/>
              <a:r>
                <a:rPr lang="en-US">
                  <a:solidFill>
                    <a:schemeClr val="bg1"/>
                  </a:solidFill>
                  <a:latin typeface="Calibri" pitchFamily="34" charset="0"/>
                </a:rPr>
                <a:t>5.9W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H="1" flipV="1">
              <a:off x="4343400" y="1676401"/>
              <a:ext cx="2819400" cy="1524000"/>
            </a:xfrm>
            <a:prstGeom prst="line">
              <a:avLst/>
            </a:prstGeom>
            <a:ln w="1905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4343400" y="4114800"/>
              <a:ext cx="2743200" cy="1676400"/>
            </a:xfrm>
            <a:prstGeom prst="line">
              <a:avLst/>
            </a:prstGeom>
            <a:ln w="1905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Straight Arrow Connector 29"/>
          <p:cNvCxnSpPr>
            <a:endCxn id="184333" idx="2"/>
          </p:cNvCxnSpPr>
          <p:nvPr/>
        </p:nvCxnSpPr>
        <p:spPr>
          <a:xfrm>
            <a:off x="3657600" y="1447800"/>
            <a:ext cx="1588" cy="14446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3124200" y="1752600"/>
            <a:ext cx="990600" cy="4594225"/>
            <a:chOff x="3124200" y="1752600"/>
            <a:chExt cx="990600" cy="4594034"/>
          </a:xfrm>
        </p:grpSpPr>
        <p:sp>
          <p:nvSpPr>
            <p:cNvPr id="25" name="Oval 24"/>
            <p:cNvSpPr/>
            <p:nvPr/>
          </p:nvSpPr>
          <p:spPr>
            <a:xfrm>
              <a:off x="3538538" y="4213123"/>
              <a:ext cx="152400" cy="83816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3559175" y="2971749"/>
              <a:ext cx="152400" cy="83816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3602038" y="1752600"/>
              <a:ext cx="152400" cy="83816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505200" y="5410048"/>
              <a:ext cx="152400" cy="83816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124200" y="5813256"/>
              <a:ext cx="990600" cy="5333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cxnSp>
        <p:nvCxnSpPr>
          <p:cNvPr id="35" name="Straight Arrow Connector 34"/>
          <p:cNvCxnSpPr/>
          <p:nvPr/>
        </p:nvCxnSpPr>
        <p:spPr>
          <a:xfrm>
            <a:off x="2362200" y="6172200"/>
            <a:ext cx="11430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3733800" y="6172200"/>
            <a:ext cx="9906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39" name="TextBox 37"/>
          <p:cNvSpPr txBox="1">
            <a:spLocks noChangeArrowheads="1"/>
          </p:cNvSpPr>
          <p:nvPr/>
        </p:nvSpPr>
        <p:spPr bwMode="auto">
          <a:xfrm>
            <a:off x="4668838" y="5965825"/>
            <a:ext cx="904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150 </a:t>
            </a:r>
            <a:r>
              <a:rPr lang="en-US">
                <a:latin typeface="Symbol" pitchFamily="18" charset="2"/>
              </a:rPr>
              <a:t>m</a:t>
            </a:r>
            <a:r>
              <a:rPr lang="en-US">
                <a:latin typeface="Calibri" pitchFamily="34" charset="0"/>
              </a:rPr>
              <a:t>m</a:t>
            </a:r>
          </a:p>
        </p:txBody>
      </p:sp>
      <p:sp>
        <p:nvSpPr>
          <p:cNvPr id="184340" name="Rectangle 33"/>
          <p:cNvSpPr>
            <a:spLocks noChangeArrowheads="1"/>
          </p:cNvSpPr>
          <p:nvPr/>
        </p:nvSpPr>
        <p:spPr bwMode="auto">
          <a:xfrm>
            <a:off x="76200" y="6550025"/>
            <a:ext cx="8001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Calibri" pitchFamily="34" charset="0"/>
              </a:rPr>
              <a:t>See: Alan Hoskinson and Jeffrey Hopwood, </a:t>
            </a:r>
            <a:r>
              <a:rPr lang="en-US" sz="1400" i="1">
                <a:latin typeface="Calibri" pitchFamily="34" charset="0"/>
              </a:rPr>
              <a:t>Plasma Sources Science and Technology </a:t>
            </a:r>
            <a:r>
              <a:rPr lang="en-US" sz="1400" b="1">
                <a:latin typeface="Calibri" pitchFamily="34" charset="0"/>
              </a:rPr>
              <a:t>21</a:t>
            </a:r>
            <a:r>
              <a:rPr lang="en-US" sz="1400">
                <a:latin typeface="Calibri" pitchFamily="34" charset="0"/>
              </a:rPr>
              <a:t> 052002 (2012). </a:t>
            </a:r>
          </a:p>
        </p:txBody>
      </p:sp>
      <p:grpSp>
        <p:nvGrpSpPr>
          <p:cNvPr id="184341" name="Group 43"/>
          <p:cNvGrpSpPr>
            <a:grpSpLocks/>
          </p:cNvGrpSpPr>
          <p:nvPr/>
        </p:nvGrpSpPr>
        <p:grpSpPr bwMode="auto">
          <a:xfrm>
            <a:off x="7604125" y="3276600"/>
            <a:ext cx="722313" cy="685800"/>
            <a:chOff x="7603640" y="3200400"/>
            <a:chExt cx="723275" cy="685800"/>
          </a:xfrm>
        </p:grpSpPr>
        <p:sp>
          <p:nvSpPr>
            <p:cNvPr id="184346" name="TextBox 35"/>
            <p:cNvSpPr txBox="1">
              <a:spLocks noChangeArrowheads="1"/>
            </p:cNvSpPr>
            <p:nvPr/>
          </p:nvSpPr>
          <p:spPr bwMode="auto">
            <a:xfrm>
              <a:off x="7603640" y="3352800"/>
              <a:ext cx="72327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Calibri" pitchFamily="34" charset="0"/>
                </a:rPr>
                <a:t>5 mm</a:t>
              </a: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 flipV="1">
              <a:off x="7848441" y="3200400"/>
              <a:ext cx="0" cy="228600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V="1">
              <a:off x="7848441" y="3657600"/>
              <a:ext cx="0" cy="228600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4342" name="TextBox 46"/>
          <p:cNvSpPr txBox="1">
            <a:spLocks noChangeArrowheads="1"/>
          </p:cNvSpPr>
          <p:nvPr/>
        </p:nvSpPr>
        <p:spPr bwMode="auto">
          <a:xfrm>
            <a:off x="876300" y="2667000"/>
            <a:ext cx="723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5 mm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1122363" y="2514600"/>
            <a:ext cx="0" cy="228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1122363" y="2971800"/>
            <a:ext cx="0" cy="22860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C5B0C3-0707-46F0-86C7-F1E4A04CA02C}" type="slidenum">
              <a:rPr lang="en-US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Overview and Motivation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Microplasmas driven at microwave frequency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Principle of operation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Diagnostics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Microplasma deposition using C</a:t>
            </a:r>
            <a:r>
              <a:rPr lang="en-US" baseline="-25000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</a:t>
            </a:r>
            <a:r>
              <a:rPr lang="en-US" baseline="-25000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+ He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Arrays of microplasmas (1-D and 2-D)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Conclusion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4149DA-FD47-4F25-A1C6-0315574290B2}" type="slidenum">
              <a:rPr lang="en-US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Conclusion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525963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A stable high-density microplasma can be sustained by &lt;1 W of microwave power at low gas temperature</a:t>
            </a:r>
          </a:p>
          <a:p>
            <a:pPr lvl="1" fontAlgn="auto">
              <a:spcAft>
                <a:spcPts val="0"/>
              </a:spcAft>
              <a:buFontTx/>
              <a:buChar char="-"/>
              <a:defRPr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operation for 2000+ hours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DLC deposition is possible at 1 </a:t>
            </a:r>
            <a:r>
              <a:rPr lang="en-US" sz="2400" dirty="0" err="1" smtClean="0"/>
              <a:t>atm</a:t>
            </a:r>
            <a:endParaRPr lang="en-US" sz="2400" dirty="0" smtClean="0"/>
          </a:p>
          <a:p>
            <a:pPr lvl="1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/>
              <a:t>-   low particle energy, but high energy </a:t>
            </a:r>
            <a:r>
              <a:rPr lang="en-US" sz="2000" i="1" dirty="0" smtClean="0"/>
              <a:t>flux</a:t>
            </a:r>
            <a:endParaRPr lang="en-US" sz="24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Arrays of microplasmas are possible using a single microwave source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/>
              <a:t> </a:t>
            </a:r>
            <a:r>
              <a:rPr lang="en-US" sz="2000" dirty="0" smtClean="0"/>
              <a:t>-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power sharing among resonators stabilizes the parallel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cw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operation of discharges 	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Stable microplasma arrays may lead to roll coating at 1 </a:t>
            </a:r>
            <a:r>
              <a:rPr lang="en-US" sz="2400" dirty="0" err="1" smtClean="0"/>
              <a:t>atm</a:t>
            </a:r>
            <a:endParaRPr lang="en-US" sz="2400" dirty="0"/>
          </a:p>
        </p:txBody>
      </p:sp>
      <p:pic>
        <p:nvPicPr>
          <p:cNvPr id="185347" name="Picture 2" descr="roll_to_ro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7525" y="4800600"/>
            <a:ext cx="56038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7E542A-A49B-4F3B-BCB2-1B8ACA689741}" type="slidenum">
              <a:rPr lang="en-US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Questions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D0F724-F2B7-423F-AA8B-33420BB5A684}" type="slidenum">
              <a:rPr lang="en-US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Gas Chromatography and Emission Spectroscopy using a Microplasma</a:t>
            </a:r>
            <a:endParaRPr lang="en-US" dirty="0"/>
          </a:p>
        </p:txBody>
      </p:sp>
      <p:sp>
        <p:nvSpPr>
          <p:cNvPr id="188418" name="Content Placeholder 2"/>
          <p:cNvSpPr>
            <a:spLocks noGrp="1"/>
          </p:cNvSpPr>
          <p:nvPr>
            <p:ph idx="1"/>
          </p:nvPr>
        </p:nvSpPr>
        <p:spPr>
          <a:xfrm>
            <a:off x="457200" y="1874838"/>
            <a:ext cx="8229600" cy="4525962"/>
          </a:xfrm>
        </p:spPr>
        <p:txBody>
          <a:bodyPr/>
          <a:lstStyle/>
          <a:p>
            <a:r>
              <a:rPr lang="en-US" i="1" smtClean="0"/>
              <a:t>Application</a:t>
            </a:r>
            <a:r>
              <a:rPr lang="en-US" smtClean="0"/>
              <a:t>:  sensing sulfur compounds in natural gas and oil </a:t>
            </a:r>
            <a:r>
              <a:rPr lang="en-US" i="1" smtClean="0"/>
              <a:t>in the field</a:t>
            </a:r>
          </a:p>
          <a:p>
            <a:r>
              <a:rPr lang="en-US" i="1" smtClean="0"/>
              <a:t>Problem</a:t>
            </a:r>
            <a:r>
              <a:rPr lang="en-US" smtClean="0"/>
              <a:t>:  differential thermal detectors used with low-cost gas chromatographs are insensitive to H</a:t>
            </a:r>
            <a:r>
              <a:rPr lang="en-US" baseline="-25000" smtClean="0"/>
              <a:t>2</a:t>
            </a:r>
            <a:r>
              <a:rPr lang="en-US" smtClean="0"/>
              <a:t>S.</a:t>
            </a:r>
          </a:p>
          <a:p>
            <a:r>
              <a:rPr lang="en-US" i="1" smtClean="0"/>
              <a:t>Solution</a:t>
            </a:r>
            <a:r>
              <a:rPr lang="en-US" smtClean="0"/>
              <a:t>:  flow the effluent of a gas chromatograph through a microplasma and measure the emission spectra vs. time.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DE3FC2-24F8-453F-BB84-960AA1E72A5D}" type="slidenum">
              <a:rPr lang="en-US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Emission Spectrometry Configuration</a:t>
            </a:r>
            <a:endParaRPr lang="en-US" dirty="0"/>
          </a:p>
        </p:txBody>
      </p:sp>
      <p:grpSp>
        <p:nvGrpSpPr>
          <p:cNvPr id="189442" name="Group 8"/>
          <p:cNvGrpSpPr>
            <a:grpSpLocks/>
          </p:cNvGrpSpPr>
          <p:nvPr/>
        </p:nvGrpSpPr>
        <p:grpSpPr bwMode="auto">
          <a:xfrm>
            <a:off x="533400" y="1371600"/>
            <a:ext cx="8048625" cy="4943475"/>
            <a:chOff x="1066800" y="1533525"/>
            <a:chExt cx="8048625" cy="4943475"/>
          </a:xfrm>
        </p:grpSpPr>
        <p:pic>
          <p:nvPicPr>
            <p:cNvPr id="18944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66800" y="1533525"/>
              <a:ext cx="8048625" cy="4943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7302500" y="1535113"/>
              <a:ext cx="1185863" cy="4000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: 700 </a:t>
              </a:r>
              <a:r>
                <a:rPr lang="en-US" sz="2000" b="1" dirty="0" err="1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Torr</a:t>
              </a:r>
              <a:endParaRPr lang="en-US" sz="2000" b="1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066800" y="3687763"/>
              <a:ext cx="2286000" cy="86201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500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ppm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 methane (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Airgas)</a:t>
              </a: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500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ppm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 n-butane (Airgas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)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515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ppm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 carbon dioxide (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Airgas)</a:t>
              </a: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100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ppm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 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hydrogen sulfide 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(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Scott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)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283450" y="2614613"/>
              <a:ext cx="1377950" cy="4000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0.3 or 1.0w</a:t>
              </a:r>
              <a:endParaRPr lang="en-US" sz="2000" b="1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</p:grpSp>
      <p:sp>
        <p:nvSpPr>
          <p:cNvPr id="189443" name="Rectangle 9"/>
          <p:cNvSpPr>
            <a:spLocks noChangeArrowheads="1"/>
          </p:cNvSpPr>
          <p:nvPr/>
        </p:nvSpPr>
        <p:spPr bwMode="auto">
          <a:xfrm>
            <a:off x="2514600" y="6321425"/>
            <a:ext cx="4419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i="1">
                <a:latin typeface="Calibri" pitchFamily="34" charset="0"/>
              </a:rPr>
              <a:t>Hoskinson and Hopwood, JAAS </a:t>
            </a:r>
            <a:r>
              <a:rPr lang="en-US" sz="1400" b="1">
                <a:latin typeface="Calibri" pitchFamily="34" charset="0"/>
              </a:rPr>
              <a:t>26</a:t>
            </a:r>
            <a:r>
              <a:rPr lang="en-US" sz="1400">
                <a:latin typeface="Calibri" pitchFamily="34" charset="0"/>
              </a:rPr>
              <a:t>(6), 1258 – 1264  (2011)</a:t>
            </a:r>
          </a:p>
        </p:txBody>
      </p:sp>
      <p:sp>
        <p:nvSpPr>
          <p:cNvPr id="11" name="Action Button: Forward or Next 10">
            <a:hlinkClick r:id="rId3" action="ppaction://hlinkfile" highlightClick="1"/>
          </p:cNvPr>
          <p:cNvSpPr/>
          <p:nvPr/>
        </p:nvSpPr>
        <p:spPr>
          <a:xfrm>
            <a:off x="7696200" y="5105400"/>
            <a:ext cx="457200" cy="4572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Results: CH</a:t>
            </a:r>
            <a:r>
              <a:rPr lang="en-US" baseline="-25000" smtClean="0"/>
              <a:t>4</a:t>
            </a:r>
            <a:r>
              <a:rPr lang="en-US" smtClean="0"/>
              <a:t> and C</a:t>
            </a:r>
            <a:r>
              <a:rPr lang="en-US" baseline="-25000" smtClean="0"/>
              <a:t>4</a:t>
            </a:r>
            <a:r>
              <a:rPr lang="en-US" smtClean="0"/>
              <a:t>H</a:t>
            </a:r>
            <a:r>
              <a:rPr lang="en-US" baseline="-25000" smtClean="0"/>
              <a:t>10</a:t>
            </a:r>
          </a:p>
        </p:txBody>
      </p:sp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4150" y="2057400"/>
            <a:ext cx="536575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91075" y="1981200"/>
            <a:ext cx="4505325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ight Arrow 5"/>
          <p:cNvSpPr/>
          <p:nvPr/>
        </p:nvSpPr>
        <p:spPr>
          <a:xfrm rot="16200000">
            <a:off x="1562100" y="5448300"/>
            <a:ext cx="1447800" cy="6096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CH  431nm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 rot="16200000">
            <a:off x="5219700" y="5372100"/>
            <a:ext cx="1447800" cy="6096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DL ~ 2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ppm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Results: C0</a:t>
            </a:r>
            <a:r>
              <a:rPr lang="en-US" baseline="-25000" smtClean="0"/>
              <a:t>2</a:t>
            </a:r>
            <a:r>
              <a:rPr lang="en-US" smtClean="0"/>
              <a:t> </a:t>
            </a:r>
            <a:endParaRPr lang="en-US" baseline="-25000" smtClean="0"/>
          </a:p>
        </p:txBody>
      </p:sp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2"/>
          <a:srcRect l="3474" t="4034" r="4633" b="4034"/>
          <a:stretch>
            <a:fillRect/>
          </a:stretch>
        </p:blipFill>
        <p:spPr bwMode="auto">
          <a:xfrm>
            <a:off x="169863" y="2209800"/>
            <a:ext cx="4630737" cy="265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209800"/>
            <a:ext cx="4340225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ight Arrow 5"/>
          <p:cNvSpPr/>
          <p:nvPr/>
        </p:nvSpPr>
        <p:spPr>
          <a:xfrm rot="16200000">
            <a:off x="3238500" y="5143500"/>
            <a:ext cx="1447800" cy="6096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 – 777nm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 rot="16200000">
            <a:off x="5448300" y="5143500"/>
            <a:ext cx="1447800" cy="6096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DL ~ 3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ppm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Results: H</a:t>
            </a:r>
            <a:r>
              <a:rPr lang="en-US" baseline="-25000" smtClean="0"/>
              <a:t>2</a:t>
            </a:r>
            <a:r>
              <a:rPr lang="en-US" smtClean="0"/>
              <a:t>S</a:t>
            </a:r>
            <a:endParaRPr lang="en-US" baseline="-25000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54525" y="2209800"/>
            <a:ext cx="476567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5" name="Picture 2"/>
          <p:cNvPicPr>
            <a:picLocks noChangeAspect="1" noChangeArrowheads="1"/>
          </p:cNvPicPr>
          <p:nvPr/>
        </p:nvPicPr>
        <p:blipFill>
          <a:blip r:embed="rId3"/>
          <a:srcRect r="2507"/>
          <a:stretch>
            <a:fillRect/>
          </a:stretch>
        </p:blipFill>
        <p:spPr bwMode="auto">
          <a:xfrm>
            <a:off x="22225" y="2209800"/>
            <a:ext cx="443547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ight Arrow 5"/>
          <p:cNvSpPr/>
          <p:nvPr/>
        </p:nvSpPr>
        <p:spPr>
          <a:xfrm rot="16200000">
            <a:off x="2247900" y="5143500"/>
            <a:ext cx="1447800" cy="6096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– 924 nm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 rot="16200000">
            <a:off x="4530725" y="5181600"/>
            <a:ext cx="1676400" cy="6096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DL ~ 0.7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ppm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Results:  with 0.3% air contamination</a:t>
            </a:r>
            <a:br>
              <a:rPr lang="en-US" dirty="0" smtClean="0"/>
            </a:br>
            <a:r>
              <a:rPr lang="en-US" sz="3600" i="1" dirty="0" smtClean="0"/>
              <a:t>a surrogate for a device in the field</a:t>
            </a:r>
            <a:endParaRPr lang="en-US" i="1" dirty="0"/>
          </a:p>
        </p:txBody>
      </p:sp>
      <p:grpSp>
        <p:nvGrpSpPr>
          <p:cNvPr id="193538" name="Group 9"/>
          <p:cNvGrpSpPr>
            <a:grpSpLocks/>
          </p:cNvGrpSpPr>
          <p:nvPr/>
        </p:nvGrpSpPr>
        <p:grpSpPr bwMode="auto">
          <a:xfrm>
            <a:off x="381000" y="1987550"/>
            <a:ext cx="8153400" cy="3117850"/>
            <a:chOff x="0" y="792162"/>
            <a:chExt cx="8153400" cy="3118485"/>
          </a:xfrm>
        </p:grpSpPr>
        <p:grpSp>
          <p:nvGrpSpPr>
            <p:cNvPr id="193539" name="Group 7"/>
            <p:cNvGrpSpPr>
              <a:grpSpLocks/>
            </p:cNvGrpSpPr>
            <p:nvPr/>
          </p:nvGrpSpPr>
          <p:grpSpPr bwMode="auto">
            <a:xfrm>
              <a:off x="0" y="792162"/>
              <a:ext cx="8097898" cy="3118485"/>
              <a:chOff x="0" y="792162"/>
              <a:chExt cx="8097898" cy="3118485"/>
            </a:xfrm>
          </p:grpSpPr>
          <p:pic>
            <p:nvPicPr>
              <p:cNvPr id="193541" name="Picture 2"/>
              <p:cNvPicPr>
                <a:picLocks noChangeAspect="1" noChangeArrowheads="1"/>
              </p:cNvPicPr>
              <p:nvPr/>
            </p:nvPicPr>
            <p:blipFill>
              <a:blip r:embed="rId2"/>
              <a:srcRect r="6465" b="2849"/>
              <a:stretch>
                <a:fillRect/>
              </a:stretch>
            </p:blipFill>
            <p:spPr bwMode="auto">
              <a:xfrm>
                <a:off x="0" y="792162"/>
                <a:ext cx="5291989" cy="31184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3542" name="TextBox 5"/>
              <p:cNvSpPr txBox="1">
                <a:spLocks noChangeArrowheads="1"/>
              </p:cNvSpPr>
              <p:nvPr/>
            </p:nvSpPr>
            <p:spPr bwMode="auto">
              <a:xfrm>
                <a:off x="5334000" y="1066800"/>
                <a:ext cx="2763898" cy="36933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Calibri" pitchFamily="34" charset="0"/>
                  </a:rPr>
                  <a:t>DL(CH</a:t>
                </a:r>
                <a:r>
                  <a:rPr lang="en-US" baseline="-25000">
                    <a:latin typeface="Calibri" pitchFamily="34" charset="0"/>
                  </a:rPr>
                  <a:t>4</a:t>
                </a:r>
                <a:r>
                  <a:rPr lang="en-US">
                    <a:latin typeface="Calibri" pitchFamily="34" charset="0"/>
                  </a:rPr>
                  <a:t>):  2 ppm </a:t>
                </a:r>
                <a:r>
                  <a:rPr lang="en-US">
                    <a:latin typeface="Calibri" pitchFamily="34" charset="0"/>
                    <a:sym typeface="Wingdings" pitchFamily="2" charset="2"/>
                  </a:rPr>
                  <a:t> 10 ppm</a:t>
                </a:r>
                <a:endParaRPr lang="en-US">
                  <a:latin typeface="Calibri" pitchFamily="34" charset="0"/>
                </a:endParaRPr>
              </a:p>
            </p:txBody>
          </p:sp>
        </p:grpSp>
        <p:sp>
          <p:nvSpPr>
            <p:cNvPr id="193540" name="TextBox 6"/>
            <p:cNvSpPr txBox="1">
              <a:spLocks noChangeArrowheads="1"/>
            </p:cNvSpPr>
            <p:nvPr/>
          </p:nvSpPr>
          <p:spPr bwMode="auto">
            <a:xfrm>
              <a:off x="5296528" y="1676400"/>
              <a:ext cx="2856872" cy="369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DL (H</a:t>
              </a:r>
              <a:r>
                <a:rPr lang="en-US" baseline="-25000">
                  <a:latin typeface="Calibri" pitchFamily="34" charset="0"/>
                </a:rPr>
                <a:t>2</a:t>
              </a:r>
              <a:r>
                <a:rPr lang="en-US">
                  <a:latin typeface="Calibri" pitchFamily="34" charset="0"/>
                </a:rPr>
                <a:t>S):  0.7 ppm </a:t>
              </a:r>
              <a:r>
                <a:rPr lang="en-US">
                  <a:latin typeface="Calibri" pitchFamily="34" charset="0"/>
                  <a:sym typeface="Wingdings" pitchFamily="2" charset="2"/>
                </a:rPr>
                <a:t> 2 ppm</a:t>
              </a:r>
              <a:endParaRPr lang="en-US"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GC Demonstration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5ADD12-27DC-4277-82BF-A115A6737ED8}" type="slidenum">
              <a:rPr lang="en-US"/>
              <a:pPr>
                <a:defRPr/>
              </a:pPr>
              <a:t>68</a:t>
            </a:fld>
            <a:endParaRPr lang="en-US"/>
          </a:p>
        </p:txBody>
      </p:sp>
      <p:pic>
        <p:nvPicPr>
          <p:cNvPr id="19456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8100" y="1752600"/>
            <a:ext cx="6235700" cy="342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64" name="TextBox 5"/>
          <p:cNvSpPr txBox="1">
            <a:spLocks noChangeArrowheads="1"/>
          </p:cNvSpPr>
          <p:nvPr/>
        </p:nvSpPr>
        <p:spPr bwMode="auto">
          <a:xfrm>
            <a:off x="5811838" y="2963863"/>
            <a:ext cx="2112962" cy="261937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>
                <a:latin typeface="Calibri" pitchFamily="34" charset="0"/>
              </a:rPr>
              <a:t>Microplasma + OES</a:t>
            </a:r>
            <a:endParaRPr lang="en-US">
              <a:latin typeface="Calibri" pitchFamily="34" charset="0"/>
            </a:endParaRPr>
          </a:p>
        </p:txBody>
      </p:sp>
      <p:sp>
        <p:nvSpPr>
          <p:cNvPr id="194565" name="Rectangle 6"/>
          <p:cNvSpPr>
            <a:spLocks noChangeArrowheads="1"/>
          </p:cNvSpPr>
          <p:nvPr/>
        </p:nvSpPr>
        <p:spPr bwMode="auto">
          <a:xfrm>
            <a:off x="1219200" y="5186363"/>
            <a:ext cx="33496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>
                <a:latin typeface="Calibri" pitchFamily="34" charset="0"/>
              </a:rPr>
              <a:t>http://en.wikipedia.org/wiki/Gas_chromatography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43400" y="1447800"/>
            <a:ext cx="1955800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Synthetic natural gas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mtClean="0"/>
              <a:t>GC demonstration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152400" y="3971925"/>
            <a:ext cx="3581400" cy="2087563"/>
          </a:xfrm>
        </p:spPr>
        <p:txBody>
          <a:bodyPr rtlCol="0">
            <a:normAutofit fontScale="5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Lab-built </a:t>
            </a:r>
            <a:r>
              <a:rPr lang="en-US" dirty="0"/>
              <a:t>gas chromatograph </a:t>
            </a:r>
            <a:r>
              <a:rPr lang="en-US" dirty="0" smtClean="0"/>
              <a:t>@ 120 C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err="1" smtClean="0"/>
              <a:t>Divinylbenzene</a:t>
            </a:r>
            <a:r>
              <a:rPr lang="en-US" dirty="0" smtClean="0"/>
              <a:t> 4-vinylpyridine-coated column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Helium flow: 6 </a:t>
            </a:r>
            <a:r>
              <a:rPr lang="en-US" dirty="0" err="1"/>
              <a:t>mL</a:t>
            </a:r>
            <a:r>
              <a:rPr lang="en-US" dirty="0"/>
              <a:t> </a:t>
            </a:r>
            <a:r>
              <a:rPr lang="en-US" dirty="0" smtClean="0"/>
              <a:t>/min.  @ 1 </a:t>
            </a:r>
            <a:r>
              <a:rPr lang="en-US" dirty="0" err="1" smtClean="0"/>
              <a:t>atm</a:t>
            </a: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No </a:t>
            </a:r>
            <a:r>
              <a:rPr lang="en-US" dirty="0"/>
              <a:t>make-up gas </a:t>
            </a: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2 </a:t>
            </a:r>
            <a:r>
              <a:rPr lang="en-US" dirty="0" err="1">
                <a:latin typeface="Symbol" pitchFamily="18" charset="2"/>
              </a:rPr>
              <a:t>m</a:t>
            </a:r>
            <a:r>
              <a:rPr lang="en-US" dirty="0" err="1"/>
              <a:t>L</a:t>
            </a:r>
            <a:r>
              <a:rPr lang="en-US" dirty="0"/>
              <a:t> </a:t>
            </a:r>
            <a:r>
              <a:rPr lang="en-US" dirty="0" smtClean="0"/>
              <a:t>sample injection: 10</a:t>
            </a:r>
            <a:r>
              <a:rPr lang="en-US" dirty="0"/>
              <a:t>% </a:t>
            </a:r>
            <a:r>
              <a:rPr lang="en-US" dirty="0" smtClean="0"/>
              <a:t>synthetic natural </a:t>
            </a:r>
            <a:r>
              <a:rPr lang="en-US" dirty="0"/>
              <a:t>gas in </a:t>
            </a:r>
            <a:r>
              <a:rPr lang="en-US" dirty="0" smtClean="0"/>
              <a:t>helium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648200" y="1533525"/>
            <a:ext cx="4038600" cy="4525963"/>
          </a:xfrm>
        </p:spPr>
        <p:txBody>
          <a:bodyPr rtlCol="0">
            <a:normAutofit fontScale="5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1000125"/>
            <a:ext cx="5105400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8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350" y="1304925"/>
            <a:ext cx="33718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5590" name="Group 8"/>
          <p:cNvGrpSpPr>
            <a:grpSpLocks/>
          </p:cNvGrpSpPr>
          <p:nvPr/>
        </p:nvGrpSpPr>
        <p:grpSpPr bwMode="auto">
          <a:xfrm>
            <a:off x="3429000" y="2752725"/>
            <a:ext cx="454025" cy="369888"/>
            <a:chOff x="3429000" y="2841434"/>
            <a:chExt cx="453970" cy="369332"/>
          </a:xfrm>
        </p:grpSpPr>
        <p:sp>
          <p:nvSpPr>
            <p:cNvPr id="195592" name="TextBox 5"/>
            <p:cNvSpPr txBox="1">
              <a:spLocks noChangeArrowheads="1"/>
            </p:cNvSpPr>
            <p:nvPr/>
          </p:nvSpPr>
          <p:spPr bwMode="auto">
            <a:xfrm>
              <a:off x="3429000" y="2841434"/>
              <a:ext cx="45397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GC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>
              <a:off x="3505191" y="3199670"/>
              <a:ext cx="30476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5591" name="Rectangle 11"/>
          <p:cNvSpPr>
            <a:spLocks noChangeArrowheads="1"/>
          </p:cNvSpPr>
          <p:nvPr/>
        </p:nvSpPr>
        <p:spPr bwMode="auto">
          <a:xfrm>
            <a:off x="3886200" y="6324600"/>
            <a:ext cx="4419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i="1">
                <a:latin typeface="Calibri" pitchFamily="34" charset="0"/>
              </a:rPr>
              <a:t>Hoskinson and Hopwood, JAAS </a:t>
            </a:r>
            <a:r>
              <a:rPr lang="en-US" sz="1400" b="1">
                <a:latin typeface="Calibri" pitchFamily="34" charset="0"/>
              </a:rPr>
              <a:t>26</a:t>
            </a:r>
            <a:r>
              <a:rPr lang="en-US" sz="1400">
                <a:latin typeface="Calibri" pitchFamily="34" charset="0"/>
              </a:rPr>
              <a:t>(6), 1258 – 1264  (2011)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Calibri" pitchFamily="34" charset="0"/>
              <a:ea typeface="굴림"/>
              <a:cs typeface="굴림"/>
            </a:endParaRPr>
          </a:p>
        </p:txBody>
      </p:sp>
      <p:sp>
        <p:nvSpPr>
          <p:cNvPr id="123906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Calibri" pitchFamily="34" charset="0"/>
              <a:ea typeface="굴림"/>
              <a:cs typeface="굴림"/>
            </a:endParaRPr>
          </a:p>
        </p:txBody>
      </p:sp>
      <p:sp>
        <p:nvSpPr>
          <p:cNvPr id="12390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/>
                <a:cs typeface="굴림"/>
              </a:rPr>
              <a:t>Motivation</a:t>
            </a:r>
          </a:p>
        </p:txBody>
      </p:sp>
      <p:sp>
        <p:nvSpPr>
          <p:cNvPr id="123908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4462463" cy="4114800"/>
          </a:xfrm>
        </p:spPr>
        <p:txBody>
          <a:bodyPr/>
          <a:lstStyle/>
          <a:p>
            <a:r>
              <a:rPr lang="en-US" altLang="ko-KR" smtClean="0">
                <a:ea typeface="굴림"/>
                <a:cs typeface="굴림"/>
              </a:rPr>
              <a:t>Historically, technology has been introduced as a </a:t>
            </a:r>
            <a:r>
              <a:rPr lang="en-US" altLang="ko-KR" i="1" smtClean="0">
                <a:ea typeface="굴림"/>
                <a:cs typeface="굴림"/>
              </a:rPr>
              <a:t>batch process</a:t>
            </a:r>
          </a:p>
          <a:p>
            <a:r>
              <a:rPr lang="en-US" altLang="ko-KR" smtClean="0">
                <a:ea typeface="굴림"/>
                <a:cs typeface="굴림"/>
              </a:rPr>
              <a:t>Simple and robust, but slow and costly</a:t>
            </a:r>
          </a:p>
        </p:txBody>
      </p:sp>
      <p:grpSp>
        <p:nvGrpSpPr>
          <p:cNvPr id="2" name="Group 8"/>
          <p:cNvGrpSpPr/>
          <p:nvPr/>
        </p:nvGrpSpPr>
        <p:grpSpPr>
          <a:xfrm>
            <a:off x="5254699" y="1851248"/>
            <a:ext cx="3133725" cy="3810000"/>
            <a:chOff x="3059832" y="1556792"/>
            <a:chExt cx="3133725" cy="381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3059832" y="1556792"/>
              <a:ext cx="3133725" cy="3810000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4362799" y="4941168"/>
              <a:ext cx="17213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accent3"/>
                  </a:solidFill>
                  <a:latin typeface="+mn-lt"/>
                </a:rPr>
                <a:t>www.inkart.com</a:t>
              </a:r>
              <a:endParaRPr lang="en-US" dirty="0">
                <a:solidFill>
                  <a:schemeClr val="accent3"/>
                </a:solidFill>
                <a:latin typeface="+mn-lt"/>
              </a:endParaRPr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B40089-3E61-407D-99B1-BE3568E67AD0}" type="slidenum">
              <a:rPr lang="en-US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E15303-75A6-4E73-A3C4-90DC69E63E06}" type="slidenum">
              <a:rPr lang="en-US"/>
              <a:pPr>
                <a:defRPr/>
              </a:pPr>
              <a:t>70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5800" y="381000"/>
            <a:ext cx="7772400" cy="11430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dirty="0">
                <a:latin typeface="+mj-lt"/>
                <a:ea typeface="+mj-ea"/>
                <a:cs typeface="+mj-cs"/>
              </a:rPr>
              <a:t>Commercial Gas Sensors using Microplasma and OES</a:t>
            </a:r>
            <a:endParaRPr lang="en-US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1966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738" y="1603375"/>
            <a:ext cx="6127750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6612" name="Group 7"/>
          <p:cNvGrpSpPr>
            <a:grpSpLocks/>
          </p:cNvGrpSpPr>
          <p:nvPr/>
        </p:nvGrpSpPr>
        <p:grpSpPr bwMode="auto">
          <a:xfrm>
            <a:off x="3711575" y="3676650"/>
            <a:ext cx="4892675" cy="2489200"/>
            <a:chOff x="3711450" y="3676662"/>
            <a:chExt cx="4892998" cy="2488642"/>
          </a:xfrm>
        </p:grpSpPr>
        <p:pic>
          <p:nvPicPr>
            <p:cNvPr id="196613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11450" y="3676662"/>
              <a:ext cx="4892998" cy="2488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6614" name="Rectangle 9"/>
            <p:cNvSpPr>
              <a:spLocks noChangeArrowheads="1"/>
            </p:cNvSpPr>
            <p:nvPr/>
          </p:nvSpPr>
          <p:spPr bwMode="auto">
            <a:xfrm>
              <a:off x="7524328" y="3861048"/>
              <a:ext cx="792088" cy="432048"/>
            </a:xfrm>
            <a:prstGeom prst="rect">
              <a:avLst/>
            </a:prstGeom>
            <a:solidFill>
              <a:schemeClr val="bg1"/>
            </a:solidFill>
            <a:ln w="12700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Gas Sensors</a:t>
            </a:r>
          </a:p>
        </p:txBody>
      </p:sp>
      <p:sp>
        <p:nvSpPr>
          <p:cNvPr id="197634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Improvement on thermal conductivity detection for field-portable sensors through separation in time </a:t>
            </a:r>
            <a:r>
              <a:rPr lang="en-US" i="1" smtClean="0"/>
              <a:t>and</a:t>
            </a:r>
            <a:r>
              <a:rPr lang="en-US" smtClean="0"/>
              <a:t> emission wavelength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0D2B99-2D10-410D-97A4-2B20D2336CAC}" type="slidenum">
              <a:rPr lang="en-US"/>
              <a:pPr>
                <a:defRPr/>
              </a:pPr>
              <a:t>71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129F16-A2BD-41DA-B5F6-F75057DCBA3F}" type="slidenum">
              <a:rPr lang="en-US"/>
              <a:pPr>
                <a:defRPr/>
              </a:pPr>
              <a:t>72</a:t>
            </a:fld>
            <a:endParaRPr lang="en-US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>
                <a:latin typeface="+mj-lt"/>
                <a:ea typeface="+mj-ea"/>
                <a:cs typeface="+mj-cs"/>
              </a:rPr>
              <a:t>Conclusion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57200" y="9144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>
                <a:latin typeface="+mn-lt"/>
              </a:rPr>
              <a:t>A stable high-density microplasma can be sustained by &lt;1 W of microwave power at low gas temperature</a:t>
            </a:r>
          </a:p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operation for 2000+ hours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>
                <a:latin typeface="+mn-lt"/>
              </a:rPr>
              <a:t>DLC deposition is possible at 1 atm</a:t>
            </a:r>
          </a:p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>
                <a:latin typeface="+mn-lt"/>
              </a:rPr>
              <a:t>-   low particle energy, but high energy </a:t>
            </a:r>
            <a:r>
              <a:rPr lang="en-US" sz="2000" i="1">
                <a:latin typeface="+mn-lt"/>
              </a:rPr>
              <a:t>flux</a:t>
            </a:r>
            <a:endParaRPr lang="en-US" sz="2400" i="1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>
                <a:latin typeface="+mn-lt"/>
              </a:rPr>
              <a:t>Arrays of microplasmas are possible using a single microwave source</a:t>
            </a:r>
          </a:p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>
                <a:latin typeface="+mn-lt"/>
              </a:rPr>
              <a:t> - 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power sharing among resonators stabilizes the parallel cw operation of discharges 	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>
                <a:latin typeface="+mn-lt"/>
              </a:rPr>
              <a:t>Stable microplasma arrays may lead to roll coating at 1 atm</a:t>
            </a:r>
            <a:endParaRPr lang="en-US" sz="2400" dirty="0">
              <a:latin typeface="+mn-lt"/>
            </a:endParaRPr>
          </a:p>
        </p:txBody>
      </p:sp>
      <p:pic>
        <p:nvPicPr>
          <p:cNvPr id="198660" name="Picture 2" descr="roll_to_ro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7525" y="4800600"/>
            <a:ext cx="56038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Motivation</a:t>
            </a:r>
          </a:p>
        </p:txBody>
      </p:sp>
      <p:sp>
        <p:nvSpPr>
          <p:cNvPr id="125954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3957638" cy="4114800"/>
          </a:xfrm>
        </p:spPr>
        <p:txBody>
          <a:bodyPr/>
          <a:lstStyle/>
          <a:p>
            <a:r>
              <a:rPr lang="en-US" smtClean="0"/>
              <a:t>Continuous processing follows as technology advances</a:t>
            </a:r>
          </a:p>
          <a:p>
            <a:r>
              <a:rPr lang="en-US" smtClean="0"/>
              <a:t>High volume production and lower costs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97375" y="3213100"/>
            <a:ext cx="3990975" cy="266700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2225" y="1773238"/>
            <a:ext cx="2016125" cy="2687637"/>
          </a:xfrm>
          <a:prstGeom prst="rect">
            <a:avLst/>
          </a:prstGeom>
          <a:noFill/>
          <a:ln w="76200" cap="flat" cmpd="sng">
            <a:solidFill>
              <a:schemeClr val="accent3"/>
            </a:solidFill>
            <a:prstDash val="solid"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C3281E-B2A6-4A65-813D-23A7E2F74190}" type="slidenum">
              <a:rPr lang="en-US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Motivation</a:t>
            </a:r>
          </a:p>
        </p:txBody>
      </p:sp>
      <p:sp>
        <p:nvSpPr>
          <p:cNvPr id="126978" name="TextBox 5"/>
          <p:cNvSpPr txBox="1">
            <a:spLocks noChangeArrowheads="1"/>
          </p:cNvSpPr>
          <p:nvPr/>
        </p:nvSpPr>
        <p:spPr bwMode="auto">
          <a:xfrm>
            <a:off x="1835150" y="4652963"/>
            <a:ext cx="1981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Batch Processing</a:t>
            </a:r>
          </a:p>
        </p:txBody>
      </p:sp>
      <p:sp>
        <p:nvSpPr>
          <p:cNvPr id="126979" name="TextBox 6"/>
          <p:cNvSpPr txBox="1">
            <a:spLocks noChangeArrowheads="1"/>
          </p:cNvSpPr>
          <p:nvPr/>
        </p:nvSpPr>
        <p:spPr bwMode="auto">
          <a:xfrm>
            <a:off x="4967288" y="4652963"/>
            <a:ext cx="25574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Continuous Processing</a:t>
            </a:r>
          </a:p>
        </p:txBody>
      </p:sp>
      <p:grpSp>
        <p:nvGrpSpPr>
          <p:cNvPr id="3" name="Group 9"/>
          <p:cNvGrpSpPr/>
          <p:nvPr/>
        </p:nvGrpSpPr>
        <p:grpSpPr>
          <a:xfrm>
            <a:off x="4607866" y="2132856"/>
            <a:ext cx="3636542" cy="2498246"/>
            <a:chOff x="4607866" y="2132856"/>
            <a:chExt cx="3636542" cy="24982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0483" name="Picture 3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4664139" y="2132856"/>
              <a:ext cx="3580269" cy="2448272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4607866" y="4354103"/>
              <a:ext cx="147630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chemeClr val="accent3"/>
                  </a:solidFill>
                  <a:latin typeface="+mn-lt"/>
                </a:rPr>
                <a:t>www.orioncoat.com</a:t>
              </a:r>
              <a:endParaRPr lang="en-US" sz="1200" dirty="0">
                <a:solidFill>
                  <a:schemeClr val="accent3"/>
                </a:solidFill>
                <a:latin typeface="+mn-lt"/>
              </a:endParaRPr>
            </a:p>
          </p:txBody>
        </p:sp>
      </p:grpSp>
      <p:grpSp>
        <p:nvGrpSpPr>
          <p:cNvPr id="4" name="Group 11"/>
          <p:cNvGrpSpPr/>
          <p:nvPr/>
        </p:nvGrpSpPr>
        <p:grpSpPr>
          <a:xfrm>
            <a:off x="1187623" y="2132856"/>
            <a:ext cx="3116093" cy="2470306"/>
            <a:chOff x="1187623" y="2132856"/>
            <a:chExt cx="3116093" cy="247030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0482" name="Picture 2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1187623" y="2132856"/>
              <a:ext cx="3096629" cy="2448272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3103900" y="4326163"/>
              <a:ext cx="119981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chemeClr val="accent3"/>
                  </a:solidFill>
                  <a:latin typeface="+mn-lt"/>
                </a:rPr>
                <a:t>stories.mnhs.org</a:t>
              </a:r>
              <a:endParaRPr lang="en-US" sz="1200" dirty="0">
                <a:solidFill>
                  <a:schemeClr val="accent3"/>
                </a:solidFill>
                <a:latin typeface="+mn-lt"/>
              </a:endParaRPr>
            </a:p>
          </p:txBody>
        </p:sp>
      </p:grp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DC22E6-2A40-4F0C-9673-22A4FA2F2FF0}" type="slidenum">
              <a:rPr lang="en-US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1483</TotalTime>
  <Words>2106</Words>
  <Application>Microsoft Office PowerPoint</Application>
  <PresentationFormat>On-screen Show (4:3)</PresentationFormat>
  <Paragraphs>531</Paragraphs>
  <Slides>72</Slides>
  <Notes>8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Design Template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72</vt:i4>
      </vt:variant>
    </vt:vector>
  </HeadingPairs>
  <TitlesOfParts>
    <vt:vector size="89" baseType="lpstr">
      <vt:lpstr>Calibri</vt:lpstr>
      <vt:lpstr>Arial</vt:lpstr>
      <vt:lpstr>Tahoma</vt:lpstr>
      <vt:lpstr>굴림</vt:lpstr>
      <vt:lpstr>Wingdings</vt:lpstr>
      <vt:lpstr>Arial Unicode MS</vt:lpstr>
      <vt:lpstr>Symbol</vt:lpstr>
      <vt:lpstr>Times New Roman</vt:lpstr>
      <vt:lpstr>Script MT Bold</vt:lpstr>
      <vt:lpstr>宋体</vt:lpstr>
      <vt:lpstr>맑은 고딕</vt:lpstr>
      <vt:lpstr>Office Theme</vt:lpstr>
      <vt:lpstr>1_Custom Design</vt:lpstr>
      <vt:lpstr>Custom Design</vt:lpstr>
      <vt:lpstr>Office Theme</vt:lpstr>
      <vt:lpstr>Corel PHOTO-PAINT 8.0 Image</vt:lpstr>
      <vt:lpstr>Equation</vt:lpstr>
      <vt:lpstr>Microplasmas excited by microwave frequencies  </vt:lpstr>
      <vt:lpstr>Tufts University</vt:lpstr>
      <vt:lpstr>Tufts University</vt:lpstr>
      <vt:lpstr>Acknowledgments</vt:lpstr>
      <vt:lpstr>Outline</vt:lpstr>
      <vt:lpstr>Outline</vt:lpstr>
      <vt:lpstr>Motivation</vt:lpstr>
      <vt:lpstr>Motivation</vt:lpstr>
      <vt:lpstr>Motivation</vt:lpstr>
      <vt:lpstr>Motivation</vt:lpstr>
      <vt:lpstr>Motivation</vt:lpstr>
      <vt:lpstr>Goal: Atmospheric Pressure Roll Coating</vt:lpstr>
      <vt:lpstr>Slide 13</vt:lpstr>
      <vt:lpstr>Outline</vt:lpstr>
      <vt:lpstr>Slide 15</vt:lpstr>
      <vt:lpstr>E-fields in split-ring resonators</vt:lpstr>
      <vt:lpstr>Slide 17</vt:lpstr>
      <vt:lpstr>Slide 18</vt:lpstr>
      <vt:lpstr>Current-Voltage Behavior</vt:lpstr>
      <vt:lpstr>Microplasma Stability of the split-ring resonator – HFSS model</vt:lpstr>
      <vt:lpstr>Low voltage + High frequency =  2000+ hours of operation</vt:lpstr>
      <vt:lpstr>Close-ups: 2000 hours of operation</vt:lpstr>
      <vt:lpstr>Basic Properties</vt:lpstr>
      <vt:lpstr>Microplasma Properties (Ar @ 1 atm)</vt:lpstr>
      <vt:lpstr>Slide 25</vt:lpstr>
      <vt:lpstr>Slide 26</vt:lpstr>
      <vt:lpstr>Slide 27</vt:lpstr>
      <vt:lpstr>Slide 28</vt:lpstr>
      <vt:lpstr>Slide 29</vt:lpstr>
      <vt:lpstr>High Power Data (9 W) argon at 1 atm</vt:lpstr>
      <vt:lpstr>Depletion of species at ‘high’ power</vt:lpstr>
      <vt:lpstr>Outline</vt:lpstr>
      <vt:lpstr>Experimental Configuration</vt:lpstr>
      <vt:lpstr>Ion Flux vs. SRR-to-substrate distance stainless steel probe (r=75um, l=500um);  probe length is deconvolved</vt:lpstr>
      <vt:lpstr>Slide 35</vt:lpstr>
      <vt:lpstr>Deposition Rates Typ. 4-7 mm/min.</vt:lpstr>
      <vt:lpstr>Grain size methodology</vt:lpstr>
      <vt:lpstr>Grain Size</vt:lpstr>
      <vt:lpstr>Slide 39</vt:lpstr>
      <vt:lpstr>DLC Observations</vt:lpstr>
      <vt:lpstr>Slide 41</vt:lpstr>
      <vt:lpstr>Outline</vt:lpstr>
      <vt:lpstr>Goal:   plasma processing of flexible substrates at 1 atm    Problem:    ½ wavelength ~ plasma size (usually)</vt:lpstr>
      <vt:lpstr>A scalable geometry Split-ring resonator Quarter-wave resonator</vt:lpstr>
      <vt:lpstr>Slide 45</vt:lpstr>
      <vt:lpstr>Slide 46</vt:lpstr>
      <vt:lpstr>Slide 47</vt:lpstr>
      <vt:lpstr>Slide 48</vt:lpstr>
      <vt:lpstr>Slide 49</vt:lpstr>
      <vt:lpstr>Slide 50</vt:lpstr>
      <vt:lpstr>Array Stability</vt:lpstr>
      <vt:lpstr>Array Stability</vt:lpstr>
      <vt:lpstr>Array Stability</vt:lpstr>
      <vt:lpstr>Slide 54</vt:lpstr>
      <vt:lpstr>Slide 55</vt:lpstr>
      <vt:lpstr>Slide 56</vt:lpstr>
      <vt:lpstr>Dimensional Scaling:  2D arrays</vt:lpstr>
      <vt:lpstr>2D Arrays</vt:lpstr>
      <vt:lpstr>2D microplasma array (5x5) </vt:lpstr>
      <vt:lpstr>Conclusion</vt:lpstr>
      <vt:lpstr>Questions</vt:lpstr>
      <vt:lpstr>Gas Chromatography and Emission Spectroscopy using a Microplasma</vt:lpstr>
      <vt:lpstr>Emission Spectrometry Configuration</vt:lpstr>
      <vt:lpstr>Results: CH4 and C4H10</vt:lpstr>
      <vt:lpstr>Results: C02 </vt:lpstr>
      <vt:lpstr>Results: H2S</vt:lpstr>
      <vt:lpstr>Results:  with 0.3% air contamination a surrogate for a device in the field</vt:lpstr>
      <vt:lpstr>GC Demonstration</vt:lpstr>
      <vt:lpstr>GC demonstration</vt:lpstr>
      <vt:lpstr>Slide 70</vt:lpstr>
      <vt:lpstr>Gas Sensors</vt:lpstr>
      <vt:lpstr>Slide 72</vt:lpstr>
    </vt:vector>
  </TitlesOfParts>
  <Company>Tufts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One- and Two-Dimensional Microplasma Arrays</dc:title>
  <dc:creator>jeff</dc:creator>
  <cp:lastModifiedBy>juliafk</cp:lastModifiedBy>
  <cp:revision>129</cp:revision>
  <dcterms:created xsi:type="dcterms:W3CDTF">2012-09-28T18:16:04Z</dcterms:created>
  <dcterms:modified xsi:type="dcterms:W3CDTF">2013-02-01T14:20:16Z</dcterms:modified>
</cp:coreProperties>
</file>