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9"/>
  </p:handoutMasterIdLst>
  <p:sldIdLst>
    <p:sldId id="256" r:id="rId2"/>
    <p:sldId id="286" r:id="rId3"/>
    <p:sldId id="287" r:id="rId4"/>
    <p:sldId id="285" r:id="rId5"/>
    <p:sldId id="257" r:id="rId6"/>
    <p:sldId id="258" r:id="rId7"/>
    <p:sldId id="259" r:id="rId8"/>
    <p:sldId id="260" r:id="rId9"/>
    <p:sldId id="299" r:id="rId10"/>
    <p:sldId id="261" r:id="rId11"/>
    <p:sldId id="263" r:id="rId12"/>
    <p:sldId id="288" r:id="rId13"/>
    <p:sldId id="267" r:id="rId14"/>
    <p:sldId id="264" r:id="rId15"/>
    <p:sldId id="265" r:id="rId16"/>
    <p:sldId id="266" r:id="rId17"/>
    <p:sldId id="271" r:id="rId18"/>
    <p:sldId id="272" r:id="rId19"/>
    <p:sldId id="273" r:id="rId20"/>
    <p:sldId id="291" r:id="rId21"/>
    <p:sldId id="289" r:id="rId22"/>
    <p:sldId id="274" r:id="rId23"/>
    <p:sldId id="282" r:id="rId24"/>
    <p:sldId id="276" r:id="rId25"/>
    <p:sldId id="277" r:id="rId26"/>
    <p:sldId id="290" r:id="rId27"/>
    <p:sldId id="278" r:id="rId28"/>
    <p:sldId id="279" r:id="rId29"/>
    <p:sldId id="280" r:id="rId30"/>
    <p:sldId id="283" r:id="rId31"/>
    <p:sldId id="292" r:id="rId32"/>
    <p:sldId id="293" r:id="rId33"/>
    <p:sldId id="294" r:id="rId34"/>
    <p:sldId id="295" r:id="rId35"/>
    <p:sldId id="296" r:id="rId36"/>
    <p:sldId id="297" r:id="rId37"/>
    <p:sldId id="29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BA00"/>
    <a:srgbClr val="0E03FF"/>
    <a:srgbClr val="4698FF"/>
    <a:srgbClr val="047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3" d="100"/>
          <a:sy n="123" d="100"/>
        </p:scale>
        <p:origin x="-128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03EACA-3B20-2A41-B5DB-C09BC2FC5BE3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6A7EB9FC-BACE-FC43-83BF-3BC609EFC66E}">
      <dgm:prSet phldrT="[Text]" custT="1"/>
      <dgm:spPr/>
      <dgm:t>
        <a:bodyPr/>
        <a:lstStyle/>
        <a:p>
          <a:r>
            <a:rPr lang="en-US" sz="1800" dirty="0" smtClean="0">
              <a:latin typeface="Avenir Next Condensed Regular"/>
              <a:cs typeface="Avenir Next Condensed Regular"/>
            </a:rPr>
            <a:t>Redox Regulation</a:t>
          </a:r>
          <a:endParaRPr lang="en-US" sz="1800" dirty="0">
            <a:latin typeface="Avenir Next Condensed Regular"/>
            <a:cs typeface="Avenir Next Condensed Regular"/>
          </a:endParaRPr>
        </a:p>
      </dgm:t>
    </dgm:pt>
    <dgm:pt modelId="{096F1D00-A85F-CF46-9EC8-AF8D747D43D4}" type="parTrans" cxnId="{D37B9B65-9674-544E-9EBD-52BA972369BE}">
      <dgm:prSet/>
      <dgm:spPr/>
      <dgm:t>
        <a:bodyPr/>
        <a:lstStyle/>
        <a:p>
          <a:endParaRPr lang="en-US"/>
        </a:p>
      </dgm:t>
    </dgm:pt>
    <dgm:pt modelId="{CFC698BC-D615-0A45-9B8B-87E39004082F}" type="sibTrans" cxnId="{D37B9B65-9674-544E-9EBD-52BA972369BE}">
      <dgm:prSet/>
      <dgm:spPr/>
      <dgm:t>
        <a:bodyPr/>
        <a:lstStyle/>
        <a:p>
          <a:endParaRPr lang="en-US"/>
        </a:p>
      </dgm:t>
    </dgm:pt>
    <dgm:pt modelId="{CAA56709-E348-0D4E-AFDE-BF07047093AD}">
      <dgm:prSet phldrT="[Text]" custT="1"/>
      <dgm:spPr/>
      <dgm:t>
        <a:bodyPr/>
        <a:lstStyle/>
        <a:p>
          <a:r>
            <a:rPr lang="en-US" sz="1800" dirty="0" smtClean="0">
              <a:latin typeface="Avenir Next Condensed Regular"/>
              <a:cs typeface="Avenir Next Condensed Regular"/>
            </a:rPr>
            <a:t>Biological Efficacy </a:t>
          </a:r>
        </a:p>
        <a:p>
          <a:r>
            <a:rPr lang="en-US" sz="1800" dirty="0" smtClean="0">
              <a:latin typeface="Avenir Next Condensed Regular"/>
              <a:cs typeface="Avenir Next Condensed Regular"/>
            </a:rPr>
            <a:t>+ Translation</a:t>
          </a:r>
          <a:endParaRPr lang="en-US" sz="1800" dirty="0">
            <a:latin typeface="Avenir Next Condensed Regular"/>
            <a:cs typeface="Avenir Next Condensed Regular"/>
          </a:endParaRPr>
        </a:p>
      </dgm:t>
    </dgm:pt>
    <dgm:pt modelId="{0A87918A-82CD-5E4B-96C9-EF5C45ED0A7B}" type="parTrans" cxnId="{D29B30D6-3144-414A-9B14-6598802009C4}">
      <dgm:prSet/>
      <dgm:spPr/>
      <dgm:t>
        <a:bodyPr/>
        <a:lstStyle/>
        <a:p>
          <a:endParaRPr lang="en-US"/>
        </a:p>
      </dgm:t>
    </dgm:pt>
    <dgm:pt modelId="{3E65A910-D109-F94D-9B83-7D050DC138F5}" type="sibTrans" cxnId="{D29B30D6-3144-414A-9B14-6598802009C4}">
      <dgm:prSet/>
      <dgm:spPr/>
      <dgm:t>
        <a:bodyPr/>
        <a:lstStyle/>
        <a:p>
          <a:endParaRPr lang="en-US"/>
        </a:p>
      </dgm:t>
    </dgm:pt>
    <dgm:pt modelId="{FD52105E-FD1B-4A40-B1A9-9E820B6DB215}">
      <dgm:prSet phldrT="[Text]" custT="1"/>
      <dgm:spPr/>
      <dgm:t>
        <a:bodyPr/>
        <a:lstStyle/>
        <a:p>
          <a:r>
            <a:rPr lang="en-US" sz="1800" dirty="0" smtClean="0">
              <a:latin typeface="Avenir Next Condensed Regular"/>
              <a:cs typeface="Avenir Next Condensed Regular"/>
            </a:rPr>
            <a:t>Aqueous Plasma Chemistry</a:t>
          </a:r>
          <a:endParaRPr lang="en-US" sz="1800" dirty="0">
            <a:latin typeface="Avenir Next Condensed Regular"/>
            <a:cs typeface="Avenir Next Condensed Regular"/>
          </a:endParaRPr>
        </a:p>
      </dgm:t>
    </dgm:pt>
    <dgm:pt modelId="{798A8C48-A644-3345-81AA-35A71E308DEE}" type="parTrans" cxnId="{21F6D15D-70E2-264B-B89F-3A7BF38EEFD6}">
      <dgm:prSet/>
      <dgm:spPr/>
      <dgm:t>
        <a:bodyPr/>
        <a:lstStyle/>
        <a:p>
          <a:endParaRPr lang="en-US"/>
        </a:p>
      </dgm:t>
    </dgm:pt>
    <dgm:pt modelId="{26538586-B8B4-EA4D-AF79-E69A5924C91D}" type="sibTrans" cxnId="{21F6D15D-70E2-264B-B89F-3A7BF38EEFD6}">
      <dgm:prSet/>
      <dgm:spPr/>
      <dgm:t>
        <a:bodyPr/>
        <a:lstStyle/>
        <a:p>
          <a:endParaRPr lang="en-US"/>
        </a:p>
      </dgm:t>
    </dgm:pt>
    <dgm:pt modelId="{5B3437D9-635D-3E44-B353-0C0F100DAB5E}" type="pres">
      <dgm:prSet presAssocID="{9B03EACA-3B20-2A41-B5DB-C09BC2FC5BE3}" presName="compositeShape" presStyleCnt="0">
        <dgm:presLayoutVars>
          <dgm:chMax val="7"/>
          <dgm:dir/>
          <dgm:resizeHandles val="exact"/>
        </dgm:presLayoutVars>
      </dgm:prSet>
      <dgm:spPr/>
    </dgm:pt>
    <dgm:pt modelId="{94C94208-6AC4-0642-9000-ABD2D10950EF}" type="pres">
      <dgm:prSet presAssocID="{9B03EACA-3B20-2A41-B5DB-C09BC2FC5BE3}" presName="wedge1" presStyleLbl="node1" presStyleIdx="0" presStyleCnt="3"/>
      <dgm:spPr/>
      <dgm:t>
        <a:bodyPr/>
        <a:lstStyle/>
        <a:p>
          <a:endParaRPr lang="en-US"/>
        </a:p>
      </dgm:t>
    </dgm:pt>
    <dgm:pt modelId="{DEFBDA1D-7EB2-774B-B1C9-F588AB65BD49}" type="pres">
      <dgm:prSet presAssocID="{9B03EACA-3B20-2A41-B5DB-C09BC2FC5BE3}" presName="dummy1a" presStyleCnt="0"/>
      <dgm:spPr/>
    </dgm:pt>
    <dgm:pt modelId="{CC712142-11BC-1948-9C99-E077D1C5AD13}" type="pres">
      <dgm:prSet presAssocID="{9B03EACA-3B20-2A41-B5DB-C09BC2FC5BE3}" presName="dummy1b" presStyleCnt="0"/>
      <dgm:spPr/>
    </dgm:pt>
    <dgm:pt modelId="{32127831-67C3-EC4F-9C64-44FECEBADA58}" type="pres">
      <dgm:prSet presAssocID="{9B03EACA-3B20-2A41-B5DB-C09BC2FC5BE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2FFA30-BF10-C843-A372-CEF82EAC1EBB}" type="pres">
      <dgm:prSet presAssocID="{9B03EACA-3B20-2A41-B5DB-C09BC2FC5BE3}" presName="wedge2" presStyleLbl="node1" presStyleIdx="1" presStyleCnt="3"/>
      <dgm:spPr/>
      <dgm:t>
        <a:bodyPr/>
        <a:lstStyle/>
        <a:p>
          <a:endParaRPr lang="en-US"/>
        </a:p>
      </dgm:t>
    </dgm:pt>
    <dgm:pt modelId="{8658A09F-7113-2D49-9CAC-5A928DA0C2D4}" type="pres">
      <dgm:prSet presAssocID="{9B03EACA-3B20-2A41-B5DB-C09BC2FC5BE3}" presName="dummy2a" presStyleCnt="0"/>
      <dgm:spPr/>
    </dgm:pt>
    <dgm:pt modelId="{D50BE369-8BAB-0647-B824-A2987DE8F5B5}" type="pres">
      <dgm:prSet presAssocID="{9B03EACA-3B20-2A41-B5DB-C09BC2FC5BE3}" presName="dummy2b" presStyleCnt="0"/>
      <dgm:spPr/>
    </dgm:pt>
    <dgm:pt modelId="{498C37EC-7D0B-6140-8C4B-9C7B13E999AF}" type="pres">
      <dgm:prSet presAssocID="{9B03EACA-3B20-2A41-B5DB-C09BC2FC5BE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46D0D-E3E0-AA40-873A-7AF8DBFCEE52}" type="pres">
      <dgm:prSet presAssocID="{9B03EACA-3B20-2A41-B5DB-C09BC2FC5BE3}" presName="wedge3" presStyleLbl="node1" presStyleIdx="2" presStyleCnt="3"/>
      <dgm:spPr/>
      <dgm:t>
        <a:bodyPr/>
        <a:lstStyle/>
        <a:p>
          <a:endParaRPr lang="en-US"/>
        </a:p>
      </dgm:t>
    </dgm:pt>
    <dgm:pt modelId="{2D6994BA-C08E-144C-8D41-91DFAC00BDD9}" type="pres">
      <dgm:prSet presAssocID="{9B03EACA-3B20-2A41-B5DB-C09BC2FC5BE3}" presName="dummy3a" presStyleCnt="0"/>
      <dgm:spPr/>
    </dgm:pt>
    <dgm:pt modelId="{DD60B4BC-2445-E247-BD23-2C095734E5E4}" type="pres">
      <dgm:prSet presAssocID="{9B03EACA-3B20-2A41-B5DB-C09BC2FC5BE3}" presName="dummy3b" presStyleCnt="0"/>
      <dgm:spPr/>
    </dgm:pt>
    <dgm:pt modelId="{91FADB4C-CB24-4546-B654-6FB6D4892915}" type="pres">
      <dgm:prSet presAssocID="{9B03EACA-3B20-2A41-B5DB-C09BC2FC5BE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600B4C-3879-9146-96CB-04DB4167166F}" type="pres">
      <dgm:prSet presAssocID="{CFC698BC-D615-0A45-9B8B-87E39004082F}" presName="arrowWedge1" presStyleLbl="fgSibTrans2D1" presStyleIdx="0" presStyleCnt="3"/>
      <dgm:spPr/>
    </dgm:pt>
    <dgm:pt modelId="{3AA0F401-468A-8145-A09B-EA2F2C9BAA73}" type="pres">
      <dgm:prSet presAssocID="{3E65A910-D109-F94D-9B83-7D050DC138F5}" presName="arrowWedge2" presStyleLbl="fgSibTrans2D1" presStyleIdx="1" presStyleCnt="3"/>
      <dgm:spPr/>
    </dgm:pt>
    <dgm:pt modelId="{0CB90E81-FA7D-2E46-BEEB-DC94325F69B8}" type="pres">
      <dgm:prSet presAssocID="{26538586-B8B4-EA4D-AF79-E69A5924C91D}" presName="arrowWedge3" presStyleLbl="fgSibTrans2D1" presStyleIdx="2" presStyleCnt="3"/>
      <dgm:spPr/>
    </dgm:pt>
  </dgm:ptLst>
  <dgm:cxnLst>
    <dgm:cxn modelId="{BA387DD5-167C-644D-9E83-0A1C7DD56480}" type="presOf" srcId="{FD52105E-FD1B-4A40-B1A9-9E820B6DB215}" destId="{7B046D0D-E3E0-AA40-873A-7AF8DBFCEE52}" srcOrd="0" destOrd="0" presId="urn:microsoft.com/office/officeart/2005/8/layout/cycle8"/>
    <dgm:cxn modelId="{7D720DBD-4555-B14F-87E8-45826CC69047}" type="presOf" srcId="{6A7EB9FC-BACE-FC43-83BF-3BC609EFC66E}" destId="{94C94208-6AC4-0642-9000-ABD2D10950EF}" srcOrd="0" destOrd="0" presId="urn:microsoft.com/office/officeart/2005/8/layout/cycle8"/>
    <dgm:cxn modelId="{7C3D556E-00F9-0148-A748-F8176AC36D8D}" type="presOf" srcId="{FD52105E-FD1B-4A40-B1A9-9E820B6DB215}" destId="{91FADB4C-CB24-4546-B654-6FB6D4892915}" srcOrd="1" destOrd="0" presId="urn:microsoft.com/office/officeart/2005/8/layout/cycle8"/>
    <dgm:cxn modelId="{D29B30D6-3144-414A-9B14-6598802009C4}" srcId="{9B03EACA-3B20-2A41-B5DB-C09BC2FC5BE3}" destId="{CAA56709-E348-0D4E-AFDE-BF07047093AD}" srcOrd="1" destOrd="0" parTransId="{0A87918A-82CD-5E4B-96C9-EF5C45ED0A7B}" sibTransId="{3E65A910-D109-F94D-9B83-7D050DC138F5}"/>
    <dgm:cxn modelId="{21F6D15D-70E2-264B-B89F-3A7BF38EEFD6}" srcId="{9B03EACA-3B20-2A41-B5DB-C09BC2FC5BE3}" destId="{FD52105E-FD1B-4A40-B1A9-9E820B6DB215}" srcOrd="2" destOrd="0" parTransId="{798A8C48-A644-3345-81AA-35A71E308DEE}" sibTransId="{26538586-B8B4-EA4D-AF79-E69A5924C91D}"/>
    <dgm:cxn modelId="{D37B9B65-9674-544E-9EBD-52BA972369BE}" srcId="{9B03EACA-3B20-2A41-B5DB-C09BC2FC5BE3}" destId="{6A7EB9FC-BACE-FC43-83BF-3BC609EFC66E}" srcOrd="0" destOrd="0" parTransId="{096F1D00-A85F-CF46-9EC8-AF8D747D43D4}" sibTransId="{CFC698BC-D615-0A45-9B8B-87E39004082F}"/>
    <dgm:cxn modelId="{56480B7D-C0B3-6C4A-9A4A-6C4656903189}" type="presOf" srcId="{CAA56709-E348-0D4E-AFDE-BF07047093AD}" destId="{498C37EC-7D0B-6140-8C4B-9C7B13E999AF}" srcOrd="1" destOrd="0" presId="urn:microsoft.com/office/officeart/2005/8/layout/cycle8"/>
    <dgm:cxn modelId="{CCBF9DE9-E866-B048-B48C-6B174A0419BB}" type="presOf" srcId="{6A7EB9FC-BACE-FC43-83BF-3BC609EFC66E}" destId="{32127831-67C3-EC4F-9C64-44FECEBADA58}" srcOrd="1" destOrd="0" presId="urn:microsoft.com/office/officeart/2005/8/layout/cycle8"/>
    <dgm:cxn modelId="{EDFBFA1C-553B-B742-A51E-CD140DBFD7A4}" type="presOf" srcId="{9B03EACA-3B20-2A41-B5DB-C09BC2FC5BE3}" destId="{5B3437D9-635D-3E44-B353-0C0F100DAB5E}" srcOrd="0" destOrd="0" presId="urn:microsoft.com/office/officeart/2005/8/layout/cycle8"/>
    <dgm:cxn modelId="{BB5B2AA0-8ABD-0244-B595-3CFB7B191E93}" type="presOf" srcId="{CAA56709-E348-0D4E-AFDE-BF07047093AD}" destId="{D22FFA30-BF10-C843-A372-CEF82EAC1EBB}" srcOrd="0" destOrd="0" presId="urn:microsoft.com/office/officeart/2005/8/layout/cycle8"/>
    <dgm:cxn modelId="{5BB8E995-9DB8-5E43-A66B-F8C3EA61D52D}" type="presParOf" srcId="{5B3437D9-635D-3E44-B353-0C0F100DAB5E}" destId="{94C94208-6AC4-0642-9000-ABD2D10950EF}" srcOrd="0" destOrd="0" presId="urn:microsoft.com/office/officeart/2005/8/layout/cycle8"/>
    <dgm:cxn modelId="{5BA80CB6-A241-8543-82B1-8861DF4F5409}" type="presParOf" srcId="{5B3437D9-635D-3E44-B353-0C0F100DAB5E}" destId="{DEFBDA1D-7EB2-774B-B1C9-F588AB65BD49}" srcOrd="1" destOrd="0" presId="urn:microsoft.com/office/officeart/2005/8/layout/cycle8"/>
    <dgm:cxn modelId="{57EB2C11-192D-F446-98A6-36E190CCCD4C}" type="presParOf" srcId="{5B3437D9-635D-3E44-B353-0C0F100DAB5E}" destId="{CC712142-11BC-1948-9C99-E077D1C5AD13}" srcOrd="2" destOrd="0" presId="urn:microsoft.com/office/officeart/2005/8/layout/cycle8"/>
    <dgm:cxn modelId="{8B311CDA-6419-BD40-92CB-C23F236D719A}" type="presParOf" srcId="{5B3437D9-635D-3E44-B353-0C0F100DAB5E}" destId="{32127831-67C3-EC4F-9C64-44FECEBADA58}" srcOrd="3" destOrd="0" presId="urn:microsoft.com/office/officeart/2005/8/layout/cycle8"/>
    <dgm:cxn modelId="{D24EA0E1-AC32-B84B-AF2B-D8114C9A8C8F}" type="presParOf" srcId="{5B3437D9-635D-3E44-B353-0C0F100DAB5E}" destId="{D22FFA30-BF10-C843-A372-CEF82EAC1EBB}" srcOrd="4" destOrd="0" presId="urn:microsoft.com/office/officeart/2005/8/layout/cycle8"/>
    <dgm:cxn modelId="{9222327A-8B12-1147-8C38-0D7A699ECA9C}" type="presParOf" srcId="{5B3437D9-635D-3E44-B353-0C0F100DAB5E}" destId="{8658A09F-7113-2D49-9CAC-5A928DA0C2D4}" srcOrd="5" destOrd="0" presId="urn:microsoft.com/office/officeart/2005/8/layout/cycle8"/>
    <dgm:cxn modelId="{D4FC999C-A9E9-9B4C-BA98-613C23EEB6B1}" type="presParOf" srcId="{5B3437D9-635D-3E44-B353-0C0F100DAB5E}" destId="{D50BE369-8BAB-0647-B824-A2987DE8F5B5}" srcOrd="6" destOrd="0" presId="urn:microsoft.com/office/officeart/2005/8/layout/cycle8"/>
    <dgm:cxn modelId="{2302DD9F-F10E-914E-BFF2-57C1A0B27ECB}" type="presParOf" srcId="{5B3437D9-635D-3E44-B353-0C0F100DAB5E}" destId="{498C37EC-7D0B-6140-8C4B-9C7B13E999AF}" srcOrd="7" destOrd="0" presId="urn:microsoft.com/office/officeart/2005/8/layout/cycle8"/>
    <dgm:cxn modelId="{11608B2A-8796-4E4D-B719-6FF0C8CF5B1E}" type="presParOf" srcId="{5B3437D9-635D-3E44-B353-0C0F100DAB5E}" destId="{7B046D0D-E3E0-AA40-873A-7AF8DBFCEE52}" srcOrd="8" destOrd="0" presId="urn:microsoft.com/office/officeart/2005/8/layout/cycle8"/>
    <dgm:cxn modelId="{73AD0917-A90A-034C-8E8B-435D47350F5F}" type="presParOf" srcId="{5B3437D9-635D-3E44-B353-0C0F100DAB5E}" destId="{2D6994BA-C08E-144C-8D41-91DFAC00BDD9}" srcOrd="9" destOrd="0" presId="urn:microsoft.com/office/officeart/2005/8/layout/cycle8"/>
    <dgm:cxn modelId="{CB266CEC-778C-9542-BFD8-2C0737A5A540}" type="presParOf" srcId="{5B3437D9-635D-3E44-B353-0C0F100DAB5E}" destId="{DD60B4BC-2445-E247-BD23-2C095734E5E4}" srcOrd="10" destOrd="0" presId="urn:microsoft.com/office/officeart/2005/8/layout/cycle8"/>
    <dgm:cxn modelId="{E707B592-1CE0-A845-A3A0-B4AAE8FAAC67}" type="presParOf" srcId="{5B3437D9-635D-3E44-B353-0C0F100DAB5E}" destId="{91FADB4C-CB24-4546-B654-6FB6D4892915}" srcOrd="11" destOrd="0" presId="urn:microsoft.com/office/officeart/2005/8/layout/cycle8"/>
    <dgm:cxn modelId="{D79AE41E-DB82-DB4A-B194-340938547383}" type="presParOf" srcId="{5B3437D9-635D-3E44-B353-0C0F100DAB5E}" destId="{D9600B4C-3879-9146-96CB-04DB4167166F}" srcOrd="12" destOrd="0" presId="urn:microsoft.com/office/officeart/2005/8/layout/cycle8"/>
    <dgm:cxn modelId="{3C0B6D98-F96F-AB4F-9D59-392EF952F3B5}" type="presParOf" srcId="{5B3437D9-635D-3E44-B353-0C0F100DAB5E}" destId="{3AA0F401-468A-8145-A09B-EA2F2C9BAA73}" srcOrd="13" destOrd="0" presId="urn:microsoft.com/office/officeart/2005/8/layout/cycle8"/>
    <dgm:cxn modelId="{8837A234-927D-2B41-AA70-A5203FB4127E}" type="presParOf" srcId="{5B3437D9-635D-3E44-B353-0C0F100DAB5E}" destId="{0CB90E81-FA7D-2E46-BEEB-DC94325F69B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D4A2B-3132-0048-AFF0-A87543497361}" type="doc">
      <dgm:prSet loTypeId="urn:microsoft.com/office/officeart/2009/3/layout/CircleRelationship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4BF604B5-EBAA-EF46-BEB4-AD2EA4583EE8}" type="pres">
      <dgm:prSet presAssocID="{6ABD4A2B-3132-0048-AFF0-A87543497361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028502-5953-654A-A3A4-486C9D7B1E12}" type="presOf" srcId="{6ABD4A2B-3132-0048-AFF0-A87543497361}" destId="{4BF604B5-EBAA-EF46-BEB4-AD2EA4583EE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3DE503-339A-904B-A73B-329975363882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A931063E-B925-9947-A379-9A4DCAFCA86D}">
      <dgm:prSet phldrT="[Text]" custT="1"/>
      <dgm:spPr/>
      <dgm:t>
        <a:bodyPr/>
        <a:lstStyle/>
        <a:p>
          <a:r>
            <a:rPr lang="en-US" sz="2000" b="1" dirty="0" smtClean="0">
              <a:latin typeface="Arial Narrow"/>
              <a:cs typeface="Arial Narrow"/>
            </a:rPr>
            <a:t>ROS/RNS</a:t>
          </a:r>
        </a:p>
        <a:p>
          <a:r>
            <a:rPr lang="en-US" sz="1800" dirty="0" smtClean="0">
              <a:latin typeface="Arial Narrow"/>
              <a:cs typeface="Arial Narrow"/>
            </a:rPr>
            <a:t>- regulators</a:t>
          </a:r>
          <a:endParaRPr lang="en-US" sz="1800" dirty="0">
            <a:latin typeface="Arial Narrow"/>
            <a:cs typeface="Arial Narrow"/>
          </a:endParaRPr>
        </a:p>
      </dgm:t>
    </dgm:pt>
    <dgm:pt modelId="{0EC4B5CA-472D-A44C-BFBB-1FAD2DFDF38D}" type="parTrans" cxnId="{C27C4E8F-465B-744F-A2E9-EC0F51C5EEE7}">
      <dgm:prSet/>
      <dgm:spPr/>
      <dgm:t>
        <a:bodyPr/>
        <a:lstStyle/>
        <a:p>
          <a:endParaRPr lang="en-US"/>
        </a:p>
      </dgm:t>
    </dgm:pt>
    <dgm:pt modelId="{B56881BD-450E-DE45-91BA-0A4FA2BB19CE}" type="sibTrans" cxnId="{C27C4E8F-465B-744F-A2E9-EC0F51C5EEE7}">
      <dgm:prSet/>
      <dgm:spPr/>
      <dgm:t>
        <a:bodyPr/>
        <a:lstStyle/>
        <a:p>
          <a:endParaRPr lang="en-US"/>
        </a:p>
      </dgm:t>
    </dgm:pt>
    <dgm:pt modelId="{86B0475D-C5BC-BA47-9443-0AD7F9BABF9A}">
      <dgm:prSet phldrT="[Text]" custT="1"/>
      <dgm:spPr/>
      <dgm:t>
        <a:bodyPr/>
        <a:lstStyle/>
        <a:p>
          <a:r>
            <a:rPr lang="en-US" sz="2000" b="1" dirty="0" smtClean="0">
              <a:latin typeface="Arial Narrow"/>
              <a:cs typeface="Arial Narrow"/>
            </a:rPr>
            <a:t>biomolecules</a:t>
          </a:r>
        </a:p>
        <a:p>
          <a:r>
            <a:rPr lang="en-US" sz="1800" dirty="0" smtClean="0">
              <a:latin typeface="Arial Narrow"/>
              <a:cs typeface="Arial Narrow"/>
            </a:rPr>
            <a:t>the regulated</a:t>
          </a:r>
          <a:endParaRPr lang="en-US" sz="1800" dirty="0">
            <a:latin typeface="Arial Narrow"/>
            <a:cs typeface="Arial Narrow"/>
          </a:endParaRPr>
        </a:p>
      </dgm:t>
    </dgm:pt>
    <dgm:pt modelId="{93F9533F-9A92-4F45-AF72-BFDB5728796D}" type="parTrans" cxnId="{958AD5F0-8824-9C4F-9F5A-A62B28B5C402}">
      <dgm:prSet/>
      <dgm:spPr/>
      <dgm:t>
        <a:bodyPr/>
        <a:lstStyle/>
        <a:p>
          <a:endParaRPr lang="en-US"/>
        </a:p>
      </dgm:t>
    </dgm:pt>
    <dgm:pt modelId="{24DD0727-5A0A-3746-BE93-B081EB51576A}" type="sibTrans" cxnId="{958AD5F0-8824-9C4F-9F5A-A62B28B5C402}">
      <dgm:prSet/>
      <dgm:spPr/>
      <dgm:t>
        <a:bodyPr/>
        <a:lstStyle/>
        <a:p>
          <a:endParaRPr lang="en-US"/>
        </a:p>
      </dgm:t>
    </dgm:pt>
    <dgm:pt modelId="{05678498-4BB6-FF40-9A42-B856B266A243}">
      <dgm:prSet phldrT="[Text]" custT="1"/>
      <dgm:spPr/>
      <dgm:t>
        <a:bodyPr/>
        <a:lstStyle/>
        <a:p>
          <a:r>
            <a:rPr lang="en-US" sz="2000" b="1" dirty="0" smtClean="0">
              <a:latin typeface="Arial Narrow"/>
              <a:cs typeface="Arial Narrow"/>
            </a:rPr>
            <a:t>Functionality</a:t>
          </a:r>
          <a:endParaRPr lang="en-US" sz="2000" b="1" dirty="0">
            <a:latin typeface="Arial Narrow"/>
            <a:cs typeface="Arial Narrow"/>
          </a:endParaRPr>
        </a:p>
      </dgm:t>
    </dgm:pt>
    <dgm:pt modelId="{44634832-8598-174C-9C62-6EFDA4D2CB03}" type="parTrans" cxnId="{64641CB4-A7E6-8C4B-97B7-A2CBAFD8DA6A}">
      <dgm:prSet/>
      <dgm:spPr/>
      <dgm:t>
        <a:bodyPr/>
        <a:lstStyle/>
        <a:p>
          <a:endParaRPr lang="en-US"/>
        </a:p>
      </dgm:t>
    </dgm:pt>
    <dgm:pt modelId="{FC0AB264-84F0-6744-BE8D-3BE7F6E33C81}" type="sibTrans" cxnId="{64641CB4-A7E6-8C4B-97B7-A2CBAFD8DA6A}">
      <dgm:prSet/>
      <dgm:spPr/>
      <dgm:t>
        <a:bodyPr/>
        <a:lstStyle/>
        <a:p>
          <a:endParaRPr lang="en-US"/>
        </a:p>
      </dgm:t>
    </dgm:pt>
    <dgm:pt modelId="{9B426438-4102-FD4F-A78D-CC246A2D8845}" type="pres">
      <dgm:prSet presAssocID="{4F3DE503-339A-904B-A73B-329975363882}" presName="Name0" presStyleCnt="0">
        <dgm:presLayoutVars>
          <dgm:dir/>
          <dgm:resizeHandles val="exact"/>
        </dgm:presLayoutVars>
      </dgm:prSet>
      <dgm:spPr/>
    </dgm:pt>
    <dgm:pt modelId="{CDF54EAC-5EE4-AD41-B8E8-0EE3FC63428B}" type="pres">
      <dgm:prSet presAssocID="{A931063E-B925-9947-A379-9A4DCAFCA86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5055D-92CE-2840-B735-0097DB0D42ED}" type="pres">
      <dgm:prSet presAssocID="{B56881BD-450E-DE45-91BA-0A4FA2BB19C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D9B098C-A699-A544-A1F1-7B78A203E0C0}" type="pres">
      <dgm:prSet presAssocID="{B56881BD-450E-DE45-91BA-0A4FA2BB19C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BBA1510-E643-F54C-89B7-572E69F16E65}" type="pres">
      <dgm:prSet presAssocID="{86B0475D-C5BC-BA47-9443-0AD7F9BABF9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69BDC-6A7C-1745-A3C0-37B9F301A3F7}" type="pres">
      <dgm:prSet presAssocID="{24DD0727-5A0A-3746-BE93-B081EB51576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768A67D-EB0E-D041-984D-326743062100}" type="pres">
      <dgm:prSet presAssocID="{24DD0727-5A0A-3746-BE93-B081EB51576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BA0BD67-88CF-C242-A0E8-55CF903BAC64}" type="pres">
      <dgm:prSet presAssocID="{05678498-4BB6-FF40-9A42-B856B266A24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3AA021-147A-3A42-B468-052E24CDF20E}" type="presOf" srcId="{4F3DE503-339A-904B-A73B-329975363882}" destId="{9B426438-4102-FD4F-A78D-CC246A2D8845}" srcOrd="0" destOrd="0" presId="urn:microsoft.com/office/officeart/2005/8/layout/process1"/>
    <dgm:cxn modelId="{C27C4E8F-465B-744F-A2E9-EC0F51C5EEE7}" srcId="{4F3DE503-339A-904B-A73B-329975363882}" destId="{A931063E-B925-9947-A379-9A4DCAFCA86D}" srcOrd="0" destOrd="0" parTransId="{0EC4B5CA-472D-A44C-BFBB-1FAD2DFDF38D}" sibTransId="{B56881BD-450E-DE45-91BA-0A4FA2BB19CE}"/>
    <dgm:cxn modelId="{6DBDF48F-AA92-6E4A-90EE-8DC9930766C6}" type="presOf" srcId="{05678498-4BB6-FF40-9A42-B856B266A243}" destId="{5BA0BD67-88CF-C242-A0E8-55CF903BAC64}" srcOrd="0" destOrd="0" presId="urn:microsoft.com/office/officeart/2005/8/layout/process1"/>
    <dgm:cxn modelId="{00946491-F25F-8845-86DC-5F8E3EE3D032}" type="presOf" srcId="{86B0475D-C5BC-BA47-9443-0AD7F9BABF9A}" destId="{BBBA1510-E643-F54C-89B7-572E69F16E65}" srcOrd="0" destOrd="0" presId="urn:microsoft.com/office/officeart/2005/8/layout/process1"/>
    <dgm:cxn modelId="{64641CB4-A7E6-8C4B-97B7-A2CBAFD8DA6A}" srcId="{4F3DE503-339A-904B-A73B-329975363882}" destId="{05678498-4BB6-FF40-9A42-B856B266A243}" srcOrd="2" destOrd="0" parTransId="{44634832-8598-174C-9C62-6EFDA4D2CB03}" sibTransId="{FC0AB264-84F0-6744-BE8D-3BE7F6E33C81}"/>
    <dgm:cxn modelId="{60C4CCCD-6A2D-0D4C-86AC-28527FFB3174}" type="presOf" srcId="{B56881BD-450E-DE45-91BA-0A4FA2BB19CE}" destId="{9F05055D-92CE-2840-B735-0097DB0D42ED}" srcOrd="0" destOrd="0" presId="urn:microsoft.com/office/officeart/2005/8/layout/process1"/>
    <dgm:cxn modelId="{D5CCA3D5-88C6-DC4A-A5D3-CF0CBEF455D7}" type="presOf" srcId="{B56881BD-450E-DE45-91BA-0A4FA2BB19CE}" destId="{1D9B098C-A699-A544-A1F1-7B78A203E0C0}" srcOrd="1" destOrd="0" presId="urn:microsoft.com/office/officeart/2005/8/layout/process1"/>
    <dgm:cxn modelId="{958AD5F0-8824-9C4F-9F5A-A62B28B5C402}" srcId="{4F3DE503-339A-904B-A73B-329975363882}" destId="{86B0475D-C5BC-BA47-9443-0AD7F9BABF9A}" srcOrd="1" destOrd="0" parTransId="{93F9533F-9A92-4F45-AF72-BFDB5728796D}" sibTransId="{24DD0727-5A0A-3746-BE93-B081EB51576A}"/>
    <dgm:cxn modelId="{D59A896B-8476-F645-8260-4D5DE8D4B2F3}" type="presOf" srcId="{A931063E-B925-9947-A379-9A4DCAFCA86D}" destId="{CDF54EAC-5EE4-AD41-B8E8-0EE3FC63428B}" srcOrd="0" destOrd="0" presId="urn:microsoft.com/office/officeart/2005/8/layout/process1"/>
    <dgm:cxn modelId="{90C1809C-1F83-DF41-AEE9-908B55EDD0C9}" type="presOf" srcId="{24DD0727-5A0A-3746-BE93-B081EB51576A}" destId="{37B69BDC-6A7C-1745-A3C0-37B9F301A3F7}" srcOrd="0" destOrd="0" presId="urn:microsoft.com/office/officeart/2005/8/layout/process1"/>
    <dgm:cxn modelId="{A43CDCAF-87E7-9142-AB1E-3F8D178124FC}" type="presOf" srcId="{24DD0727-5A0A-3746-BE93-B081EB51576A}" destId="{B768A67D-EB0E-D041-984D-326743062100}" srcOrd="1" destOrd="0" presId="urn:microsoft.com/office/officeart/2005/8/layout/process1"/>
    <dgm:cxn modelId="{70E11E26-3D25-7C40-8C77-8D4B308D2249}" type="presParOf" srcId="{9B426438-4102-FD4F-A78D-CC246A2D8845}" destId="{CDF54EAC-5EE4-AD41-B8E8-0EE3FC63428B}" srcOrd="0" destOrd="0" presId="urn:microsoft.com/office/officeart/2005/8/layout/process1"/>
    <dgm:cxn modelId="{22FEB1EA-0EBE-6B43-8AE6-CB388C3F0ACA}" type="presParOf" srcId="{9B426438-4102-FD4F-A78D-CC246A2D8845}" destId="{9F05055D-92CE-2840-B735-0097DB0D42ED}" srcOrd="1" destOrd="0" presId="urn:microsoft.com/office/officeart/2005/8/layout/process1"/>
    <dgm:cxn modelId="{9D1E2749-607E-0240-A575-D6259BB63185}" type="presParOf" srcId="{9F05055D-92CE-2840-B735-0097DB0D42ED}" destId="{1D9B098C-A699-A544-A1F1-7B78A203E0C0}" srcOrd="0" destOrd="0" presId="urn:microsoft.com/office/officeart/2005/8/layout/process1"/>
    <dgm:cxn modelId="{396660B6-BC3A-614B-86CA-5AF0AB72EF8D}" type="presParOf" srcId="{9B426438-4102-FD4F-A78D-CC246A2D8845}" destId="{BBBA1510-E643-F54C-89B7-572E69F16E65}" srcOrd="2" destOrd="0" presId="urn:microsoft.com/office/officeart/2005/8/layout/process1"/>
    <dgm:cxn modelId="{25928FCD-3852-0543-80FE-B4F7CAD4988D}" type="presParOf" srcId="{9B426438-4102-FD4F-A78D-CC246A2D8845}" destId="{37B69BDC-6A7C-1745-A3C0-37B9F301A3F7}" srcOrd="3" destOrd="0" presId="urn:microsoft.com/office/officeart/2005/8/layout/process1"/>
    <dgm:cxn modelId="{A6F03D8D-B4A8-9840-B002-C15B6ABAAAF0}" type="presParOf" srcId="{37B69BDC-6A7C-1745-A3C0-37B9F301A3F7}" destId="{B768A67D-EB0E-D041-984D-326743062100}" srcOrd="0" destOrd="0" presId="urn:microsoft.com/office/officeart/2005/8/layout/process1"/>
    <dgm:cxn modelId="{A9168001-4E1D-BD4E-8FCF-5A94DA9D2B59}" type="presParOf" srcId="{9B426438-4102-FD4F-A78D-CC246A2D8845}" destId="{5BA0BD67-88CF-C242-A0E8-55CF903BAC6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8241B-1B64-8C48-A9C8-F6FC6E1F554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26334-CBC6-DD46-A841-AC151146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5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9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6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0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5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6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6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9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4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C3B11-0AF8-4F41-A8E3-6C1DB53A7BD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B8E34-50CD-2843-B9EC-067623DB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6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iedmarketresearch.com/oncology-cancer-drugs-marke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858345"/>
            <a:ext cx="9144000" cy="4462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601" y="2482912"/>
            <a:ext cx="8169424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Coding Plasma Chemistry for Cellular Metabolism</a:t>
            </a:r>
            <a:endParaRPr lang="en-US" sz="32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5808" y="4967357"/>
            <a:ext cx="4237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Michael Kong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Old Dominion University, Virginia</a:t>
            </a:r>
            <a:endParaRPr lang="en-US" sz="2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98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4"/>
          <p:cNvSpPr/>
          <p:nvPr/>
        </p:nvSpPr>
        <p:spPr>
          <a:xfrm>
            <a:off x="5192952" y="0"/>
            <a:ext cx="3951050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Multifaceted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Current Roadblocks</a:t>
            </a:r>
            <a:endParaRPr lang="en-US" sz="2000" b="1" dirty="0">
              <a:latin typeface="Arial Narrow"/>
              <a:cs typeface="Arial Narrow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38721" y="1707218"/>
            <a:ext cx="1427655" cy="2576776"/>
            <a:chOff x="6833486" y="2876330"/>
            <a:chExt cx="1427655" cy="2576776"/>
          </a:xfrm>
        </p:grpSpPr>
        <p:sp>
          <p:nvSpPr>
            <p:cNvPr id="20" name="Rounded Rectangle 19"/>
            <p:cNvSpPr/>
            <p:nvPr/>
          </p:nvSpPr>
          <p:spPr>
            <a:xfrm>
              <a:off x="6833486" y="3464906"/>
              <a:ext cx="1427655" cy="557048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wound healing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833486" y="4060486"/>
              <a:ext cx="1427655" cy="557048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Narrow"/>
                  <a:cs typeface="Arial Narrow"/>
                </a:rPr>
                <a:t>r</a:t>
              </a:r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egeneration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833486" y="2876330"/>
              <a:ext cx="1427655" cy="557048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Narrow"/>
                  <a:cs typeface="Arial Narrow"/>
                </a:rPr>
                <a:t>c</a:t>
              </a:r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ancer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833486" y="4896058"/>
              <a:ext cx="1427655" cy="557048"/>
            </a:xfrm>
            <a:prstGeom prst="roundRec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Others…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986" y="1325419"/>
            <a:ext cx="3950642" cy="210174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263822" y="1773376"/>
            <a:ext cx="1427655" cy="84082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CAP</a:t>
            </a:r>
            <a:endParaRPr lang="en-US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exogenous ROS</a:t>
            </a:r>
            <a:endParaRPr lang="en-US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672" y="3057874"/>
            <a:ext cx="1471829" cy="187655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5523798" y="3057874"/>
            <a:ext cx="1455048" cy="369332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redox biology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8582" y="3621473"/>
            <a:ext cx="1981830" cy="1477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Narrow"/>
                <a:cs typeface="Arial Narrow"/>
              </a:rPr>
              <a:t>unknown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ROS/RNS dose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composition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timescale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…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568582" y="3014240"/>
            <a:ext cx="1981830" cy="688620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0477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 Narrow"/>
                <a:cs typeface="Arial Narrow"/>
              </a:rPr>
              <a:t>redox chemistry</a:t>
            </a:r>
            <a:endParaRPr lang="en-US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72071" y="5098666"/>
            <a:ext cx="1981830" cy="1477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/>
                <a:cs typeface="Arial Narrow"/>
              </a:rPr>
              <a:t>n</a:t>
            </a:r>
            <a:r>
              <a:rPr lang="en-US" sz="2000" b="1" dirty="0" smtClean="0">
                <a:latin typeface="Arial Narrow"/>
                <a:cs typeface="Arial Narrow"/>
              </a:rPr>
              <a:t>o control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 Narrow"/>
                <a:cs typeface="Arial Narrow"/>
              </a:rPr>
              <a:t>t</a:t>
            </a:r>
            <a:r>
              <a:rPr lang="en-US" dirty="0" smtClean="0">
                <a:latin typeface="Arial Narrow"/>
                <a:cs typeface="Arial Narrow"/>
              </a:rPr>
              <a:t>argeted effects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toxicity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reproducibility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3987" y="2676028"/>
            <a:ext cx="1427001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E03FF"/>
                </a:solidFill>
                <a:latin typeface="Arial Narrow"/>
                <a:cs typeface="Arial Narrow"/>
              </a:rPr>
              <a:t>knowledge</a:t>
            </a:r>
            <a:endParaRPr lang="en-US" sz="2400" b="1" dirty="0" smtClean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822" y="661916"/>
            <a:ext cx="5350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/>
                <a:cs typeface="Arial Narrow"/>
              </a:rPr>
              <a:t>Knowledge gap is a major bottleneck for innovation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552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1327" y="1529884"/>
            <a:ext cx="1616407" cy="3290685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Gas-phase Chemistry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91050" y="1529884"/>
            <a:ext cx="1579462" cy="3290685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0000FF">
                  <a:alpha val="12000"/>
                </a:srgb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Liquid-phase Chemistry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82131" y="1520262"/>
            <a:ext cx="1626028" cy="3290685"/>
          </a:xfrm>
          <a:prstGeom prst="rect">
            <a:avLst/>
          </a:prstGeom>
          <a:gradFill>
            <a:gsLst>
              <a:gs pos="0">
                <a:srgbClr val="008000"/>
              </a:gs>
              <a:gs pos="99000">
                <a:srgbClr val="008000">
                  <a:alpha val="17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Intracellular Chemistry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438" y="4945653"/>
            <a:ext cx="1635792" cy="1683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3208"/>
          <a:stretch/>
        </p:blipFill>
        <p:spPr>
          <a:xfrm>
            <a:off x="4781868" y="4945653"/>
            <a:ext cx="1101966" cy="16838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29959" y="2520933"/>
            <a:ext cx="1356626" cy="635045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cellular functions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43233" y="3239473"/>
            <a:ext cx="1356626" cy="635045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redox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signaling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558" y="851627"/>
            <a:ext cx="7352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3366FF"/>
                </a:solidFill>
                <a:latin typeface="Arial Narrow"/>
                <a:cs typeface="Arial Narrow"/>
              </a:rPr>
              <a:t>Transfer of gaseous ROS, primary reactions, and secondary reactions</a:t>
            </a:r>
            <a:endParaRPr lang="en-US" sz="2200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07734" y="3011651"/>
            <a:ext cx="383316" cy="275932"/>
          </a:xfrm>
          <a:prstGeom prst="rightArrow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070512" y="3011651"/>
            <a:ext cx="383316" cy="275932"/>
          </a:xfrm>
          <a:prstGeom prst="rightArrow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7108159" y="3011651"/>
            <a:ext cx="383316" cy="275932"/>
          </a:xfrm>
          <a:prstGeom prst="rightArrow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5237"/>
            <a:ext cx="9144000" cy="615553"/>
          </a:xfrm>
          <a:prstGeom prst="rect">
            <a:avLst/>
          </a:prstGeom>
          <a:gradFill flip="none" rotWithShape="1">
            <a:gsLst>
              <a:gs pos="0">
                <a:srgbClr val="0E03FF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wrap="square" lIns="0" tIns="13716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Aqueous Plasma Chemistry</a:t>
            </a:r>
            <a:endParaRPr lang="en-U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3510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S-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2" t="7898" r="8893" b="48592"/>
          <a:stretch/>
        </p:blipFill>
        <p:spPr>
          <a:xfrm>
            <a:off x="4404928" y="535983"/>
            <a:ext cx="3712219" cy="5774326"/>
          </a:xfrm>
          <a:prstGeom prst="rect">
            <a:avLst/>
          </a:prstGeom>
        </p:spPr>
      </p:pic>
      <p:pic>
        <p:nvPicPr>
          <p:cNvPr id="6" name="Picture 5" descr="ASS-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7899" r="50000" b="62494"/>
          <a:stretch/>
        </p:blipFill>
        <p:spPr>
          <a:xfrm>
            <a:off x="497329" y="1685676"/>
            <a:ext cx="3783265" cy="37772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2314" y="6377027"/>
            <a:ext cx="5022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Tian</a:t>
            </a:r>
            <a:r>
              <a:rPr lang="en-US" sz="1200" dirty="0" smtClean="0">
                <a:latin typeface="Arial"/>
                <a:cs typeface="Arial"/>
              </a:rPr>
              <a:t> W and Kushner MJ (2014) </a:t>
            </a:r>
            <a:r>
              <a:rPr lang="en-US" sz="1200" i="1" dirty="0" smtClean="0">
                <a:latin typeface="Arial"/>
                <a:cs typeface="Arial"/>
              </a:rPr>
              <a:t>J Phys D: Appl Phys </a:t>
            </a:r>
            <a:r>
              <a:rPr lang="en-US" sz="1200" dirty="0" smtClean="0">
                <a:latin typeface="Arial"/>
                <a:cs typeface="Arial"/>
              </a:rPr>
              <a:t>47: 165201.</a:t>
            </a:r>
            <a:endParaRPr lang="en-US" sz="1200" i="1" dirty="0" smtClean="0">
              <a:latin typeface="Arial"/>
              <a:cs typeface="Arial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6022594" y="0"/>
            <a:ext cx="3121407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Modeling</a:t>
            </a:r>
            <a:endParaRPr lang="en-US" sz="2000" b="1" dirty="0"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314" y="332913"/>
            <a:ext cx="373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  <a:latin typeface="Arial Narrow"/>
                <a:cs typeface="Arial Narrow"/>
              </a:rPr>
              <a:t>Multiple-scale modeling</a:t>
            </a:r>
            <a:endParaRPr lang="en-US" sz="2400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299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94481" y="324803"/>
            <a:ext cx="267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  <a:latin typeface="Arial Narrow"/>
                <a:cs typeface="Arial Narrow"/>
              </a:rPr>
              <a:t>Free Radicals + ESR</a:t>
            </a:r>
            <a:endParaRPr lang="en-US" sz="2400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83" y="834274"/>
            <a:ext cx="3468071" cy="1878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7723" y="834274"/>
            <a:ext cx="1071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  <a:latin typeface="Arial"/>
                <a:cs typeface="Arial"/>
              </a:rPr>
              <a:t>unpaired electrons</a:t>
            </a:r>
            <a:endParaRPr lang="en-US" sz="14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09378" y="1278759"/>
            <a:ext cx="122621" cy="5167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7152" y="2683171"/>
            <a:ext cx="129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Arial"/>
                <a:cs typeface="Arial"/>
              </a:rPr>
              <a:t>diamagnetic</a:t>
            </a:r>
            <a:endParaRPr lang="en-US" sz="16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4601" y="2677276"/>
            <a:ext cx="1427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paramagnetic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29" y="3258207"/>
            <a:ext cx="3450897" cy="32056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45264" y="6133256"/>
            <a:ext cx="4561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Quantitative in principle, not always specific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33" name="Round Diagonal Corner Rectangle 32"/>
          <p:cNvSpPr/>
          <p:nvPr/>
        </p:nvSpPr>
        <p:spPr>
          <a:xfrm>
            <a:off x="4885677" y="0"/>
            <a:ext cx="4258324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Diagnostics: Radicals</a:t>
            </a:r>
            <a:endParaRPr lang="en-US" sz="2000" b="1" dirty="0">
              <a:latin typeface="Arial Narrow"/>
              <a:cs typeface="Arial Narrow"/>
            </a:endParaRPr>
          </a:p>
        </p:txBody>
      </p:sp>
      <p:pic>
        <p:nvPicPr>
          <p:cNvPr id="3" name="Picture 2" descr="f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64" y="1021124"/>
            <a:ext cx="5193446" cy="44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4585" y="808327"/>
            <a:ext cx="3993200" cy="1938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Long-lived species: </a:t>
            </a:r>
          </a:p>
          <a:p>
            <a:r>
              <a:rPr lang="en-US" sz="1600" dirty="0" smtClean="0">
                <a:latin typeface="Arial"/>
                <a:cs typeface="Arial"/>
              </a:rPr>
              <a:t>Colorimetric probes (H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O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, nitrate, nitrite)</a:t>
            </a:r>
          </a:p>
          <a:p>
            <a:r>
              <a:rPr lang="en-US" b="1" dirty="0" smtClean="0">
                <a:latin typeface="Arial"/>
                <a:cs typeface="Arial"/>
              </a:rPr>
              <a:t>Short-lived species:</a:t>
            </a:r>
          </a:p>
          <a:p>
            <a:r>
              <a:rPr lang="en-US" sz="1600" dirty="0" smtClean="0">
                <a:latin typeface="Arial"/>
                <a:cs typeface="Arial"/>
              </a:rPr>
              <a:t>Electron-spin resonance (ESR/EPR) </a:t>
            </a:r>
          </a:p>
          <a:p>
            <a:r>
              <a:rPr lang="en-US" b="1" dirty="0" smtClean="0">
                <a:latin typeface="Arial"/>
                <a:cs typeface="Arial"/>
              </a:rPr>
              <a:t>Plasma Conditions</a:t>
            </a:r>
          </a:p>
          <a:p>
            <a:r>
              <a:rPr lang="en-US" sz="1600" dirty="0" smtClean="0">
                <a:latin typeface="Arial"/>
                <a:cs typeface="Arial"/>
              </a:rPr>
              <a:t>23kHz, 1.1W, and 3 </a:t>
            </a:r>
            <a:r>
              <a:rPr lang="en-US" sz="1600" dirty="0" err="1" smtClean="0">
                <a:latin typeface="Arial"/>
                <a:cs typeface="Arial"/>
              </a:rPr>
              <a:t>slm</a:t>
            </a:r>
            <a:r>
              <a:rPr lang="en-US" sz="1600" dirty="0" smtClean="0">
                <a:latin typeface="Arial"/>
                <a:cs typeface="Arial"/>
              </a:rPr>
              <a:t> of He. 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6574" y="2931305"/>
            <a:ext cx="9057570" cy="3747267"/>
            <a:chOff x="306574" y="2881149"/>
            <a:chExt cx="9057570" cy="3797423"/>
          </a:xfrm>
        </p:grpSpPr>
        <p:sp>
          <p:nvSpPr>
            <p:cNvPr id="25" name="TextBox 24"/>
            <p:cNvSpPr txBox="1"/>
            <p:nvPr/>
          </p:nvSpPr>
          <p:spPr>
            <a:xfrm>
              <a:off x="394480" y="6401573"/>
              <a:ext cx="54265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Chen C </a:t>
              </a:r>
              <a:r>
                <a:rPr lang="en-US" sz="1200" i="1" dirty="0" smtClean="0">
                  <a:latin typeface="Arial"/>
                  <a:cs typeface="Arial"/>
                </a:rPr>
                <a:t>et al </a:t>
              </a:r>
              <a:r>
                <a:rPr lang="en-US" sz="1200" dirty="0" smtClean="0">
                  <a:latin typeface="Arial"/>
                  <a:cs typeface="Arial"/>
                </a:rPr>
                <a:t>(2014) </a:t>
              </a:r>
              <a:r>
                <a:rPr lang="en-US" sz="1200" i="1" dirty="0" smtClean="0">
                  <a:latin typeface="Arial"/>
                  <a:cs typeface="Arial"/>
                </a:rPr>
                <a:t>Plasma </a:t>
              </a:r>
              <a:r>
                <a:rPr lang="en-US" sz="1200" i="1" dirty="0" err="1" smtClean="0">
                  <a:latin typeface="Arial"/>
                  <a:cs typeface="Arial"/>
                </a:rPr>
                <a:t>Chem</a:t>
              </a:r>
              <a:r>
                <a:rPr lang="en-US" sz="1200" i="1" dirty="0" smtClean="0">
                  <a:latin typeface="Arial"/>
                  <a:cs typeface="Arial"/>
                </a:rPr>
                <a:t> Plasma Process </a:t>
              </a:r>
              <a:r>
                <a:rPr lang="en-US" sz="1200" dirty="0" smtClean="0">
                  <a:latin typeface="Arial"/>
                  <a:cs typeface="Arial"/>
                </a:rPr>
                <a:t>34: 403 - 441.</a:t>
              </a:r>
            </a:p>
          </p:txBody>
        </p:sp>
        <p:pic>
          <p:nvPicPr>
            <p:cNvPr id="4" name="Picture 3" descr="As-5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6" t="17001" r="17821" b="60856"/>
            <a:stretch/>
          </p:blipFill>
          <p:spPr>
            <a:xfrm>
              <a:off x="2277825" y="2881149"/>
              <a:ext cx="7086319" cy="35059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6574" y="3095168"/>
              <a:ext cx="2185386" cy="1621859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Simulation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Include plasma region, after-glow region and bulk liquid. </a:t>
              </a:r>
            </a:p>
            <a:p>
              <a:endParaRPr lang="en-US" sz="1600" dirty="0" smtClean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No air admixture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06731" y="886829"/>
            <a:ext cx="1122371" cy="2115934"/>
            <a:chOff x="506731" y="1340768"/>
            <a:chExt cx="2652527" cy="4844188"/>
          </a:xfrm>
        </p:grpSpPr>
        <p:sp>
          <p:nvSpPr>
            <p:cNvPr id="68" name="Oval 5"/>
            <p:cNvSpPr>
              <a:spLocks noChangeArrowheads="1"/>
            </p:cNvSpPr>
            <p:nvPr/>
          </p:nvSpPr>
          <p:spPr bwMode="auto">
            <a:xfrm>
              <a:off x="1711755" y="2527527"/>
              <a:ext cx="267958" cy="3445985"/>
            </a:xfrm>
            <a:prstGeom prst="ellipse">
              <a:avLst/>
            </a:prstGeom>
            <a:solidFill>
              <a:srgbClr val="FF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69" name="Oval 6"/>
            <p:cNvSpPr>
              <a:spLocks noChangeArrowheads="1"/>
            </p:cNvSpPr>
            <p:nvPr/>
          </p:nvSpPr>
          <p:spPr bwMode="auto">
            <a:xfrm>
              <a:off x="1742066" y="2527527"/>
              <a:ext cx="267958" cy="3445985"/>
            </a:xfrm>
            <a:prstGeom prst="ellipse">
              <a:avLst/>
            </a:prstGeom>
            <a:noFill/>
            <a:ln w="15875" cap="rnd">
              <a:solidFill>
                <a:srgbClr val="FF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0" name="Rectangle 7"/>
            <p:cNvSpPr>
              <a:spLocks noChangeArrowheads="1"/>
            </p:cNvSpPr>
            <p:nvPr/>
          </p:nvSpPr>
          <p:spPr bwMode="auto">
            <a:xfrm>
              <a:off x="1608060" y="2401803"/>
              <a:ext cx="83582" cy="2680210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1" name="Freeform 8"/>
            <p:cNvSpPr>
              <a:spLocks/>
            </p:cNvSpPr>
            <p:nvPr/>
          </p:nvSpPr>
          <p:spPr bwMode="auto">
            <a:xfrm>
              <a:off x="1445810" y="2411328"/>
              <a:ext cx="181916" cy="2685924"/>
            </a:xfrm>
            <a:custGeom>
              <a:avLst/>
              <a:gdLst>
                <a:gd name="T0" fmla="*/ 0 w 123"/>
                <a:gd name="T1" fmla="*/ 21 h 1709"/>
                <a:gd name="T2" fmla="*/ 21 w 123"/>
                <a:gd name="T3" fmla="*/ 0 h 1709"/>
                <a:gd name="T4" fmla="*/ 103 w 123"/>
                <a:gd name="T5" fmla="*/ 0 h 1709"/>
                <a:gd name="T6" fmla="*/ 123 w 123"/>
                <a:gd name="T7" fmla="*/ 21 h 1709"/>
                <a:gd name="T8" fmla="*/ 123 w 123"/>
                <a:gd name="T9" fmla="*/ 1689 h 1709"/>
                <a:gd name="T10" fmla="*/ 103 w 123"/>
                <a:gd name="T11" fmla="*/ 1709 h 1709"/>
                <a:gd name="T12" fmla="*/ 21 w 123"/>
                <a:gd name="T13" fmla="*/ 1709 h 1709"/>
                <a:gd name="T14" fmla="*/ 0 w 123"/>
                <a:gd name="T15" fmla="*/ 1689 h 1709"/>
                <a:gd name="T16" fmla="*/ 0 w 123"/>
                <a:gd name="T17" fmla="*/ 21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709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lnTo>
                    <a:pt x="103" y="0"/>
                  </a:lnTo>
                  <a:cubicBezTo>
                    <a:pt x="114" y="0"/>
                    <a:pt x="123" y="9"/>
                    <a:pt x="123" y="21"/>
                  </a:cubicBezTo>
                  <a:lnTo>
                    <a:pt x="123" y="1689"/>
                  </a:lnTo>
                  <a:cubicBezTo>
                    <a:pt x="123" y="1700"/>
                    <a:pt x="114" y="1709"/>
                    <a:pt x="103" y="1709"/>
                  </a:cubicBezTo>
                  <a:lnTo>
                    <a:pt x="21" y="1709"/>
                  </a:lnTo>
                  <a:cubicBezTo>
                    <a:pt x="9" y="1709"/>
                    <a:pt x="0" y="1700"/>
                    <a:pt x="0" y="1689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2" name="Freeform 9"/>
            <p:cNvSpPr>
              <a:spLocks/>
            </p:cNvSpPr>
            <p:nvPr/>
          </p:nvSpPr>
          <p:spPr bwMode="auto">
            <a:xfrm>
              <a:off x="1445810" y="2411328"/>
              <a:ext cx="181916" cy="2685924"/>
            </a:xfrm>
            <a:custGeom>
              <a:avLst/>
              <a:gdLst>
                <a:gd name="T0" fmla="*/ 0 w 123"/>
                <a:gd name="T1" fmla="*/ 21 h 1709"/>
                <a:gd name="T2" fmla="*/ 21 w 123"/>
                <a:gd name="T3" fmla="*/ 0 h 1709"/>
                <a:gd name="T4" fmla="*/ 103 w 123"/>
                <a:gd name="T5" fmla="*/ 0 h 1709"/>
                <a:gd name="T6" fmla="*/ 123 w 123"/>
                <a:gd name="T7" fmla="*/ 21 h 1709"/>
                <a:gd name="T8" fmla="*/ 123 w 123"/>
                <a:gd name="T9" fmla="*/ 1689 h 1709"/>
                <a:gd name="T10" fmla="*/ 103 w 123"/>
                <a:gd name="T11" fmla="*/ 1709 h 1709"/>
                <a:gd name="T12" fmla="*/ 21 w 123"/>
                <a:gd name="T13" fmla="*/ 1709 h 1709"/>
                <a:gd name="T14" fmla="*/ 0 w 123"/>
                <a:gd name="T15" fmla="*/ 1689 h 1709"/>
                <a:gd name="T16" fmla="*/ 0 w 123"/>
                <a:gd name="T17" fmla="*/ 21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709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lnTo>
                    <a:pt x="103" y="0"/>
                  </a:lnTo>
                  <a:cubicBezTo>
                    <a:pt x="114" y="0"/>
                    <a:pt x="123" y="9"/>
                    <a:pt x="123" y="21"/>
                  </a:cubicBezTo>
                  <a:lnTo>
                    <a:pt x="123" y="1689"/>
                  </a:lnTo>
                  <a:cubicBezTo>
                    <a:pt x="123" y="1700"/>
                    <a:pt x="114" y="1709"/>
                    <a:pt x="103" y="1709"/>
                  </a:cubicBezTo>
                  <a:lnTo>
                    <a:pt x="21" y="1709"/>
                  </a:lnTo>
                  <a:cubicBezTo>
                    <a:pt x="9" y="1709"/>
                    <a:pt x="0" y="1700"/>
                    <a:pt x="0" y="1689"/>
                  </a:cubicBezTo>
                  <a:lnTo>
                    <a:pt x="0" y="21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3" name="Rectangle 10"/>
            <p:cNvSpPr>
              <a:spLocks noChangeArrowheads="1"/>
            </p:cNvSpPr>
            <p:nvPr/>
          </p:nvSpPr>
          <p:spPr bwMode="auto">
            <a:xfrm>
              <a:off x="2025974" y="2399899"/>
              <a:ext cx="83582" cy="2687829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4" name="Freeform 11"/>
            <p:cNvSpPr>
              <a:spLocks/>
            </p:cNvSpPr>
            <p:nvPr/>
          </p:nvSpPr>
          <p:spPr bwMode="auto">
            <a:xfrm>
              <a:off x="2102182" y="2407518"/>
              <a:ext cx="206499" cy="2689734"/>
            </a:xfrm>
            <a:custGeom>
              <a:avLst/>
              <a:gdLst>
                <a:gd name="T0" fmla="*/ 0 w 141"/>
                <a:gd name="T1" fmla="*/ 20 h 1711"/>
                <a:gd name="T2" fmla="*/ 24 w 141"/>
                <a:gd name="T3" fmla="*/ 0 h 1711"/>
                <a:gd name="T4" fmla="*/ 117 w 141"/>
                <a:gd name="T5" fmla="*/ 0 h 1711"/>
                <a:gd name="T6" fmla="*/ 141 w 141"/>
                <a:gd name="T7" fmla="*/ 20 h 1711"/>
                <a:gd name="T8" fmla="*/ 141 w 141"/>
                <a:gd name="T9" fmla="*/ 1691 h 1711"/>
                <a:gd name="T10" fmla="*/ 117 w 141"/>
                <a:gd name="T11" fmla="*/ 1711 h 1711"/>
                <a:gd name="T12" fmla="*/ 24 w 141"/>
                <a:gd name="T13" fmla="*/ 1711 h 1711"/>
                <a:gd name="T14" fmla="*/ 0 w 141"/>
                <a:gd name="T15" fmla="*/ 1691 h 1711"/>
                <a:gd name="T16" fmla="*/ 0 w 141"/>
                <a:gd name="T17" fmla="*/ 20 h 1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711">
                  <a:moveTo>
                    <a:pt x="0" y="20"/>
                  </a:moveTo>
                  <a:cubicBezTo>
                    <a:pt x="0" y="9"/>
                    <a:pt x="11" y="0"/>
                    <a:pt x="24" y="0"/>
                  </a:cubicBezTo>
                  <a:lnTo>
                    <a:pt x="117" y="0"/>
                  </a:lnTo>
                  <a:cubicBezTo>
                    <a:pt x="130" y="0"/>
                    <a:pt x="141" y="9"/>
                    <a:pt x="141" y="20"/>
                  </a:cubicBezTo>
                  <a:lnTo>
                    <a:pt x="141" y="1691"/>
                  </a:lnTo>
                  <a:cubicBezTo>
                    <a:pt x="141" y="1702"/>
                    <a:pt x="130" y="1711"/>
                    <a:pt x="117" y="1711"/>
                  </a:cubicBezTo>
                  <a:lnTo>
                    <a:pt x="24" y="1711"/>
                  </a:lnTo>
                  <a:cubicBezTo>
                    <a:pt x="11" y="1711"/>
                    <a:pt x="0" y="1702"/>
                    <a:pt x="0" y="1691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5" name="Freeform 12"/>
            <p:cNvSpPr>
              <a:spLocks/>
            </p:cNvSpPr>
            <p:nvPr/>
          </p:nvSpPr>
          <p:spPr bwMode="auto">
            <a:xfrm>
              <a:off x="2102182" y="2407518"/>
              <a:ext cx="206499" cy="2689734"/>
            </a:xfrm>
            <a:custGeom>
              <a:avLst/>
              <a:gdLst>
                <a:gd name="T0" fmla="*/ 0 w 141"/>
                <a:gd name="T1" fmla="*/ 20 h 1711"/>
                <a:gd name="T2" fmla="*/ 24 w 141"/>
                <a:gd name="T3" fmla="*/ 0 h 1711"/>
                <a:gd name="T4" fmla="*/ 117 w 141"/>
                <a:gd name="T5" fmla="*/ 0 h 1711"/>
                <a:gd name="T6" fmla="*/ 141 w 141"/>
                <a:gd name="T7" fmla="*/ 20 h 1711"/>
                <a:gd name="T8" fmla="*/ 141 w 141"/>
                <a:gd name="T9" fmla="*/ 1691 h 1711"/>
                <a:gd name="T10" fmla="*/ 117 w 141"/>
                <a:gd name="T11" fmla="*/ 1711 h 1711"/>
                <a:gd name="T12" fmla="*/ 24 w 141"/>
                <a:gd name="T13" fmla="*/ 1711 h 1711"/>
                <a:gd name="T14" fmla="*/ 0 w 141"/>
                <a:gd name="T15" fmla="*/ 1691 h 1711"/>
                <a:gd name="T16" fmla="*/ 0 w 141"/>
                <a:gd name="T17" fmla="*/ 20 h 1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711">
                  <a:moveTo>
                    <a:pt x="0" y="20"/>
                  </a:moveTo>
                  <a:cubicBezTo>
                    <a:pt x="0" y="9"/>
                    <a:pt x="11" y="0"/>
                    <a:pt x="24" y="0"/>
                  </a:cubicBezTo>
                  <a:lnTo>
                    <a:pt x="117" y="0"/>
                  </a:lnTo>
                  <a:cubicBezTo>
                    <a:pt x="130" y="0"/>
                    <a:pt x="141" y="9"/>
                    <a:pt x="141" y="20"/>
                  </a:cubicBezTo>
                  <a:lnTo>
                    <a:pt x="141" y="1691"/>
                  </a:lnTo>
                  <a:cubicBezTo>
                    <a:pt x="141" y="1702"/>
                    <a:pt x="130" y="1711"/>
                    <a:pt x="117" y="1711"/>
                  </a:cubicBezTo>
                  <a:lnTo>
                    <a:pt x="24" y="1711"/>
                  </a:lnTo>
                  <a:cubicBezTo>
                    <a:pt x="11" y="1711"/>
                    <a:pt x="0" y="1702"/>
                    <a:pt x="0" y="1691"/>
                  </a:cubicBezTo>
                  <a:lnTo>
                    <a:pt x="0" y="20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6" name="Line 13"/>
            <p:cNvSpPr>
              <a:spLocks noChangeShapeType="1"/>
            </p:cNvSpPr>
            <p:nvPr/>
          </p:nvSpPr>
          <p:spPr bwMode="auto">
            <a:xfrm>
              <a:off x="1244227" y="5600149"/>
              <a:ext cx="0" cy="540995"/>
            </a:xfrm>
            <a:prstGeom prst="line">
              <a:avLst/>
            </a:prstGeom>
            <a:noFill/>
            <a:ln w="15875" cap="rnd">
              <a:solidFill>
                <a:srgbClr val="8DB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7" name="Line 14"/>
            <p:cNvSpPr>
              <a:spLocks noChangeShapeType="1"/>
            </p:cNvSpPr>
            <p:nvPr/>
          </p:nvSpPr>
          <p:spPr bwMode="auto">
            <a:xfrm>
              <a:off x="2522554" y="5607769"/>
              <a:ext cx="4917" cy="527662"/>
            </a:xfrm>
            <a:prstGeom prst="line">
              <a:avLst/>
            </a:prstGeom>
            <a:noFill/>
            <a:ln w="15875" cap="rnd">
              <a:solidFill>
                <a:srgbClr val="8DB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8" name="Freeform 19"/>
            <p:cNvSpPr>
              <a:spLocks/>
            </p:cNvSpPr>
            <p:nvPr/>
          </p:nvSpPr>
          <p:spPr bwMode="auto">
            <a:xfrm>
              <a:off x="1222102" y="2129401"/>
              <a:ext cx="1290619" cy="281927"/>
            </a:xfrm>
            <a:custGeom>
              <a:avLst/>
              <a:gdLst>
                <a:gd name="T0" fmla="*/ 0 w 877"/>
                <a:gd name="T1" fmla="*/ 30 h 180"/>
                <a:gd name="T2" fmla="*/ 14 w 877"/>
                <a:gd name="T3" fmla="*/ 0 h 180"/>
                <a:gd name="T4" fmla="*/ 863 w 877"/>
                <a:gd name="T5" fmla="*/ 0 h 180"/>
                <a:gd name="T6" fmla="*/ 877 w 877"/>
                <a:gd name="T7" fmla="*/ 30 h 180"/>
                <a:gd name="T8" fmla="*/ 877 w 877"/>
                <a:gd name="T9" fmla="*/ 150 h 180"/>
                <a:gd name="T10" fmla="*/ 863 w 877"/>
                <a:gd name="T11" fmla="*/ 180 h 180"/>
                <a:gd name="T12" fmla="*/ 14 w 877"/>
                <a:gd name="T13" fmla="*/ 180 h 180"/>
                <a:gd name="T14" fmla="*/ 0 w 877"/>
                <a:gd name="T15" fmla="*/ 150 h 180"/>
                <a:gd name="T16" fmla="*/ 0 w 877"/>
                <a:gd name="T17" fmla="*/ 3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7" h="180">
                  <a:moveTo>
                    <a:pt x="0" y="30"/>
                  </a:moveTo>
                  <a:cubicBezTo>
                    <a:pt x="0" y="13"/>
                    <a:pt x="6" y="0"/>
                    <a:pt x="14" y="0"/>
                  </a:cubicBezTo>
                  <a:lnTo>
                    <a:pt x="863" y="0"/>
                  </a:lnTo>
                  <a:cubicBezTo>
                    <a:pt x="870" y="0"/>
                    <a:pt x="877" y="13"/>
                    <a:pt x="877" y="30"/>
                  </a:cubicBezTo>
                  <a:lnTo>
                    <a:pt x="877" y="150"/>
                  </a:lnTo>
                  <a:cubicBezTo>
                    <a:pt x="877" y="167"/>
                    <a:pt x="870" y="180"/>
                    <a:pt x="863" y="180"/>
                  </a:cubicBezTo>
                  <a:lnTo>
                    <a:pt x="14" y="180"/>
                  </a:lnTo>
                  <a:cubicBezTo>
                    <a:pt x="6" y="180"/>
                    <a:pt x="0" y="167"/>
                    <a:pt x="0" y="150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79" name="Freeform 20"/>
            <p:cNvSpPr>
              <a:spLocks/>
            </p:cNvSpPr>
            <p:nvPr/>
          </p:nvSpPr>
          <p:spPr bwMode="auto">
            <a:xfrm>
              <a:off x="1222102" y="2129401"/>
              <a:ext cx="1290619" cy="281927"/>
            </a:xfrm>
            <a:custGeom>
              <a:avLst/>
              <a:gdLst>
                <a:gd name="T0" fmla="*/ 0 w 877"/>
                <a:gd name="T1" fmla="*/ 30 h 180"/>
                <a:gd name="T2" fmla="*/ 14 w 877"/>
                <a:gd name="T3" fmla="*/ 0 h 180"/>
                <a:gd name="T4" fmla="*/ 863 w 877"/>
                <a:gd name="T5" fmla="*/ 0 h 180"/>
                <a:gd name="T6" fmla="*/ 877 w 877"/>
                <a:gd name="T7" fmla="*/ 30 h 180"/>
                <a:gd name="T8" fmla="*/ 877 w 877"/>
                <a:gd name="T9" fmla="*/ 150 h 180"/>
                <a:gd name="T10" fmla="*/ 863 w 877"/>
                <a:gd name="T11" fmla="*/ 180 h 180"/>
                <a:gd name="T12" fmla="*/ 14 w 877"/>
                <a:gd name="T13" fmla="*/ 180 h 180"/>
                <a:gd name="T14" fmla="*/ 0 w 877"/>
                <a:gd name="T15" fmla="*/ 150 h 180"/>
                <a:gd name="T16" fmla="*/ 0 w 877"/>
                <a:gd name="T17" fmla="*/ 3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7" h="180">
                  <a:moveTo>
                    <a:pt x="0" y="30"/>
                  </a:moveTo>
                  <a:cubicBezTo>
                    <a:pt x="0" y="13"/>
                    <a:pt x="6" y="0"/>
                    <a:pt x="14" y="0"/>
                  </a:cubicBezTo>
                  <a:lnTo>
                    <a:pt x="863" y="0"/>
                  </a:lnTo>
                  <a:cubicBezTo>
                    <a:pt x="870" y="0"/>
                    <a:pt x="877" y="13"/>
                    <a:pt x="877" y="30"/>
                  </a:cubicBezTo>
                  <a:lnTo>
                    <a:pt x="877" y="150"/>
                  </a:lnTo>
                  <a:cubicBezTo>
                    <a:pt x="877" y="167"/>
                    <a:pt x="870" y="180"/>
                    <a:pt x="863" y="180"/>
                  </a:cubicBezTo>
                  <a:lnTo>
                    <a:pt x="14" y="180"/>
                  </a:lnTo>
                  <a:cubicBezTo>
                    <a:pt x="6" y="180"/>
                    <a:pt x="0" y="167"/>
                    <a:pt x="0" y="150"/>
                  </a:cubicBezTo>
                  <a:lnTo>
                    <a:pt x="0" y="30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80" name="Freeform 21"/>
            <p:cNvSpPr>
              <a:spLocks/>
            </p:cNvSpPr>
            <p:nvPr/>
          </p:nvSpPr>
          <p:spPr bwMode="auto">
            <a:xfrm>
              <a:off x="1694099" y="1988438"/>
              <a:ext cx="331874" cy="3552660"/>
            </a:xfrm>
            <a:custGeom>
              <a:avLst/>
              <a:gdLst>
                <a:gd name="T0" fmla="*/ 187 w 225"/>
                <a:gd name="T1" fmla="*/ 0 h 2259"/>
                <a:gd name="T2" fmla="*/ 225 w 225"/>
                <a:gd name="T3" fmla="*/ 36 h 2259"/>
                <a:gd name="T4" fmla="*/ 225 w 225"/>
                <a:gd name="T5" fmla="*/ 2223 h 2259"/>
                <a:gd name="T6" fmla="*/ 187 w 225"/>
                <a:gd name="T7" fmla="*/ 2259 h 2259"/>
                <a:gd name="T8" fmla="*/ 38 w 225"/>
                <a:gd name="T9" fmla="*/ 2259 h 2259"/>
                <a:gd name="T10" fmla="*/ 0 w 225"/>
                <a:gd name="T11" fmla="*/ 2223 h 2259"/>
                <a:gd name="T12" fmla="*/ 0 w 225"/>
                <a:gd name="T13" fmla="*/ 36 h 2259"/>
                <a:gd name="T14" fmla="*/ 38 w 225"/>
                <a:gd name="T15" fmla="*/ 0 h 2259"/>
                <a:gd name="T16" fmla="*/ 187 w 225"/>
                <a:gd name="T17" fmla="*/ 0 h 2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" h="2259">
                  <a:moveTo>
                    <a:pt x="187" y="0"/>
                  </a:moveTo>
                  <a:cubicBezTo>
                    <a:pt x="208" y="0"/>
                    <a:pt x="225" y="16"/>
                    <a:pt x="225" y="36"/>
                  </a:cubicBezTo>
                  <a:lnTo>
                    <a:pt x="225" y="2223"/>
                  </a:lnTo>
                  <a:cubicBezTo>
                    <a:pt x="225" y="2243"/>
                    <a:pt x="208" y="2259"/>
                    <a:pt x="187" y="2259"/>
                  </a:cubicBezTo>
                  <a:lnTo>
                    <a:pt x="38" y="2259"/>
                  </a:lnTo>
                  <a:cubicBezTo>
                    <a:pt x="17" y="2259"/>
                    <a:pt x="0" y="2243"/>
                    <a:pt x="0" y="2223"/>
                  </a:cubicBezTo>
                  <a:lnTo>
                    <a:pt x="0" y="36"/>
                  </a:lnTo>
                  <a:cubicBezTo>
                    <a:pt x="0" y="16"/>
                    <a:pt x="17" y="0"/>
                    <a:pt x="38" y="0"/>
                  </a:cubicBezTo>
                  <a:lnTo>
                    <a:pt x="187" y="0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81" name="Freeform 22"/>
            <p:cNvSpPr>
              <a:spLocks/>
            </p:cNvSpPr>
            <p:nvPr/>
          </p:nvSpPr>
          <p:spPr bwMode="auto">
            <a:xfrm>
              <a:off x="1428601" y="5072487"/>
              <a:ext cx="892371" cy="188587"/>
            </a:xfrm>
            <a:custGeom>
              <a:avLst/>
              <a:gdLst>
                <a:gd name="T0" fmla="*/ 0 w 607"/>
                <a:gd name="T1" fmla="*/ 20 h 120"/>
                <a:gd name="T2" fmla="*/ 10 w 607"/>
                <a:gd name="T3" fmla="*/ 0 h 120"/>
                <a:gd name="T4" fmla="*/ 597 w 607"/>
                <a:gd name="T5" fmla="*/ 0 h 120"/>
                <a:gd name="T6" fmla="*/ 607 w 607"/>
                <a:gd name="T7" fmla="*/ 20 h 120"/>
                <a:gd name="T8" fmla="*/ 607 w 607"/>
                <a:gd name="T9" fmla="*/ 100 h 120"/>
                <a:gd name="T10" fmla="*/ 597 w 607"/>
                <a:gd name="T11" fmla="*/ 120 h 120"/>
                <a:gd name="T12" fmla="*/ 10 w 607"/>
                <a:gd name="T13" fmla="*/ 120 h 120"/>
                <a:gd name="T14" fmla="*/ 0 w 607"/>
                <a:gd name="T15" fmla="*/ 100 h 120"/>
                <a:gd name="T16" fmla="*/ 0 w 607"/>
                <a:gd name="T17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7" h="120">
                  <a:moveTo>
                    <a:pt x="0" y="20"/>
                  </a:moveTo>
                  <a:cubicBezTo>
                    <a:pt x="0" y="9"/>
                    <a:pt x="4" y="0"/>
                    <a:pt x="10" y="0"/>
                  </a:cubicBezTo>
                  <a:lnTo>
                    <a:pt x="597" y="0"/>
                  </a:lnTo>
                  <a:cubicBezTo>
                    <a:pt x="603" y="0"/>
                    <a:pt x="607" y="9"/>
                    <a:pt x="607" y="20"/>
                  </a:cubicBezTo>
                  <a:lnTo>
                    <a:pt x="607" y="100"/>
                  </a:lnTo>
                  <a:cubicBezTo>
                    <a:pt x="607" y="112"/>
                    <a:pt x="603" y="120"/>
                    <a:pt x="597" y="120"/>
                  </a:cubicBezTo>
                  <a:lnTo>
                    <a:pt x="10" y="120"/>
                  </a:lnTo>
                  <a:cubicBezTo>
                    <a:pt x="4" y="120"/>
                    <a:pt x="0" y="112"/>
                    <a:pt x="0" y="10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82" name="Freeform 23"/>
            <p:cNvSpPr>
              <a:spLocks/>
            </p:cNvSpPr>
            <p:nvPr/>
          </p:nvSpPr>
          <p:spPr bwMode="auto">
            <a:xfrm>
              <a:off x="1428601" y="5072487"/>
              <a:ext cx="892371" cy="188587"/>
            </a:xfrm>
            <a:custGeom>
              <a:avLst/>
              <a:gdLst>
                <a:gd name="T0" fmla="*/ 0 w 607"/>
                <a:gd name="T1" fmla="*/ 20 h 120"/>
                <a:gd name="T2" fmla="*/ 10 w 607"/>
                <a:gd name="T3" fmla="*/ 0 h 120"/>
                <a:gd name="T4" fmla="*/ 597 w 607"/>
                <a:gd name="T5" fmla="*/ 0 h 120"/>
                <a:gd name="T6" fmla="*/ 607 w 607"/>
                <a:gd name="T7" fmla="*/ 20 h 120"/>
                <a:gd name="T8" fmla="*/ 607 w 607"/>
                <a:gd name="T9" fmla="*/ 100 h 120"/>
                <a:gd name="T10" fmla="*/ 597 w 607"/>
                <a:gd name="T11" fmla="*/ 120 h 120"/>
                <a:gd name="T12" fmla="*/ 10 w 607"/>
                <a:gd name="T13" fmla="*/ 120 h 120"/>
                <a:gd name="T14" fmla="*/ 0 w 607"/>
                <a:gd name="T15" fmla="*/ 100 h 120"/>
                <a:gd name="T16" fmla="*/ 0 w 607"/>
                <a:gd name="T17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7" h="120">
                  <a:moveTo>
                    <a:pt x="0" y="20"/>
                  </a:moveTo>
                  <a:cubicBezTo>
                    <a:pt x="0" y="9"/>
                    <a:pt x="4" y="0"/>
                    <a:pt x="10" y="0"/>
                  </a:cubicBezTo>
                  <a:lnTo>
                    <a:pt x="597" y="0"/>
                  </a:lnTo>
                  <a:cubicBezTo>
                    <a:pt x="603" y="0"/>
                    <a:pt x="607" y="9"/>
                    <a:pt x="607" y="20"/>
                  </a:cubicBezTo>
                  <a:lnTo>
                    <a:pt x="607" y="100"/>
                  </a:lnTo>
                  <a:cubicBezTo>
                    <a:pt x="607" y="112"/>
                    <a:pt x="603" y="120"/>
                    <a:pt x="597" y="120"/>
                  </a:cubicBezTo>
                  <a:lnTo>
                    <a:pt x="10" y="120"/>
                  </a:lnTo>
                  <a:cubicBezTo>
                    <a:pt x="4" y="120"/>
                    <a:pt x="0" y="112"/>
                    <a:pt x="0" y="100"/>
                  </a:cubicBezTo>
                  <a:lnTo>
                    <a:pt x="0" y="20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83" name="Freeform 25"/>
            <p:cNvSpPr>
              <a:spLocks/>
            </p:cNvSpPr>
            <p:nvPr/>
          </p:nvSpPr>
          <p:spPr bwMode="auto">
            <a:xfrm>
              <a:off x="1251604" y="5901125"/>
              <a:ext cx="1273410" cy="283831"/>
            </a:xfrm>
            <a:custGeom>
              <a:avLst/>
              <a:gdLst>
                <a:gd name="T0" fmla="*/ 0 w 876"/>
                <a:gd name="T1" fmla="*/ 31 h 181"/>
                <a:gd name="T2" fmla="*/ 14 w 876"/>
                <a:gd name="T3" fmla="*/ 0 h 181"/>
                <a:gd name="T4" fmla="*/ 863 w 876"/>
                <a:gd name="T5" fmla="*/ 0 h 181"/>
                <a:gd name="T6" fmla="*/ 876 w 876"/>
                <a:gd name="T7" fmla="*/ 31 h 181"/>
                <a:gd name="T8" fmla="*/ 876 w 876"/>
                <a:gd name="T9" fmla="*/ 151 h 181"/>
                <a:gd name="T10" fmla="*/ 863 w 876"/>
                <a:gd name="T11" fmla="*/ 181 h 181"/>
                <a:gd name="T12" fmla="*/ 14 w 876"/>
                <a:gd name="T13" fmla="*/ 181 h 181"/>
                <a:gd name="T14" fmla="*/ 0 w 876"/>
                <a:gd name="T15" fmla="*/ 151 h 181"/>
                <a:gd name="T16" fmla="*/ 0 w 876"/>
                <a:gd name="T17" fmla="*/ 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181">
                  <a:moveTo>
                    <a:pt x="0" y="31"/>
                  </a:moveTo>
                  <a:cubicBezTo>
                    <a:pt x="0" y="14"/>
                    <a:pt x="6" y="0"/>
                    <a:pt x="14" y="0"/>
                  </a:cubicBezTo>
                  <a:lnTo>
                    <a:pt x="863" y="0"/>
                  </a:lnTo>
                  <a:cubicBezTo>
                    <a:pt x="870" y="0"/>
                    <a:pt x="876" y="14"/>
                    <a:pt x="876" y="31"/>
                  </a:cubicBezTo>
                  <a:lnTo>
                    <a:pt x="876" y="151"/>
                  </a:lnTo>
                  <a:cubicBezTo>
                    <a:pt x="876" y="167"/>
                    <a:pt x="870" y="181"/>
                    <a:pt x="863" y="181"/>
                  </a:cubicBezTo>
                  <a:lnTo>
                    <a:pt x="14" y="181"/>
                  </a:lnTo>
                  <a:cubicBezTo>
                    <a:pt x="6" y="181"/>
                    <a:pt x="0" y="167"/>
                    <a:pt x="0" y="15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8DB1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84" name="Freeform 26"/>
            <p:cNvSpPr>
              <a:spLocks/>
            </p:cNvSpPr>
            <p:nvPr/>
          </p:nvSpPr>
          <p:spPr bwMode="auto">
            <a:xfrm>
              <a:off x="1244225" y="5901125"/>
              <a:ext cx="1280786" cy="283831"/>
            </a:xfrm>
            <a:custGeom>
              <a:avLst/>
              <a:gdLst>
                <a:gd name="T0" fmla="*/ 0 w 876"/>
                <a:gd name="T1" fmla="*/ 31 h 181"/>
                <a:gd name="T2" fmla="*/ 14 w 876"/>
                <a:gd name="T3" fmla="*/ 0 h 181"/>
                <a:gd name="T4" fmla="*/ 863 w 876"/>
                <a:gd name="T5" fmla="*/ 0 h 181"/>
                <a:gd name="T6" fmla="*/ 876 w 876"/>
                <a:gd name="T7" fmla="*/ 31 h 181"/>
                <a:gd name="T8" fmla="*/ 876 w 876"/>
                <a:gd name="T9" fmla="*/ 151 h 181"/>
                <a:gd name="T10" fmla="*/ 863 w 876"/>
                <a:gd name="T11" fmla="*/ 181 h 181"/>
                <a:gd name="T12" fmla="*/ 14 w 876"/>
                <a:gd name="T13" fmla="*/ 181 h 181"/>
                <a:gd name="T14" fmla="*/ 0 w 876"/>
                <a:gd name="T15" fmla="*/ 151 h 181"/>
                <a:gd name="T16" fmla="*/ 0 w 876"/>
                <a:gd name="T17" fmla="*/ 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181">
                  <a:moveTo>
                    <a:pt x="0" y="31"/>
                  </a:moveTo>
                  <a:cubicBezTo>
                    <a:pt x="0" y="14"/>
                    <a:pt x="6" y="0"/>
                    <a:pt x="14" y="0"/>
                  </a:cubicBezTo>
                  <a:lnTo>
                    <a:pt x="863" y="0"/>
                  </a:lnTo>
                  <a:cubicBezTo>
                    <a:pt x="870" y="0"/>
                    <a:pt x="876" y="14"/>
                    <a:pt x="876" y="31"/>
                  </a:cubicBezTo>
                  <a:lnTo>
                    <a:pt x="876" y="151"/>
                  </a:lnTo>
                  <a:cubicBezTo>
                    <a:pt x="876" y="167"/>
                    <a:pt x="870" y="181"/>
                    <a:pt x="863" y="181"/>
                  </a:cubicBezTo>
                  <a:lnTo>
                    <a:pt x="14" y="181"/>
                  </a:lnTo>
                  <a:cubicBezTo>
                    <a:pt x="6" y="181"/>
                    <a:pt x="0" y="167"/>
                    <a:pt x="0" y="151"/>
                  </a:cubicBezTo>
                  <a:lnTo>
                    <a:pt x="0" y="31"/>
                  </a:lnTo>
                  <a:close/>
                </a:path>
              </a:pathLst>
            </a:custGeom>
            <a:noFill/>
            <a:ln w="15875" cap="rnd">
              <a:solidFill>
                <a:srgbClr val="8DB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85" name="Oval 27"/>
            <p:cNvSpPr>
              <a:spLocks noChangeArrowheads="1"/>
            </p:cNvSpPr>
            <p:nvPr/>
          </p:nvSpPr>
          <p:spPr bwMode="auto">
            <a:xfrm>
              <a:off x="506731" y="2495144"/>
              <a:ext cx="489207" cy="521946"/>
            </a:xfrm>
            <a:prstGeom prst="ellips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86" name="Rectangle 28"/>
            <p:cNvSpPr>
              <a:spLocks noChangeArrowheads="1"/>
            </p:cNvSpPr>
            <p:nvPr/>
          </p:nvSpPr>
          <p:spPr bwMode="auto">
            <a:xfrm>
              <a:off x="762396" y="2590390"/>
              <a:ext cx="564257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宋体" panose="02010600030101010101" pitchFamily="2" charset="-122"/>
                </a:rPr>
                <a:t>   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endParaRPr>
            </a:p>
          </p:txBody>
        </p:sp>
        <p:sp>
          <p:nvSpPr>
            <p:cNvPr id="87" name="Freeform 29"/>
            <p:cNvSpPr>
              <a:spLocks/>
            </p:cNvSpPr>
            <p:nvPr/>
          </p:nvSpPr>
          <p:spPr bwMode="auto">
            <a:xfrm>
              <a:off x="747646" y="1340768"/>
              <a:ext cx="2192824" cy="1533454"/>
            </a:xfrm>
            <a:custGeom>
              <a:avLst/>
              <a:gdLst>
                <a:gd name="T0" fmla="*/ 0 w 891"/>
                <a:gd name="T1" fmla="*/ 610 h 805"/>
                <a:gd name="T2" fmla="*/ 0 w 891"/>
                <a:gd name="T3" fmla="*/ 0 h 805"/>
                <a:gd name="T4" fmla="*/ 891 w 891"/>
                <a:gd name="T5" fmla="*/ 0 h 805"/>
                <a:gd name="T6" fmla="*/ 891 w 891"/>
                <a:gd name="T7" fmla="*/ 805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1" h="805">
                  <a:moveTo>
                    <a:pt x="0" y="610"/>
                  </a:moveTo>
                  <a:lnTo>
                    <a:pt x="0" y="0"/>
                  </a:lnTo>
                  <a:lnTo>
                    <a:pt x="891" y="0"/>
                  </a:lnTo>
                  <a:lnTo>
                    <a:pt x="891" y="805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88" name="Line 30"/>
            <p:cNvSpPr>
              <a:spLocks noChangeShapeType="1"/>
            </p:cNvSpPr>
            <p:nvPr/>
          </p:nvSpPr>
          <p:spPr bwMode="auto">
            <a:xfrm>
              <a:off x="2202973" y="2744687"/>
              <a:ext cx="737496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89" name="Freeform 31"/>
            <p:cNvSpPr>
              <a:spLocks/>
            </p:cNvSpPr>
            <p:nvPr/>
          </p:nvSpPr>
          <p:spPr bwMode="auto">
            <a:xfrm>
              <a:off x="2112014" y="2636108"/>
              <a:ext cx="78665" cy="2266844"/>
            </a:xfrm>
            <a:custGeom>
              <a:avLst/>
              <a:gdLst>
                <a:gd name="T0" fmla="*/ 0 w 53"/>
                <a:gd name="T1" fmla="*/ 9 h 1443"/>
                <a:gd name="T2" fmla="*/ 9 w 53"/>
                <a:gd name="T3" fmla="*/ 0 h 1443"/>
                <a:gd name="T4" fmla="*/ 44 w 53"/>
                <a:gd name="T5" fmla="*/ 0 h 1443"/>
                <a:gd name="T6" fmla="*/ 53 w 53"/>
                <a:gd name="T7" fmla="*/ 9 h 1443"/>
                <a:gd name="T8" fmla="*/ 53 w 53"/>
                <a:gd name="T9" fmla="*/ 1435 h 1443"/>
                <a:gd name="T10" fmla="*/ 44 w 53"/>
                <a:gd name="T11" fmla="*/ 1443 h 1443"/>
                <a:gd name="T12" fmla="*/ 9 w 53"/>
                <a:gd name="T13" fmla="*/ 1443 h 1443"/>
                <a:gd name="T14" fmla="*/ 0 w 53"/>
                <a:gd name="T15" fmla="*/ 1435 h 1443"/>
                <a:gd name="T16" fmla="*/ 0 w 53"/>
                <a:gd name="T17" fmla="*/ 9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443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lnTo>
                    <a:pt x="44" y="0"/>
                  </a:lnTo>
                  <a:cubicBezTo>
                    <a:pt x="49" y="0"/>
                    <a:pt x="53" y="4"/>
                    <a:pt x="53" y="9"/>
                  </a:cubicBezTo>
                  <a:lnTo>
                    <a:pt x="53" y="1435"/>
                  </a:lnTo>
                  <a:cubicBezTo>
                    <a:pt x="53" y="1439"/>
                    <a:pt x="49" y="1443"/>
                    <a:pt x="44" y="1443"/>
                  </a:cubicBezTo>
                  <a:lnTo>
                    <a:pt x="9" y="1443"/>
                  </a:lnTo>
                  <a:cubicBezTo>
                    <a:pt x="4" y="1443"/>
                    <a:pt x="0" y="1439"/>
                    <a:pt x="0" y="1435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A700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0" name="Freeform 32"/>
            <p:cNvSpPr>
              <a:spLocks/>
            </p:cNvSpPr>
            <p:nvPr/>
          </p:nvSpPr>
          <p:spPr bwMode="auto">
            <a:xfrm>
              <a:off x="2112014" y="2636108"/>
              <a:ext cx="78665" cy="2266844"/>
            </a:xfrm>
            <a:custGeom>
              <a:avLst/>
              <a:gdLst>
                <a:gd name="T0" fmla="*/ 0 w 53"/>
                <a:gd name="T1" fmla="*/ 9 h 1443"/>
                <a:gd name="T2" fmla="*/ 9 w 53"/>
                <a:gd name="T3" fmla="*/ 0 h 1443"/>
                <a:gd name="T4" fmla="*/ 44 w 53"/>
                <a:gd name="T5" fmla="*/ 0 h 1443"/>
                <a:gd name="T6" fmla="*/ 53 w 53"/>
                <a:gd name="T7" fmla="*/ 9 h 1443"/>
                <a:gd name="T8" fmla="*/ 53 w 53"/>
                <a:gd name="T9" fmla="*/ 1435 h 1443"/>
                <a:gd name="T10" fmla="*/ 44 w 53"/>
                <a:gd name="T11" fmla="*/ 1443 h 1443"/>
                <a:gd name="T12" fmla="*/ 9 w 53"/>
                <a:gd name="T13" fmla="*/ 1443 h 1443"/>
                <a:gd name="T14" fmla="*/ 0 w 53"/>
                <a:gd name="T15" fmla="*/ 1435 h 1443"/>
                <a:gd name="T16" fmla="*/ 0 w 53"/>
                <a:gd name="T17" fmla="*/ 9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443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lnTo>
                    <a:pt x="44" y="0"/>
                  </a:lnTo>
                  <a:cubicBezTo>
                    <a:pt x="49" y="0"/>
                    <a:pt x="53" y="4"/>
                    <a:pt x="53" y="9"/>
                  </a:cubicBezTo>
                  <a:lnTo>
                    <a:pt x="53" y="1435"/>
                  </a:lnTo>
                  <a:cubicBezTo>
                    <a:pt x="53" y="1439"/>
                    <a:pt x="49" y="1443"/>
                    <a:pt x="44" y="1443"/>
                  </a:cubicBezTo>
                  <a:lnTo>
                    <a:pt x="9" y="1443"/>
                  </a:lnTo>
                  <a:cubicBezTo>
                    <a:pt x="4" y="1443"/>
                    <a:pt x="0" y="1439"/>
                    <a:pt x="0" y="1435"/>
                  </a:cubicBezTo>
                  <a:lnTo>
                    <a:pt x="0" y="9"/>
                  </a:lnTo>
                  <a:close/>
                </a:path>
              </a:pathLst>
            </a:custGeom>
            <a:noFill/>
            <a:ln w="15875" cap="rnd">
              <a:solidFill>
                <a:srgbClr val="EA70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1" name="Line 33"/>
            <p:cNvSpPr>
              <a:spLocks noChangeShapeType="1"/>
            </p:cNvSpPr>
            <p:nvPr/>
          </p:nvSpPr>
          <p:spPr bwMode="auto">
            <a:xfrm>
              <a:off x="995936" y="2756117"/>
              <a:ext cx="572791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2" name="Freeform 34"/>
            <p:cNvSpPr>
              <a:spLocks/>
            </p:cNvSpPr>
            <p:nvPr/>
          </p:nvSpPr>
          <p:spPr bwMode="auto">
            <a:xfrm>
              <a:off x="1541682" y="2607533"/>
              <a:ext cx="76209" cy="2268750"/>
            </a:xfrm>
            <a:custGeom>
              <a:avLst/>
              <a:gdLst>
                <a:gd name="T0" fmla="*/ 0 w 52"/>
                <a:gd name="T1" fmla="*/ 9 h 1443"/>
                <a:gd name="T2" fmla="*/ 9 w 52"/>
                <a:gd name="T3" fmla="*/ 0 h 1443"/>
                <a:gd name="T4" fmla="*/ 44 w 52"/>
                <a:gd name="T5" fmla="*/ 0 h 1443"/>
                <a:gd name="T6" fmla="*/ 52 w 52"/>
                <a:gd name="T7" fmla="*/ 9 h 1443"/>
                <a:gd name="T8" fmla="*/ 52 w 52"/>
                <a:gd name="T9" fmla="*/ 1435 h 1443"/>
                <a:gd name="T10" fmla="*/ 44 w 52"/>
                <a:gd name="T11" fmla="*/ 1443 h 1443"/>
                <a:gd name="T12" fmla="*/ 9 w 52"/>
                <a:gd name="T13" fmla="*/ 1443 h 1443"/>
                <a:gd name="T14" fmla="*/ 0 w 52"/>
                <a:gd name="T15" fmla="*/ 1435 h 1443"/>
                <a:gd name="T16" fmla="*/ 0 w 52"/>
                <a:gd name="T17" fmla="*/ 9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1443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lnTo>
                    <a:pt x="44" y="0"/>
                  </a:lnTo>
                  <a:cubicBezTo>
                    <a:pt x="48" y="0"/>
                    <a:pt x="52" y="4"/>
                    <a:pt x="52" y="9"/>
                  </a:cubicBezTo>
                  <a:lnTo>
                    <a:pt x="52" y="1435"/>
                  </a:lnTo>
                  <a:cubicBezTo>
                    <a:pt x="52" y="1439"/>
                    <a:pt x="48" y="1443"/>
                    <a:pt x="44" y="1443"/>
                  </a:cubicBezTo>
                  <a:lnTo>
                    <a:pt x="9" y="1443"/>
                  </a:lnTo>
                  <a:cubicBezTo>
                    <a:pt x="4" y="1443"/>
                    <a:pt x="0" y="1439"/>
                    <a:pt x="0" y="1435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A700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3" name="Freeform 35"/>
            <p:cNvSpPr>
              <a:spLocks/>
            </p:cNvSpPr>
            <p:nvPr/>
          </p:nvSpPr>
          <p:spPr bwMode="auto">
            <a:xfrm>
              <a:off x="1541682" y="2607533"/>
              <a:ext cx="76209" cy="2268750"/>
            </a:xfrm>
            <a:custGeom>
              <a:avLst/>
              <a:gdLst>
                <a:gd name="T0" fmla="*/ 0 w 52"/>
                <a:gd name="T1" fmla="*/ 9 h 1443"/>
                <a:gd name="T2" fmla="*/ 9 w 52"/>
                <a:gd name="T3" fmla="*/ 0 h 1443"/>
                <a:gd name="T4" fmla="*/ 44 w 52"/>
                <a:gd name="T5" fmla="*/ 0 h 1443"/>
                <a:gd name="T6" fmla="*/ 52 w 52"/>
                <a:gd name="T7" fmla="*/ 9 h 1443"/>
                <a:gd name="T8" fmla="*/ 52 w 52"/>
                <a:gd name="T9" fmla="*/ 1435 h 1443"/>
                <a:gd name="T10" fmla="*/ 44 w 52"/>
                <a:gd name="T11" fmla="*/ 1443 h 1443"/>
                <a:gd name="T12" fmla="*/ 9 w 52"/>
                <a:gd name="T13" fmla="*/ 1443 h 1443"/>
                <a:gd name="T14" fmla="*/ 0 w 52"/>
                <a:gd name="T15" fmla="*/ 1435 h 1443"/>
                <a:gd name="T16" fmla="*/ 0 w 52"/>
                <a:gd name="T17" fmla="*/ 9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1443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lnTo>
                    <a:pt x="44" y="0"/>
                  </a:lnTo>
                  <a:cubicBezTo>
                    <a:pt x="48" y="0"/>
                    <a:pt x="52" y="4"/>
                    <a:pt x="52" y="9"/>
                  </a:cubicBezTo>
                  <a:lnTo>
                    <a:pt x="52" y="1435"/>
                  </a:lnTo>
                  <a:cubicBezTo>
                    <a:pt x="52" y="1439"/>
                    <a:pt x="48" y="1443"/>
                    <a:pt x="44" y="1443"/>
                  </a:cubicBezTo>
                  <a:lnTo>
                    <a:pt x="9" y="1443"/>
                  </a:lnTo>
                  <a:cubicBezTo>
                    <a:pt x="4" y="1443"/>
                    <a:pt x="0" y="1439"/>
                    <a:pt x="0" y="1435"/>
                  </a:cubicBezTo>
                  <a:lnTo>
                    <a:pt x="0" y="9"/>
                  </a:lnTo>
                  <a:close/>
                </a:path>
              </a:pathLst>
            </a:custGeom>
            <a:noFill/>
            <a:ln w="15875" cap="rnd">
              <a:solidFill>
                <a:srgbClr val="EA70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4" name="Freeform 36"/>
            <p:cNvSpPr>
              <a:spLocks/>
            </p:cNvSpPr>
            <p:nvPr/>
          </p:nvSpPr>
          <p:spPr bwMode="auto">
            <a:xfrm>
              <a:off x="595232" y="2681826"/>
              <a:ext cx="344166" cy="152393"/>
            </a:xfrm>
            <a:custGeom>
              <a:avLst/>
              <a:gdLst>
                <a:gd name="T0" fmla="*/ 0 w 140"/>
                <a:gd name="T1" fmla="*/ 56 h 80"/>
                <a:gd name="T2" fmla="*/ 32 w 140"/>
                <a:gd name="T3" fmla="*/ 9 h 80"/>
                <a:gd name="T4" fmla="*/ 69 w 140"/>
                <a:gd name="T5" fmla="*/ 35 h 80"/>
                <a:gd name="T6" fmla="*/ 99 w 140"/>
                <a:gd name="T7" fmla="*/ 77 h 80"/>
                <a:gd name="T8" fmla="*/ 140 w 140"/>
                <a:gd name="T9" fmla="*/ 2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0">
                  <a:moveTo>
                    <a:pt x="0" y="56"/>
                  </a:moveTo>
                  <a:cubicBezTo>
                    <a:pt x="5" y="46"/>
                    <a:pt x="19" y="17"/>
                    <a:pt x="32" y="9"/>
                  </a:cubicBezTo>
                  <a:cubicBezTo>
                    <a:pt x="45" y="0"/>
                    <a:pt x="57" y="15"/>
                    <a:pt x="69" y="35"/>
                  </a:cubicBezTo>
                  <a:cubicBezTo>
                    <a:pt x="78" y="53"/>
                    <a:pt x="87" y="75"/>
                    <a:pt x="99" y="77"/>
                  </a:cubicBezTo>
                  <a:cubicBezTo>
                    <a:pt x="116" y="80"/>
                    <a:pt x="137" y="45"/>
                    <a:pt x="140" y="20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5" name="Freeform 37"/>
            <p:cNvSpPr>
              <a:spLocks/>
            </p:cNvSpPr>
            <p:nvPr/>
          </p:nvSpPr>
          <p:spPr bwMode="auto">
            <a:xfrm>
              <a:off x="1758016" y="1744610"/>
              <a:ext cx="201582" cy="186681"/>
            </a:xfrm>
            <a:custGeom>
              <a:avLst/>
              <a:gdLst>
                <a:gd name="T0" fmla="*/ 20 w 82"/>
                <a:gd name="T1" fmla="*/ 0 h 98"/>
                <a:gd name="T2" fmla="*/ 20 w 82"/>
                <a:gd name="T3" fmla="*/ 70 h 98"/>
                <a:gd name="T4" fmla="*/ 0 w 82"/>
                <a:gd name="T5" fmla="*/ 70 h 98"/>
                <a:gd name="T6" fmla="*/ 40 w 82"/>
                <a:gd name="T7" fmla="*/ 98 h 98"/>
                <a:gd name="T8" fmla="*/ 82 w 82"/>
                <a:gd name="T9" fmla="*/ 70 h 98"/>
                <a:gd name="T10" fmla="*/ 61 w 82"/>
                <a:gd name="T11" fmla="*/ 70 h 98"/>
                <a:gd name="T12" fmla="*/ 61 w 82"/>
                <a:gd name="T13" fmla="*/ 0 h 98"/>
                <a:gd name="T14" fmla="*/ 20 w 82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8">
                  <a:moveTo>
                    <a:pt x="20" y="0"/>
                  </a:moveTo>
                  <a:lnTo>
                    <a:pt x="20" y="70"/>
                  </a:lnTo>
                  <a:lnTo>
                    <a:pt x="0" y="70"/>
                  </a:lnTo>
                  <a:lnTo>
                    <a:pt x="40" y="98"/>
                  </a:lnTo>
                  <a:lnTo>
                    <a:pt x="82" y="70"/>
                  </a:lnTo>
                  <a:lnTo>
                    <a:pt x="61" y="70"/>
                  </a:lnTo>
                  <a:lnTo>
                    <a:pt x="6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B7D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6" name="Freeform 38"/>
            <p:cNvSpPr>
              <a:spLocks/>
            </p:cNvSpPr>
            <p:nvPr/>
          </p:nvSpPr>
          <p:spPr bwMode="auto">
            <a:xfrm>
              <a:off x="1758016" y="1744611"/>
              <a:ext cx="201582" cy="186681"/>
            </a:xfrm>
            <a:custGeom>
              <a:avLst/>
              <a:gdLst>
                <a:gd name="T0" fmla="*/ 20 w 82"/>
                <a:gd name="T1" fmla="*/ 0 h 98"/>
                <a:gd name="T2" fmla="*/ 20 w 82"/>
                <a:gd name="T3" fmla="*/ 70 h 98"/>
                <a:gd name="T4" fmla="*/ 0 w 82"/>
                <a:gd name="T5" fmla="*/ 70 h 98"/>
                <a:gd name="T6" fmla="*/ 40 w 82"/>
                <a:gd name="T7" fmla="*/ 98 h 98"/>
                <a:gd name="T8" fmla="*/ 82 w 82"/>
                <a:gd name="T9" fmla="*/ 70 h 98"/>
                <a:gd name="T10" fmla="*/ 61 w 82"/>
                <a:gd name="T11" fmla="*/ 70 h 98"/>
                <a:gd name="T12" fmla="*/ 61 w 82"/>
                <a:gd name="T13" fmla="*/ 0 h 98"/>
                <a:gd name="T14" fmla="*/ 20 w 82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8">
                  <a:moveTo>
                    <a:pt x="20" y="0"/>
                  </a:moveTo>
                  <a:lnTo>
                    <a:pt x="20" y="70"/>
                  </a:lnTo>
                  <a:lnTo>
                    <a:pt x="0" y="70"/>
                  </a:lnTo>
                  <a:lnTo>
                    <a:pt x="40" y="98"/>
                  </a:lnTo>
                  <a:lnTo>
                    <a:pt x="82" y="70"/>
                  </a:lnTo>
                  <a:lnTo>
                    <a:pt x="61" y="70"/>
                  </a:lnTo>
                  <a:lnTo>
                    <a:pt x="61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15875" cap="rnd">
              <a:solidFill>
                <a:srgbClr val="B7DDE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7" name="Line 54"/>
            <p:cNvSpPr>
              <a:spLocks noChangeShapeType="1"/>
            </p:cNvSpPr>
            <p:nvPr/>
          </p:nvSpPr>
          <p:spPr bwMode="auto">
            <a:xfrm>
              <a:off x="2726593" y="2874222"/>
              <a:ext cx="432665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8" name="Line 55"/>
            <p:cNvSpPr>
              <a:spLocks noChangeShapeType="1"/>
            </p:cNvSpPr>
            <p:nvPr/>
          </p:nvSpPr>
          <p:spPr bwMode="auto">
            <a:xfrm>
              <a:off x="2812635" y="2952325"/>
              <a:ext cx="260582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99" name="Line 56"/>
            <p:cNvSpPr>
              <a:spLocks noChangeShapeType="1"/>
            </p:cNvSpPr>
            <p:nvPr/>
          </p:nvSpPr>
          <p:spPr bwMode="auto">
            <a:xfrm>
              <a:off x="2849510" y="3020899"/>
              <a:ext cx="172081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</p:grpSp>
      <p:sp>
        <p:nvSpPr>
          <p:cNvPr id="42" name="Round Diagonal Corner Rectangle 41"/>
          <p:cNvSpPr/>
          <p:nvPr/>
        </p:nvSpPr>
        <p:spPr>
          <a:xfrm>
            <a:off x="5070042" y="0"/>
            <a:ext cx="4073959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A Helium Plasma Jet</a:t>
            </a:r>
            <a:endParaRPr lang="en-US" sz="2000" b="1" dirty="0">
              <a:latin typeface="Arial Narrow"/>
              <a:cs typeface="Arial Narrow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4480" y="324803"/>
            <a:ext cx="3866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  <a:latin typeface="Avenir Next Condensed Regular"/>
                <a:cs typeface="Avenir Next Condensed Regular"/>
              </a:rPr>
              <a:t>Quantitative </a:t>
            </a:r>
            <a:r>
              <a:rPr lang="en-US" sz="2400" b="1" dirty="0" smtClean="0">
                <a:solidFill>
                  <a:srgbClr val="3366FF"/>
                </a:solidFill>
                <a:latin typeface="Arial Narrow"/>
                <a:cs typeface="Arial Narrow"/>
              </a:rPr>
              <a:t>Measurement</a:t>
            </a:r>
            <a:endParaRPr lang="en-US" sz="2400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7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94480" y="596321"/>
            <a:ext cx="8022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Long-</a:t>
            </a:r>
            <a:r>
              <a:rPr lang="en-US" sz="2400" b="1" dirty="0">
                <a:latin typeface="Arial Narrow"/>
                <a:cs typeface="Arial Narrow"/>
              </a:rPr>
              <a:t>L</a:t>
            </a:r>
            <a:r>
              <a:rPr lang="en-US" sz="2400" b="1" dirty="0" smtClean="0">
                <a:latin typeface="Arial Narrow"/>
                <a:cs typeface="Arial Narrow"/>
              </a:rPr>
              <a:t>ived Reactive Species </a:t>
            </a:r>
            <a:r>
              <a:rPr lang="en-US" b="1" dirty="0" smtClean="0">
                <a:solidFill>
                  <a:srgbClr val="3366FF"/>
                </a:solidFill>
                <a:latin typeface="Arial"/>
                <a:cs typeface="Arial"/>
              </a:rPr>
              <a:t>– 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H</a:t>
            </a:r>
            <a:r>
              <a:rPr lang="en-US" baseline="-25000" dirty="0" smtClean="0">
                <a:solidFill>
                  <a:srgbClr val="3366FF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O</a:t>
            </a:r>
            <a:r>
              <a:rPr lang="en-US" baseline="-25000" dirty="0" smtClean="0">
                <a:solidFill>
                  <a:srgbClr val="3366FF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, Nitrate, and Nitrite </a:t>
            </a:r>
          </a:p>
          <a:p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in phosphate buffered saline (PBS) and around physiological pH (~7.5)</a:t>
            </a:r>
            <a:endParaRPr lang="en-US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1072" y="5010719"/>
            <a:ext cx="846688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Narrow"/>
                <a:cs typeface="Arial Narrow"/>
              </a:rPr>
              <a:t>Physiological concentration </a:t>
            </a:r>
            <a:r>
              <a:rPr lang="en-US" dirty="0" smtClean="0">
                <a:latin typeface="Arial"/>
                <a:cs typeface="Arial"/>
              </a:rPr>
              <a:t>– </a:t>
            </a:r>
            <a:r>
              <a:rPr lang="en-US" sz="1600" dirty="0" smtClean="0">
                <a:latin typeface="Arial"/>
                <a:cs typeface="Arial"/>
              </a:rPr>
              <a:t>for H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O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, it is ~100nM at pH = 7.4 in human erythrocytes;</a:t>
            </a:r>
          </a:p>
          <a:p>
            <a:endParaRPr lang="en-US" sz="2000" b="1" dirty="0" smtClean="0">
              <a:latin typeface="Arial Narrow"/>
              <a:cs typeface="Arial Narrow"/>
            </a:endParaRPr>
          </a:p>
          <a:p>
            <a:r>
              <a:rPr lang="en-US" sz="2000" b="1" dirty="0" smtClean="0">
                <a:latin typeface="Arial Narrow"/>
                <a:cs typeface="Arial Narrow"/>
              </a:rPr>
              <a:t>H</a:t>
            </a:r>
            <a:r>
              <a:rPr lang="en-US" sz="2000" b="1" baseline="-25000" dirty="0" smtClean="0">
                <a:latin typeface="Arial Narrow"/>
                <a:cs typeface="Arial Narrow"/>
              </a:rPr>
              <a:t>2</a:t>
            </a:r>
            <a:r>
              <a:rPr lang="en-US" sz="2000" b="1" dirty="0" smtClean="0">
                <a:latin typeface="Arial Narrow"/>
                <a:cs typeface="Arial Narrow"/>
              </a:rPr>
              <a:t>O</a:t>
            </a:r>
            <a:r>
              <a:rPr lang="en-US" sz="2000" b="1" baseline="-25000" dirty="0" smtClean="0">
                <a:latin typeface="Arial Narrow"/>
                <a:cs typeface="Arial Narrow"/>
              </a:rPr>
              <a:t>2</a:t>
            </a:r>
            <a:r>
              <a:rPr lang="en-US" sz="2000" b="1" dirty="0" smtClean="0">
                <a:latin typeface="Arial Narrow"/>
                <a:cs typeface="Arial Narrow"/>
              </a:rPr>
              <a:t> Concentration Control </a:t>
            </a:r>
            <a:r>
              <a:rPr lang="en-US" sz="1600" dirty="0" smtClean="0">
                <a:latin typeface="Arial"/>
                <a:cs typeface="Arial"/>
              </a:rPr>
              <a:t>– a 5 s step of plasma treatment is equivalent to a H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O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 concentration step of ~340nM, just above the physiological H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O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 concentration. For other ROS, their concentration steps are even smaller.  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b="1" dirty="0" smtClean="0">
                <a:solidFill>
                  <a:srgbClr val="0E03FF"/>
                </a:solidFill>
                <a:latin typeface="Arial"/>
                <a:cs typeface="Arial"/>
                <a:sym typeface="Wingdings"/>
              </a:rPr>
              <a:t>Precision ROS control</a:t>
            </a:r>
            <a:endParaRPr lang="en-US" b="1" dirty="0">
              <a:solidFill>
                <a:srgbClr val="0E03FF"/>
              </a:solidFill>
              <a:latin typeface="Arial"/>
              <a:cs typeface="Arial"/>
            </a:endParaRPr>
          </a:p>
        </p:txBody>
      </p:sp>
      <p:pic>
        <p:nvPicPr>
          <p:cNvPr id="8" name="Picture 7" descr="Fig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2" y="1592408"/>
            <a:ext cx="6589337" cy="2999032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5520711" y="0"/>
            <a:ext cx="3623289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Long-Lived ROS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625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94480" y="596321"/>
            <a:ext cx="6708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Radicals in PBS</a:t>
            </a:r>
            <a:r>
              <a:rPr lang="en-US" b="1" dirty="0" smtClean="0">
                <a:solidFill>
                  <a:srgbClr val="3366FF"/>
                </a:solidFill>
                <a:latin typeface="Arial"/>
                <a:cs typeface="Arial"/>
              </a:rPr>
              <a:t>: </a:t>
            </a:r>
            <a:r>
              <a:rPr lang="en-US" b="1" baseline="30000" dirty="0" smtClean="0">
                <a:solidFill>
                  <a:srgbClr val="3366FF"/>
                </a:solidFill>
                <a:latin typeface="Arial"/>
                <a:cs typeface="Arial"/>
              </a:rPr>
              <a:t>1</a:t>
            </a:r>
            <a:r>
              <a:rPr lang="en-US" b="1" dirty="0" smtClean="0">
                <a:solidFill>
                  <a:srgbClr val="3366FF"/>
                </a:solidFill>
                <a:latin typeface="Arial"/>
                <a:cs typeface="Arial"/>
              </a:rPr>
              <a:t>O</a:t>
            </a:r>
            <a:r>
              <a:rPr lang="en-US" b="1" baseline="-25000" dirty="0" smtClean="0">
                <a:solidFill>
                  <a:srgbClr val="3366FF"/>
                </a:solidFill>
                <a:latin typeface="Arial"/>
                <a:cs typeface="Arial"/>
              </a:rPr>
              <a:t>2</a:t>
            </a:r>
            <a:r>
              <a:rPr lang="en-US" b="1" dirty="0" smtClean="0">
                <a:solidFill>
                  <a:srgbClr val="3366FF"/>
                </a:solidFill>
                <a:latin typeface="Arial"/>
                <a:cs typeface="Arial"/>
              </a:rPr>
              <a:t>, O</a:t>
            </a:r>
            <a:r>
              <a:rPr lang="en-US" b="1" baseline="-25000" dirty="0" smtClean="0">
                <a:solidFill>
                  <a:srgbClr val="3366FF"/>
                </a:solidFill>
                <a:latin typeface="Arial"/>
                <a:cs typeface="Arial"/>
              </a:rPr>
              <a:t>2</a:t>
            </a:r>
            <a:r>
              <a:rPr lang="en-US" b="1" baseline="30000" dirty="0" smtClean="0">
                <a:solidFill>
                  <a:srgbClr val="3366FF"/>
                </a:solidFill>
                <a:latin typeface="Arial"/>
                <a:cs typeface="Arial"/>
              </a:rPr>
              <a:t>-</a:t>
            </a:r>
            <a:r>
              <a:rPr lang="en-US" b="1" dirty="0" smtClean="0">
                <a:solidFill>
                  <a:srgbClr val="3366FF"/>
                </a:solidFill>
                <a:latin typeface="Arial"/>
                <a:cs typeface="Arial"/>
              </a:rPr>
              <a:t>, ONOO</a:t>
            </a:r>
            <a:r>
              <a:rPr lang="en-US" b="1" baseline="30000" dirty="0" smtClean="0">
                <a:solidFill>
                  <a:srgbClr val="3366FF"/>
                </a:solidFill>
                <a:latin typeface="Arial"/>
                <a:cs typeface="Arial"/>
              </a:rPr>
              <a:t>-</a:t>
            </a:r>
            <a:r>
              <a:rPr lang="en-US" b="1" dirty="0" smtClean="0">
                <a:solidFill>
                  <a:srgbClr val="3366FF"/>
                </a:solidFill>
                <a:latin typeface="Arial"/>
                <a:cs typeface="Arial"/>
              </a:rPr>
              <a:t> and OH</a:t>
            </a:r>
          </a:p>
          <a:p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…around physiological pH</a:t>
            </a:r>
            <a:r>
              <a:rPr lang="en-US" b="1" dirty="0" smtClean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(~7.5)</a:t>
            </a:r>
            <a:endParaRPr lang="en-US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pic>
        <p:nvPicPr>
          <p:cNvPr id="6" name="图片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73"/>
          <a:stretch/>
        </p:blipFill>
        <p:spPr bwMode="auto">
          <a:xfrm>
            <a:off x="481072" y="1502780"/>
            <a:ext cx="3400572" cy="28327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457840" y="4008056"/>
            <a:ext cx="191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Arial Narrow"/>
                <a:cs typeface="Arial Narrow"/>
              </a:rPr>
              <a:t>detection limit ~ 100nM</a:t>
            </a:r>
            <a:endParaRPr lang="en-US" sz="1600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072" y="6288795"/>
            <a:ext cx="8206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Wu H </a:t>
            </a:r>
            <a:r>
              <a:rPr lang="en-US" sz="1200" i="1" dirty="0" smtClean="0">
                <a:latin typeface="Arial"/>
                <a:cs typeface="Arial"/>
              </a:rPr>
              <a:t>et al </a:t>
            </a:r>
            <a:r>
              <a:rPr lang="en-US" sz="1200" dirty="0" smtClean="0">
                <a:latin typeface="Arial"/>
                <a:cs typeface="Arial"/>
              </a:rPr>
              <a:t>(2012) PPP 9: 417. </a:t>
            </a:r>
            <a:r>
              <a:rPr lang="en-US" sz="1200" dirty="0" err="1" smtClean="0">
                <a:latin typeface="Arial"/>
                <a:cs typeface="Arial"/>
              </a:rPr>
              <a:t>Tresp</a:t>
            </a:r>
            <a:r>
              <a:rPr lang="en-US" sz="1200" dirty="0" smtClean="0">
                <a:latin typeface="Arial"/>
                <a:cs typeface="Arial"/>
              </a:rPr>
              <a:t> H </a:t>
            </a:r>
            <a:r>
              <a:rPr lang="en-US" sz="1200" i="1" dirty="0" smtClean="0">
                <a:latin typeface="Arial"/>
                <a:cs typeface="Arial"/>
              </a:rPr>
              <a:t>et al</a:t>
            </a:r>
            <a:r>
              <a:rPr lang="en-US" sz="1200" dirty="0" smtClean="0">
                <a:latin typeface="Arial"/>
                <a:cs typeface="Arial"/>
              </a:rPr>
              <a:t> JPD (2013) 46</a:t>
            </a:r>
            <a:r>
              <a:rPr lang="en-US" sz="1200" dirty="0">
                <a:latin typeface="Arial"/>
                <a:cs typeface="Arial"/>
              </a:rPr>
              <a:t>: 435401; </a:t>
            </a:r>
            <a:r>
              <a:rPr lang="en-US" sz="1200" dirty="0" err="1">
                <a:latin typeface="Arial"/>
                <a:cs typeface="Arial"/>
              </a:rPr>
              <a:t>Takamatus</a:t>
            </a:r>
            <a:r>
              <a:rPr lang="en-US" sz="1200" dirty="0">
                <a:latin typeface="Arial"/>
                <a:cs typeface="Arial"/>
              </a:rPr>
              <a:t> T (2014) RSC </a:t>
            </a:r>
            <a:r>
              <a:rPr lang="en-US" sz="1200" dirty="0" err="1">
                <a:latin typeface="Arial"/>
                <a:cs typeface="Arial"/>
              </a:rPr>
              <a:t>Adv</a:t>
            </a:r>
            <a:r>
              <a:rPr lang="en-US" sz="1200" dirty="0">
                <a:latin typeface="Arial"/>
                <a:cs typeface="Arial"/>
              </a:rPr>
              <a:t> 4: 399901;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err="1" smtClean="0">
                <a:latin typeface="Arial"/>
                <a:cs typeface="Arial"/>
              </a:rPr>
              <a:t>Lukes</a:t>
            </a:r>
            <a:r>
              <a:rPr lang="en-US" sz="1200" dirty="0" smtClean="0">
                <a:latin typeface="Arial"/>
                <a:cs typeface="Arial"/>
              </a:rPr>
              <a:t> P </a:t>
            </a:r>
            <a:r>
              <a:rPr lang="en-US" sz="1200" i="1" dirty="0" smtClean="0">
                <a:latin typeface="Arial"/>
                <a:cs typeface="Arial"/>
              </a:rPr>
              <a:t>et al</a:t>
            </a:r>
            <a:r>
              <a:rPr lang="en-US" sz="1200" dirty="0" smtClean="0">
                <a:latin typeface="Arial"/>
                <a:cs typeface="Arial"/>
              </a:rPr>
              <a:t> (2014) PSST 23: 015019; </a:t>
            </a:r>
            <a:r>
              <a:rPr lang="en-US" sz="1200" dirty="0" err="1" smtClean="0">
                <a:latin typeface="Arial"/>
                <a:cs typeface="Arial"/>
              </a:rPr>
              <a:t>Oehmigen</a:t>
            </a:r>
            <a:r>
              <a:rPr lang="en-US" sz="1200" dirty="0" smtClean="0">
                <a:latin typeface="Arial"/>
                <a:cs typeface="Arial"/>
              </a:rPr>
              <a:t> K </a:t>
            </a:r>
            <a:r>
              <a:rPr lang="en-US" sz="1200" i="1" dirty="0" smtClean="0">
                <a:latin typeface="Arial"/>
                <a:cs typeface="Arial"/>
              </a:rPr>
              <a:t>et al </a:t>
            </a:r>
            <a:r>
              <a:rPr lang="en-US" sz="1200" dirty="0" smtClean="0">
                <a:latin typeface="Arial"/>
                <a:cs typeface="Arial"/>
              </a:rPr>
              <a:t>(2011) PPP 8: 904; </a:t>
            </a:r>
            <a:r>
              <a:rPr lang="en-US" sz="1200" dirty="0" err="1" smtClean="0">
                <a:latin typeface="Arial"/>
                <a:cs typeface="Arial"/>
              </a:rPr>
              <a:t>Naitali</a:t>
            </a:r>
            <a:r>
              <a:rPr lang="en-US" sz="1200" dirty="0" smtClean="0">
                <a:latin typeface="Arial"/>
                <a:cs typeface="Arial"/>
              </a:rPr>
              <a:t> M </a:t>
            </a:r>
            <a:r>
              <a:rPr lang="en-US" sz="1200" i="1" dirty="0" smtClean="0">
                <a:latin typeface="Arial"/>
                <a:cs typeface="Arial"/>
              </a:rPr>
              <a:t>et al </a:t>
            </a:r>
            <a:r>
              <a:rPr lang="en-US" sz="1200" dirty="0" smtClean="0">
                <a:latin typeface="Arial"/>
                <a:cs typeface="Arial"/>
              </a:rPr>
              <a:t>(2010) AEM76: 7662;   </a:t>
            </a:r>
          </a:p>
        </p:txBody>
      </p:sp>
      <p:pic>
        <p:nvPicPr>
          <p:cNvPr id="11" name="图片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0"/>
          <a:stretch/>
        </p:blipFill>
        <p:spPr bwMode="auto">
          <a:xfrm>
            <a:off x="4069465" y="1884876"/>
            <a:ext cx="3166134" cy="208637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069465" y="1552905"/>
            <a:ext cx="4308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Arial Narrow"/>
                <a:cs typeface="Arial Narrow"/>
              </a:rPr>
              <a:t>ESR Spectrum at the end of 150 s plasma treatment</a:t>
            </a:r>
            <a:endParaRPr lang="en-US" sz="1600" b="1" dirty="0">
              <a:solidFill>
                <a:schemeClr val="accent1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215822"/>
              </p:ext>
            </p:extLst>
          </p:nvPr>
        </p:nvGraphicFramePr>
        <p:xfrm>
          <a:off x="543034" y="4665191"/>
          <a:ext cx="769621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552"/>
                <a:gridCol w="1716690"/>
                <a:gridCol w="1576552"/>
                <a:gridCol w="823310"/>
                <a:gridCol w="902138"/>
                <a:gridCol w="84697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He/Ar+O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ONOO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/ONOOH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lang="en-US" sz="1500" b="0" baseline="30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OH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detected</a:t>
                      </a:r>
                      <a:endParaRPr lang="en-US" sz="1500" b="0" baseline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concentration (μM)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1.6</a:t>
                      </a:r>
                      <a:r>
                        <a:rPr lang="en-US" sz="1500" b="0" i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in air plasma</a:t>
                      </a:r>
                      <a:endParaRPr lang="en-US" sz="1500" b="0" i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56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600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2-210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non-ESR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methods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Indirectly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detected or inferred, little quantitative information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Round Diagonal Corner Rectangle 13"/>
          <p:cNvSpPr/>
          <p:nvPr/>
        </p:nvSpPr>
        <p:spPr>
          <a:xfrm>
            <a:off x="5520711" y="0"/>
            <a:ext cx="3623289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Short-Lived ROS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2698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22782" y="257787"/>
            <a:ext cx="383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Spin-trapping adducts data</a:t>
            </a:r>
            <a:endParaRPr lang="en-US" sz="24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853767"/>
              </p:ext>
            </p:extLst>
          </p:nvPr>
        </p:nvGraphicFramePr>
        <p:xfrm>
          <a:off x="394480" y="3640699"/>
          <a:ext cx="376620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592"/>
                <a:gridCol w="17056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OH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latin typeface="Arial"/>
                          <a:ea typeface="Wingdings"/>
                          <a:cs typeface="Arial"/>
                          <a:sym typeface="Wingdings"/>
                        </a:rPr>
                        <a:t>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  <a:sym typeface="Wingdings"/>
                        </a:rPr>
                        <a:t> 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  <a:sym typeface="Wingdings"/>
                        </a:rPr>
                        <a:t>lifetime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 few ns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DMPO adduct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time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 min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DMPO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reaction with OH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Arial"/>
                          <a:ea typeface="Wingdings"/>
                          <a:cs typeface="Arial"/>
                          <a:sym typeface="Wingdings"/>
                        </a:rPr>
                        <a:t>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  <a:sym typeface="Wingdings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lang="en-US" sz="1400" baseline="-250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OH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  <a:latin typeface="Arial"/>
                          <a:ea typeface="Wingdings"/>
                          <a:cs typeface="Arial"/>
                          <a:sym typeface="Wingdings"/>
                        </a:rPr>
                        <a:t>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&gt; 10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-1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-1</a:t>
                      </a:r>
                      <a:endParaRPr lang="en-US" sz="1400" baseline="30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DMPO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reaction with O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Arial"/>
                          <a:ea typeface="Wingdings"/>
                          <a:cs typeface="Arial"/>
                          <a:sym typeface="Wingdings"/>
                        </a:rPr>
                        <a:t>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  <a:sym typeface="Wingdings"/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O2-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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ea typeface="Wingdings"/>
                          <a:cs typeface="Arial"/>
                          <a:sym typeface="Wingdings"/>
                        </a:rPr>
                        <a:t> &lt;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-1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-1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0058" b="19248"/>
          <a:stretch/>
        </p:blipFill>
        <p:spPr>
          <a:xfrm>
            <a:off x="394480" y="901065"/>
            <a:ext cx="3766207" cy="25480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4480" y="6306418"/>
            <a:ext cx="376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Janzen EG and Blackburn B (1968) JACS 90: 5909.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677103" y="717459"/>
            <a:ext cx="4388069" cy="2876487"/>
            <a:chOff x="4677103" y="1006506"/>
            <a:chExt cx="4388069" cy="2876487"/>
          </a:xfrm>
        </p:grpSpPr>
        <p:sp>
          <p:nvSpPr>
            <p:cNvPr id="7" name="TextBox 6"/>
            <p:cNvSpPr txBox="1"/>
            <p:nvPr/>
          </p:nvSpPr>
          <p:spPr>
            <a:xfrm>
              <a:off x="4677103" y="1006506"/>
              <a:ext cx="291723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66FF"/>
                  </a:solidFill>
                  <a:latin typeface="Arial"/>
                  <a:cs typeface="Arial"/>
                </a:rPr>
                <a:t>An issue with timescales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50025" y="1497725"/>
              <a:ext cx="4315147" cy="238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latin typeface="Arial"/>
                  <a:cs typeface="Arial"/>
                </a:rPr>
                <a:t>OH</a:t>
              </a:r>
              <a:r>
                <a:rPr lang="en-US" sz="1600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1600" dirty="0">
                  <a:latin typeface="Arial"/>
                  <a:cs typeface="Arial"/>
                  <a:sym typeface="Wingdings"/>
                </a:rPr>
                <a:t> </a:t>
              </a:r>
              <a:r>
                <a:rPr lang="en-US" sz="1600" dirty="0" smtClean="0">
                  <a:latin typeface="Arial"/>
                  <a:cs typeface="Arial"/>
                  <a:sym typeface="Wingdings"/>
                </a:rPr>
                <a:t>radicals are generated, lost very quickly (ns scale), and replenished.  Not all generated </a:t>
              </a:r>
              <a:r>
                <a:rPr lang="en-US" sz="1600" dirty="0">
                  <a:latin typeface="Arial"/>
                  <a:cs typeface="Arial"/>
                </a:rPr>
                <a:t>OH</a:t>
              </a:r>
              <a:r>
                <a:rPr lang="en-US" sz="1600" baseline="3000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1600" dirty="0" smtClean="0">
                  <a:latin typeface="Arial"/>
                  <a:cs typeface="Arial"/>
                  <a:sym typeface="Wingdings"/>
                </a:rPr>
                <a:t> molecules contribute to a steady-state </a:t>
              </a:r>
              <a:r>
                <a:rPr lang="en-US" sz="1600" dirty="0">
                  <a:latin typeface="Arial"/>
                  <a:cs typeface="Arial"/>
                </a:rPr>
                <a:t>OH</a:t>
              </a:r>
              <a:r>
                <a:rPr lang="en-US" sz="1600" baseline="3000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1600" dirty="0" smtClean="0">
                  <a:latin typeface="Arial"/>
                  <a:cs typeface="Arial"/>
                  <a:sym typeface="Wingdings"/>
                </a:rPr>
                <a:t> concentration, if it is reached.   </a:t>
              </a:r>
              <a:endParaRPr lang="en-US" sz="1600" dirty="0" smtClean="0">
                <a:latin typeface="Arial"/>
                <a:cs typeface="Arial"/>
              </a:endParaRPr>
            </a:p>
            <a:p>
              <a:pPr marL="285750" indent="-285750">
                <a:spcBef>
                  <a:spcPts val="600"/>
                </a:spcBef>
                <a:buFont typeface="Arial"/>
                <a:buChar char="•"/>
              </a:pPr>
              <a:r>
                <a:rPr lang="en-US" sz="1600" dirty="0" smtClean="0">
                  <a:latin typeface="Arial"/>
                  <a:cs typeface="Arial"/>
                </a:rPr>
                <a:t>Spin-trapping adducts are stable and do not account for the loss of OH radicals. The half-life between DMPO-OH and OH</a:t>
              </a:r>
              <a:r>
                <a:rPr lang="en-US" sz="1600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1600" dirty="0" smtClean="0">
                  <a:latin typeface="Arial"/>
                  <a:cs typeface="Arial"/>
                  <a:sym typeface="Wingdings"/>
                </a:rPr>
                <a:t> is ~10 orders of magnitude.  </a:t>
              </a:r>
              <a:endParaRPr lang="en-US" sz="1600" baseline="30000" dirty="0" smtClean="0">
                <a:latin typeface="Wingdings"/>
                <a:ea typeface="Wingdings"/>
                <a:cs typeface="Wingdings"/>
                <a:sym typeface="Wingdings"/>
              </a:endParaRPr>
            </a:p>
          </p:txBody>
        </p:sp>
      </p:grpSp>
      <p:pic>
        <p:nvPicPr>
          <p:cNvPr id="9" name="Picture 8" descr="figm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99" y="3660085"/>
            <a:ext cx="3540824" cy="2646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4480" y="5340921"/>
            <a:ext cx="38446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DMPO-OH signals have contribution from both OH</a:t>
            </a:r>
            <a:r>
              <a:rPr lang="en-US" sz="14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400" dirty="0" smtClean="0">
                <a:latin typeface="Arial"/>
                <a:cs typeface="Arial"/>
              </a:rPr>
              <a:t> and O</a:t>
            </a:r>
            <a:r>
              <a:rPr lang="en-US" sz="1400" baseline="-25000" dirty="0" smtClean="0">
                <a:latin typeface="Arial"/>
                <a:cs typeface="Arial"/>
              </a:rPr>
              <a:t>2</a:t>
            </a:r>
            <a:r>
              <a:rPr lang="en-US" sz="1400" baseline="30000" dirty="0" smtClean="0">
                <a:latin typeface="Arial"/>
                <a:cs typeface="Arial"/>
              </a:rPr>
              <a:t>-</a:t>
            </a:r>
            <a:r>
              <a:rPr lang="en-US" sz="14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400" dirty="0" smtClean="0">
                <a:latin typeface="Arial"/>
                <a:cs typeface="Arial"/>
              </a:rPr>
              <a:t>. At pH = 7.4, OH dominates. The O</a:t>
            </a:r>
            <a:r>
              <a:rPr lang="en-US" sz="1400" baseline="-25000" dirty="0" smtClean="0">
                <a:latin typeface="Arial"/>
                <a:cs typeface="Arial"/>
              </a:rPr>
              <a:t>2</a:t>
            </a:r>
            <a:r>
              <a:rPr lang="en-US" sz="1400" baseline="30000" dirty="0">
                <a:latin typeface="Arial"/>
                <a:cs typeface="Arial"/>
              </a:rPr>
              <a:t>-</a:t>
            </a:r>
            <a:r>
              <a:rPr lang="en-US" sz="1400" baseline="30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400" dirty="0" smtClean="0">
                <a:latin typeface="Arial"/>
                <a:cs typeface="Arial"/>
              </a:rPr>
              <a:t> concentration is not insignificant.</a:t>
            </a:r>
            <a:endParaRPr lang="en-US" sz="1400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4404279" y="0"/>
            <a:ext cx="4739721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Short-Lived ROS: Case of OH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6627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9559" y="411655"/>
            <a:ext cx="340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Improving Specificity</a:t>
            </a: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1085" y="3660363"/>
            <a:ext cx="2146846" cy="1261884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DMPO-OH: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500" dirty="0" smtClean="0">
                <a:latin typeface="Arial"/>
                <a:cs typeface="Arial"/>
              </a:rPr>
              <a:t>for OH</a:t>
            </a:r>
            <a:r>
              <a:rPr lang="en-US" sz="15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>
                <a:latin typeface="Arial"/>
                <a:cs typeface="Arial"/>
              </a:rPr>
              <a:t> and O</a:t>
            </a:r>
            <a:r>
              <a:rPr lang="en-US" sz="1500" baseline="-25000" dirty="0">
                <a:latin typeface="Arial"/>
                <a:cs typeface="Arial"/>
              </a:rPr>
              <a:t>2</a:t>
            </a:r>
            <a:r>
              <a:rPr lang="en-US" sz="1500" baseline="30000" dirty="0">
                <a:latin typeface="Arial"/>
                <a:cs typeface="Arial"/>
              </a:rPr>
              <a:t>-</a:t>
            </a:r>
            <a:r>
              <a:rPr lang="en-US" sz="1500" baseline="30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</a:p>
          <a:p>
            <a:r>
              <a:rPr lang="en-US" sz="1500" dirty="0" err="1" smtClean="0">
                <a:latin typeface="Arial"/>
                <a:ea typeface="Wingdings"/>
                <a:cs typeface="Arial"/>
                <a:sym typeface="Wingdings"/>
              </a:rPr>
              <a:t>Mannitol</a:t>
            </a:r>
            <a:r>
              <a:rPr lang="en-US" sz="1500" dirty="0" smtClean="0">
                <a:latin typeface="Arial"/>
                <a:ea typeface="Wingdings"/>
                <a:cs typeface="Arial"/>
                <a:sym typeface="Wingdings"/>
              </a:rPr>
              <a:t> and SOD</a:t>
            </a:r>
          </a:p>
          <a:p>
            <a:r>
              <a:rPr lang="en-US" sz="1500" dirty="0" smtClean="0">
                <a:latin typeface="Arial"/>
                <a:ea typeface="Wingdings"/>
                <a:cs typeface="Arial"/>
                <a:sym typeface="Wingdings"/>
              </a:rPr>
              <a:t>scavenge </a:t>
            </a:r>
            <a:r>
              <a:rPr lang="en-US" sz="1500" dirty="0">
                <a:latin typeface="Arial"/>
                <a:cs typeface="Arial"/>
              </a:rPr>
              <a:t>OH</a:t>
            </a:r>
            <a:r>
              <a:rPr lang="en-US" sz="15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>
                <a:latin typeface="Arial"/>
                <a:cs typeface="Arial"/>
              </a:rPr>
              <a:t> and O</a:t>
            </a:r>
            <a:r>
              <a:rPr lang="en-US" sz="1500" baseline="-25000" dirty="0">
                <a:latin typeface="Arial"/>
                <a:cs typeface="Arial"/>
              </a:rPr>
              <a:t>2</a:t>
            </a:r>
            <a:r>
              <a:rPr lang="en-US" sz="1500" baseline="30000" dirty="0">
                <a:latin typeface="Arial"/>
                <a:cs typeface="Arial"/>
              </a:rPr>
              <a:t>-</a:t>
            </a:r>
            <a:r>
              <a:rPr lang="en-US" sz="1500" baseline="300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1500" dirty="0" smtClean="0">
                <a:latin typeface="Arial"/>
                <a:ea typeface="Wingdings"/>
                <a:cs typeface="Arial"/>
                <a:sym typeface="Wingdings"/>
              </a:rPr>
              <a:t>respectively</a:t>
            </a:r>
            <a:endParaRPr lang="en-US" sz="1500" dirty="0">
              <a:latin typeface="Arial"/>
              <a:ea typeface="Wingdings"/>
              <a:cs typeface="Arial"/>
              <a:sym typeface="Wingding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9242" y="3660363"/>
            <a:ext cx="1410138" cy="1261884"/>
          </a:xfrm>
          <a:prstGeom prst="rect">
            <a:avLst/>
          </a:prstGeom>
          <a:noFill/>
          <a:ln>
            <a:solidFill>
              <a:srgbClr val="B7DEE8"/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TEMPO: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500" dirty="0">
                <a:latin typeface="Arial"/>
                <a:cs typeface="Arial"/>
              </a:rPr>
              <a:t>f</a:t>
            </a:r>
            <a:r>
              <a:rPr lang="en-US" sz="1500" dirty="0" smtClean="0">
                <a:latin typeface="Arial"/>
                <a:cs typeface="Arial"/>
              </a:rPr>
              <a:t>or 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O</a:t>
            </a:r>
            <a:r>
              <a:rPr lang="en-US" sz="1500" baseline="-25000" dirty="0" smtClean="0">
                <a:latin typeface="Arial"/>
                <a:cs typeface="Arial"/>
              </a:rPr>
              <a:t>2</a:t>
            </a:r>
            <a:r>
              <a:rPr lang="en-US" sz="1500" baseline="30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 smtClean="0">
                <a:latin typeface="Arial"/>
                <a:ea typeface="Wingdings"/>
                <a:cs typeface="Arial"/>
                <a:sym typeface="Wingdings"/>
              </a:rPr>
              <a:t> </a:t>
            </a:r>
          </a:p>
          <a:p>
            <a:r>
              <a:rPr lang="en-US" sz="1500" dirty="0" smtClean="0">
                <a:latin typeface="Arial"/>
                <a:ea typeface="Wingdings"/>
                <a:cs typeface="Arial"/>
                <a:sym typeface="Wingdings"/>
              </a:rPr>
              <a:t>scavenged by</a:t>
            </a:r>
          </a:p>
          <a:p>
            <a:r>
              <a:rPr lang="en-US" sz="1500" dirty="0" smtClean="0">
                <a:latin typeface="Arial"/>
                <a:ea typeface="Wingdings"/>
                <a:cs typeface="Arial"/>
                <a:sym typeface="Wingdings"/>
              </a:rPr>
              <a:t>sodium </a:t>
            </a:r>
            <a:r>
              <a:rPr lang="en-US" sz="1500" dirty="0" err="1" smtClean="0">
                <a:latin typeface="Arial"/>
                <a:ea typeface="Wingdings"/>
                <a:cs typeface="Arial"/>
                <a:sym typeface="Wingdings"/>
              </a:rPr>
              <a:t>azide</a:t>
            </a:r>
            <a:r>
              <a:rPr lang="en-US" sz="1500" dirty="0" smtClean="0">
                <a:latin typeface="Arial"/>
                <a:ea typeface="Wingdings"/>
                <a:cs typeface="Arial"/>
                <a:sym typeface="Wingdings"/>
              </a:rPr>
              <a:t> (SA).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9448" y="3660363"/>
            <a:ext cx="2758975" cy="1261884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TEMPONE: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for ONOO</a:t>
            </a:r>
            <a:r>
              <a:rPr lang="en-US" sz="1500" baseline="30000" dirty="0">
                <a:latin typeface="Arial"/>
                <a:cs typeface="Arial"/>
              </a:rPr>
              <a:t>-</a:t>
            </a:r>
            <a:r>
              <a:rPr lang="en-US" sz="15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 smtClean="0">
                <a:latin typeface="Arial"/>
                <a:cs typeface="Arial"/>
              </a:rPr>
              <a:t>, </a:t>
            </a:r>
            <a:r>
              <a:rPr lang="en-US" sz="1500" dirty="0">
                <a:latin typeface="Arial"/>
                <a:cs typeface="Arial"/>
              </a:rPr>
              <a:t>O</a:t>
            </a:r>
            <a:r>
              <a:rPr lang="en-US" sz="1500" baseline="-25000" dirty="0">
                <a:latin typeface="Arial"/>
                <a:cs typeface="Arial"/>
              </a:rPr>
              <a:t>2</a:t>
            </a:r>
            <a:r>
              <a:rPr lang="en-US" sz="1500" baseline="30000" dirty="0">
                <a:latin typeface="Arial"/>
                <a:cs typeface="Arial"/>
              </a:rPr>
              <a:t>-</a:t>
            </a:r>
            <a:r>
              <a:rPr lang="en-US" sz="15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</a:p>
          <a:p>
            <a:r>
              <a:rPr lang="en-US" sz="1500" dirty="0" smtClean="0">
                <a:latin typeface="Arial"/>
                <a:cs typeface="Arial"/>
              </a:rPr>
              <a:t>and HOO</a:t>
            </a:r>
            <a:r>
              <a:rPr lang="en-US" sz="15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 smtClean="0">
                <a:latin typeface="Arial"/>
                <a:cs typeface="Arial"/>
              </a:rPr>
              <a:t>. Scavenged by uric </a:t>
            </a:r>
            <a:r>
              <a:rPr lang="en-US" sz="1500" dirty="0">
                <a:latin typeface="Arial"/>
                <a:cs typeface="Arial"/>
              </a:rPr>
              <a:t>acid (UA, for ONOO</a:t>
            </a:r>
            <a:r>
              <a:rPr lang="en-US" sz="1500" baseline="30000" dirty="0">
                <a:latin typeface="Arial"/>
                <a:cs typeface="Arial"/>
              </a:rPr>
              <a:t>-</a:t>
            </a:r>
            <a:r>
              <a:rPr lang="en-US" sz="15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r>
              <a:rPr lang="en-US" sz="1500" dirty="0">
                <a:latin typeface="Arial"/>
                <a:cs typeface="Arial"/>
              </a:rPr>
              <a:t>, </a:t>
            </a:r>
            <a:r>
              <a:rPr lang="en-US" sz="1500" dirty="0" smtClean="0">
                <a:latin typeface="Arial"/>
                <a:cs typeface="Arial"/>
              </a:rPr>
              <a:t>SOD  (</a:t>
            </a:r>
            <a:r>
              <a:rPr lang="en-US" sz="1500" dirty="0">
                <a:latin typeface="Arial"/>
                <a:cs typeface="Arial"/>
              </a:rPr>
              <a:t>O</a:t>
            </a:r>
            <a:r>
              <a:rPr lang="en-US" sz="1500" baseline="-25000" dirty="0">
                <a:latin typeface="Arial"/>
                <a:cs typeface="Arial"/>
              </a:rPr>
              <a:t>2</a:t>
            </a:r>
            <a:r>
              <a:rPr lang="en-US" sz="1500" baseline="30000" dirty="0">
                <a:latin typeface="Arial"/>
                <a:cs typeface="Arial"/>
              </a:rPr>
              <a:t>-</a:t>
            </a:r>
            <a:r>
              <a:rPr lang="en-US" sz="15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 smtClean="0">
                <a:latin typeface="Arial"/>
                <a:cs typeface="Arial"/>
              </a:rPr>
              <a:t>) </a:t>
            </a:r>
            <a:r>
              <a:rPr lang="en-US" sz="1500" dirty="0">
                <a:latin typeface="Arial"/>
                <a:cs typeface="Arial"/>
              </a:rPr>
              <a:t>and </a:t>
            </a:r>
            <a:r>
              <a:rPr lang="en-US" sz="1500" dirty="0" err="1">
                <a:latin typeface="Arial"/>
                <a:cs typeface="Arial"/>
              </a:rPr>
              <a:t>trolox</a:t>
            </a:r>
            <a:r>
              <a:rPr lang="en-US" sz="1500" dirty="0">
                <a:latin typeface="Arial"/>
                <a:cs typeface="Arial"/>
              </a:rPr>
              <a:t> (</a:t>
            </a:r>
            <a:r>
              <a:rPr lang="en-US" sz="1500" dirty="0" err="1">
                <a:latin typeface="Arial"/>
                <a:cs typeface="Arial"/>
              </a:rPr>
              <a:t>Tr</a:t>
            </a:r>
            <a:r>
              <a:rPr lang="en-US" sz="1500" dirty="0">
                <a:latin typeface="Arial"/>
                <a:cs typeface="Arial"/>
              </a:rPr>
              <a:t>, for HOO</a:t>
            </a:r>
            <a:r>
              <a:rPr lang="en-US" sz="15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 smtClean="0">
                <a:latin typeface="Arial"/>
                <a:cs typeface="Arial"/>
              </a:rPr>
              <a:t>, </a:t>
            </a:r>
            <a:r>
              <a:rPr lang="en-US" sz="1500" dirty="0">
                <a:latin typeface="Arial"/>
                <a:cs typeface="Arial"/>
              </a:rPr>
              <a:t>the protonated form of O</a:t>
            </a:r>
            <a:r>
              <a:rPr lang="en-US" sz="1500" baseline="-25000" dirty="0">
                <a:latin typeface="Arial"/>
                <a:cs typeface="Arial"/>
              </a:rPr>
              <a:t>2</a:t>
            </a:r>
            <a:r>
              <a:rPr lang="en-US" sz="1500" baseline="30000" dirty="0">
                <a:latin typeface="Arial"/>
                <a:cs typeface="Arial"/>
              </a:rPr>
              <a:t>-</a:t>
            </a:r>
            <a:r>
              <a:rPr lang="en-US" sz="15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 smtClean="0">
                <a:latin typeface="Arial"/>
                <a:cs typeface="Arial"/>
              </a:rPr>
              <a:t> </a:t>
            </a:r>
            <a:endParaRPr lang="en-US" sz="1500" dirty="0">
              <a:latin typeface="Arial"/>
              <a:ea typeface="Wingdings"/>
              <a:cs typeface="Arial"/>
              <a:sym typeface="Wingdings"/>
            </a:endParaRPr>
          </a:p>
        </p:txBody>
      </p:sp>
      <p:pic>
        <p:nvPicPr>
          <p:cNvPr id="6" name="Picture 5" descr="figm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3" y="1020111"/>
            <a:ext cx="6595433" cy="2468716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874640"/>
              </p:ext>
            </p:extLst>
          </p:nvPr>
        </p:nvGraphicFramePr>
        <p:xfrm>
          <a:off x="831085" y="4922247"/>
          <a:ext cx="7410780" cy="91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835"/>
                <a:gridCol w="950217"/>
                <a:gridCol w="610644"/>
                <a:gridCol w="444782"/>
                <a:gridCol w="603551"/>
                <a:gridCol w="538552"/>
                <a:gridCol w="509355"/>
                <a:gridCol w="582293"/>
                <a:gridCol w="656897"/>
                <a:gridCol w="66565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ESR | He+O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ONOO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/ONOOH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lang="en-US" sz="1500" b="0" baseline="30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HOO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OH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nitrite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nitrate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concentration (μM)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0.5 - 1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0.7-1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-2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1-2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&lt;0.1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&lt;0.1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10-11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150033" y="5841727"/>
            <a:ext cx="6091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Arial Narrow"/>
                <a:cs typeface="Arial Narrow"/>
              </a:rPr>
              <a:t>At pH ~ 7.4 – 7.6, plasma treatment = 150s; dissipated electrical power = 1.1W. </a:t>
            </a:r>
            <a:endParaRPr lang="en-US" sz="1600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377" y="6226906"/>
            <a:ext cx="871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A defined cocktail of ROS/RNS with </a:t>
            </a:r>
            <a:r>
              <a:rPr lang="en-US" b="1" dirty="0" smtClean="0">
                <a:latin typeface="Arial Narrow"/>
                <a:cs typeface="Arial Narrow"/>
              </a:rPr>
              <a:t>known composition </a:t>
            </a:r>
            <a:r>
              <a:rPr lang="en-US" dirty="0" smtClean="0">
                <a:latin typeface="Arial Narrow"/>
                <a:cs typeface="Arial Narrow"/>
              </a:rPr>
              <a:t>and </a:t>
            </a: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precision dose control </a:t>
            </a: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(340nM steps) 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4363310" y="0"/>
            <a:ext cx="4780692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Chemical Composition Profile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7424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373" y="5867132"/>
            <a:ext cx="3377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DMPO-OH is oxidized to DMPO-X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070" y="489451"/>
            <a:ext cx="4324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An environment of multiple ROS </a:t>
            </a:r>
          </a:p>
          <a:p>
            <a:r>
              <a:rPr lang="en-US" sz="2000" dirty="0" smtClean="0">
                <a:latin typeface="Arial Narrow"/>
                <a:cs typeface="Arial Narrow"/>
              </a:rPr>
              <a:t>– an unprecedented challenges to spin traps</a:t>
            </a:r>
            <a:endParaRPr lang="en-US" sz="2000" dirty="0">
              <a:latin typeface="Arial Narrow"/>
              <a:cs typeface="Arial Narrow"/>
            </a:endParaRPr>
          </a:p>
        </p:txBody>
      </p:sp>
      <p:pic>
        <p:nvPicPr>
          <p:cNvPr id="14" name="Picture 13" descr="Figm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0" y="1262268"/>
            <a:ext cx="8552118" cy="4522931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5131497" y="0"/>
            <a:ext cx="4012503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Surface Air Plasmas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682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237"/>
            <a:ext cx="9144000" cy="615553"/>
          </a:xfrm>
          <a:prstGeom prst="rect">
            <a:avLst/>
          </a:prstGeom>
          <a:gradFill flip="none" rotWithShape="1">
            <a:gsLst>
              <a:gs pos="0">
                <a:srgbClr val="0E03FF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wrap="square" lIns="0" tIns="13716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Gas</a:t>
            </a:r>
            <a:r>
              <a:rPr lang="zh-CN" altLang="en-US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Plasma as a Novel Therapy</a:t>
            </a:r>
            <a:r>
              <a:rPr lang="zh-CN" altLang="en-US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endParaRPr lang="en-U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517" y="805793"/>
            <a:ext cx="748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Examples of physics-based therapies (… in addition to imaging and diagnosis)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035" y="1395043"/>
            <a:ext cx="433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 Narrow"/>
                <a:cs typeface="Arial Narrow"/>
              </a:rPr>
              <a:t>Materials</a:t>
            </a:r>
            <a:r>
              <a:rPr lang="en-US" sz="2400" b="1" dirty="0" smtClean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– bone and tissue repair, implants... 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674" y="2218951"/>
            <a:ext cx="666751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b="1" dirty="0" smtClean="0">
                <a:latin typeface="Arial Narrow"/>
                <a:cs typeface="Arial Narrow"/>
              </a:rPr>
              <a:t>Pulsed electric field</a:t>
            </a:r>
            <a:r>
              <a:rPr lang="en-US" sz="2200" dirty="0" smtClean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–</a:t>
            </a:r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spinal cord injury; tumor ablation, pacemakers 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868" y="2770148"/>
            <a:ext cx="688477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b="1" dirty="0" smtClean="0">
                <a:latin typeface="Arial Narrow"/>
                <a:cs typeface="Arial Narrow"/>
              </a:rPr>
              <a:t>Light</a:t>
            </a:r>
            <a:r>
              <a:rPr lang="en-US" sz="2400" b="1" dirty="0" smtClean="0">
                <a:latin typeface="Avenir Next Condensed Regular"/>
                <a:cs typeface="Avenir Next Condensed Regular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–</a:t>
            </a:r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err="1" smtClean="0">
                <a:latin typeface="Arial Narrow"/>
                <a:cs typeface="Arial Narrow"/>
              </a:rPr>
              <a:t>optogenetics</a:t>
            </a:r>
            <a:r>
              <a:rPr lang="en-US" dirty="0" smtClean="0">
                <a:latin typeface="Arial Narrow"/>
                <a:cs typeface="Arial Narrow"/>
              </a:rPr>
              <a:t>, laser surgery, photodynamic therapy (PDT) 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523" y="6391034"/>
            <a:ext cx="3894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Deisseroth</a:t>
            </a:r>
            <a:r>
              <a:rPr lang="en-US" sz="1200" dirty="0" smtClean="0">
                <a:latin typeface="Arial"/>
                <a:cs typeface="Arial"/>
              </a:rPr>
              <a:t> K et al (2011) </a:t>
            </a:r>
            <a:r>
              <a:rPr lang="en-US" sz="1200" i="1" dirty="0" smtClean="0">
                <a:latin typeface="Arial"/>
                <a:cs typeface="Arial"/>
              </a:rPr>
              <a:t>Nat Methods </a:t>
            </a:r>
            <a:r>
              <a:rPr lang="en-US" sz="1200" dirty="0" smtClean="0">
                <a:latin typeface="Arial"/>
                <a:cs typeface="Arial"/>
              </a:rPr>
              <a:t>8: 26 – 29.</a:t>
            </a:r>
          </a:p>
          <a:p>
            <a:r>
              <a:rPr lang="en-US" sz="1200" dirty="0" err="1" smtClean="0">
                <a:latin typeface="Arial"/>
                <a:cs typeface="Arial"/>
              </a:rPr>
              <a:t>Castano</a:t>
            </a:r>
            <a:r>
              <a:rPr lang="en-US" sz="1200" dirty="0" smtClean="0">
                <a:latin typeface="Arial"/>
                <a:cs typeface="Arial"/>
              </a:rPr>
              <a:t> AP et al (2006) </a:t>
            </a:r>
            <a:r>
              <a:rPr lang="en-US" sz="1200" i="1" dirty="0" smtClean="0">
                <a:latin typeface="Arial"/>
                <a:cs typeface="Arial"/>
              </a:rPr>
              <a:t>Nat Rev Cancer </a:t>
            </a:r>
            <a:r>
              <a:rPr lang="en-US" sz="1200" dirty="0" smtClean="0">
                <a:latin typeface="Arial"/>
                <a:cs typeface="Arial"/>
              </a:rPr>
              <a:t>6: 535 – 545.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b="10109"/>
          <a:stretch/>
        </p:blipFill>
        <p:spPr>
          <a:xfrm>
            <a:off x="296746" y="3379336"/>
            <a:ext cx="5084598" cy="26902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r="66605"/>
          <a:stretch/>
        </p:blipFill>
        <p:spPr>
          <a:xfrm>
            <a:off x="7358768" y="1135282"/>
            <a:ext cx="1503392" cy="15418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66180" r="510"/>
          <a:stretch/>
        </p:blipFill>
        <p:spPr>
          <a:xfrm>
            <a:off x="7446271" y="3970353"/>
            <a:ext cx="1499567" cy="1541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2870" r="33820"/>
          <a:stretch/>
        </p:blipFill>
        <p:spPr>
          <a:xfrm>
            <a:off x="7419628" y="2543940"/>
            <a:ext cx="1499567" cy="15418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9035" y="5392609"/>
            <a:ext cx="27014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Reactive Oxygen Species </a:t>
            </a:r>
          </a:p>
          <a:p>
            <a:r>
              <a:rPr lang="en-US" sz="1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(ROS)</a:t>
            </a:r>
            <a:endParaRPr lang="en-US" sz="1600" b="1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69695" y="4376394"/>
            <a:ext cx="16104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Electricity</a:t>
            </a:r>
          </a:p>
          <a:p>
            <a:endParaRPr lang="en-US" sz="2000" b="1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r>
              <a:rPr lang="en-US" sz="20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Light</a:t>
            </a:r>
          </a:p>
          <a:p>
            <a:endParaRPr lang="en-US" sz="2000" b="1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r>
              <a:rPr lang="en-US" sz="20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Oxygen (ROS)</a:t>
            </a:r>
            <a:endParaRPr lang="en-US" sz="2000" b="1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683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536" y="5769302"/>
            <a:ext cx="8622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arrow"/>
                <a:cs typeface="Arial Narrow"/>
              </a:rPr>
              <a:t>The interactions between spin traps and scavengers. (a) the signal of DMPO-OH appears after the addition of </a:t>
            </a:r>
            <a:r>
              <a:rPr lang="en-US" dirty="0" err="1">
                <a:latin typeface="Arial Narrow"/>
                <a:cs typeface="Arial Narrow"/>
              </a:rPr>
              <a:t>Trolox</a:t>
            </a:r>
            <a:r>
              <a:rPr lang="en-US" dirty="0">
                <a:latin typeface="Arial Narrow"/>
                <a:cs typeface="Arial Narrow"/>
              </a:rPr>
              <a:t> and the proposed reaction mechanism (b).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6999" y="508592"/>
            <a:ext cx="38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DMPO-Scavenger Interactions</a:t>
            </a:r>
            <a:endParaRPr lang="en-US" sz="2400" b="1" dirty="0">
              <a:latin typeface="Arial Narrow"/>
              <a:cs typeface="Arial Narrow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4834465" y="0"/>
            <a:ext cx="4309536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Spin Traps; Scavengers</a:t>
            </a:r>
            <a:endParaRPr lang="en-US" sz="2000" b="1" dirty="0">
              <a:latin typeface="Arial Narrow"/>
              <a:cs typeface="Arial Narrow"/>
            </a:endParaRPr>
          </a:p>
        </p:txBody>
      </p:sp>
      <p:pic>
        <p:nvPicPr>
          <p:cNvPr id="3" name="Picture 2" descr="figm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752" y="1143000"/>
            <a:ext cx="4132813" cy="4571695"/>
          </a:xfrm>
          <a:prstGeom prst="rect">
            <a:avLst/>
          </a:prstGeom>
        </p:spPr>
      </p:pic>
      <p:pic>
        <p:nvPicPr>
          <p:cNvPr id="13" name="Picture 12" descr="figm-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r="17007"/>
          <a:stretch/>
        </p:blipFill>
        <p:spPr>
          <a:xfrm>
            <a:off x="673539" y="1761547"/>
            <a:ext cx="1761711" cy="13445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2368" y="1301315"/>
            <a:ext cx="158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DMPO-X pattern</a:t>
            </a: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17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808" y="1758564"/>
            <a:ext cx="1829569" cy="9482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01672" y="1291124"/>
            <a:ext cx="174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DMPO-OH pattern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1070" y="114432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  <a:latin typeface="Avenir Next Condensed Regular"/>
                <a:cs typeface="Avenir Next Condensed Regular"/>
              </a:rPr>
              <a:t>1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venir Next Condensed Regular"/>
                <a:cs typeface="Avenir Next Condensed Regular"/>
              </a:rPr>
              <a:t>O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venir Next Condensed Regular"/>
                <a:cs typeface="Avenir Next Condensed Regular"/>
              </a:rPr>
              <a:t> scavenger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6441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0759" y="685134"/>
            <a:ext cx="3481315" cy="1569660"/>
          </a:xfrm>
          <a:prstGeom prst="rect">
            <a:avLst/>
          </a:prstGeom>
          <a:noFill/>
          <a:ln>
            <a:solidFill>
              <a:srgbClr val="0E0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Narrow"/>
                <a:cs typeface="Arial Narrow"/>
              </a:rPr>
              <a:t>endogenous ROS/RNS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Chemical composition (types)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Concentration profile (amount)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Sites of generation and action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2614" y="686787"/>
            <a:ext cx="3481315" cy="1569660"/>
          </a:xfrm>
          <a:prstGeom prst="rect">
            <a:avLst/>
          </a:prstGeom>
          <a:noFill/>
          <a:ln>
            <a:solidFill>
              <a:srgbClr val="0E03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Narrow"/>
                <a:cs typeface="Arial Narrow"/>
              </a:rPr>
              <a:t>exogenous ROS/RNS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Chemical composition (types)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Concentration profile (amount)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Penetration depth + pattern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953735"/>
                </a:solidFill>
                <a:latin typeface="Arial Narrow"/>
                <a:cs typeface="Arial Narrow"/>
              </a:rPr>
              <a:t>Temporal profiles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5151982" y="0"/>
            <a:ext cx="3992018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Aqueous Chemistry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Chemical Pathway</a:t>
            </a:r>
            <a:endParaRPr lang="en-US" sz="2000" b="1" dirty="0">
              <a:latin typeface="Arial Narrow"/>
              <a:cs typeface="Arial Narrow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38611" y="2606596"/>
            <a:ext cx="7293399" cy="3912803"/>
            <a:chOff x="1238611" y="2606596"/>
            <a:chExt cx="7293399" cy="3912803"/>
          </a:xfrm>
        </p:grpSpPr>
        <p:grpSp>
          <p:nvGrpSpPr>
            <p:cNvPr id="2" name="Group 1"/>
            <p:cNvGrpSpPr/>
            <p:nvPr/>
          </p:nvGrpSpPr>
          <p:grpSpPr>
            <a:xfrm>
              <a:off x="1238611" y="2606596"/>
              <a:ext cx="7213004" cy="3902599"/>
              <a:chOff x="1238611" y="2606596"/>
              <a:chExt cx="7213004" cy="390259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151982" y="2731016"/>
                <a:ext cx="329963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latin typeface="Avenir Next Condensed Regular"/>
                    <a:cs typeface="Avenir Next Condensed Regular"/>
                  </a:rPr>
                  <a:t>Selected </a:t>
                </a:r>
                <a:r>
                  <a:rPr lang="en-US" sz="1600" dirty="0">
                    <a:latin typeface="Avenir Next Condensed Regular"/>
                    <a:cs typeface="Avenir Next Condensed Regular"/>
                  </a:rPr>
                  <a:t>chemical </a:t>
                </a:r>
                <a:r>
                  <a:rPr lang="en-US" sz="1600" dirty="0" smtClean="0">
                    <a:latin typeface="Avenir Next Condensed Regular"/>
                    <a:cs typeface="Avenir Next Condensed Regular"/>
                  </a:rPr>
                  <a:t>pathways: Spin </a:t>
                </a:r>
                <a:r>
                  <a:rPr lang="en-US" sz="1600" dirty="0">
                    <a:latin typeface="Avenir Next Condensed Regular"/>
                    <a:cs typeface="Avenir Next Condensed Regular"/>
                  </a:rPr>
                  <a:t>traps (ST</a:t>
                </a:r>
                <a:r>
                  <a:rPr lang="en-US" sz="1600" dirty="0" smtClean="0">
                    <a:latin typeface="Avenir Next Condensed Regular"/>
                    <a:cs typeface="Avenir Next Condensed Regular"/>
                  </a:rPr>
                  <a:t>), cell (C) R: plasma </a:t>
                </a:r>
                <a:r>
                  <a:rPr lang="en-US" sz="1600" dirty="0">
                    <a:latin typeface="Avenir Next Condensed Regular"/>
                    <a:cs typeface="Avenir Next Condensed Regular"/>
                  </a:rPr>
                  <a:t>generated radicals; </a:t>
                </a:r>
                <a:r>
                  <a:rPr lang="en-US" sz="1600" dirty="0" smtClean="0">
                    <a:latin typeface="Avenir Next Condensed Regular"/>
                    <a:cs typeface="Avenir Next Condensed Regular"/>
                  </a:rPr>
                  <a:t>P: products </a:t>
                </a:r>
                <a:r>
                  <a:rPr lang="en-US" sz="1600" dirty="0">
                    <a:latin typeface="Avenir Next Condensed Regular"/>
                    <a:cs typeface="Avenir Next Condensed Regular"/>
                  </a:rPr>
                  <a:t>by spin traps and </a:t>
                </a:r>
                <a:r>
                  <a:rPr lang="en-US" sz="1600" dirty="0" smtClean="0">
                    <a:latin typeface="Avenir Next Condensed Regular"/>
                    <a:cs typeface="Avenir Next Condensed Regular"/>
                  </a:rPr>
                  <a:t>radicals </a:t>
                </a:r>
                <a:endParaRPr lang="en-US" sz="1600" dirty="0">
                  <a:latin typeface="Avenir Next Condensed Regular"/>
                  <a:cs typeface="Avenir Next Condensed Regular"/>
                </a:endParaRPr>
              </a:p>
            </p:txBody>
          </p:sp>
          <p:pic>
            <p:nvPicPr>
              <p:cNvPr id="8" name="Picture 7" descr="Figm-7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611" y="2606596"/>
                <a:ext cx="3913371" cy="3902599"/>
              </a:xfrm>
              <a:prstGeom prst="rect">
                <a:avLst/>
              </a:prstGeom>
            </p:spPr>
          </p:pic>
        </p:grpSp>
        <p:pic>
          <p:nvPicPr>
            <p:cNvPr id="13" name="Picture 12" descr="ASS-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1" t="8114" r="7343" b="77224"/>
            <a:stretch/>
          </p:blipFill>
          <p:spPr>
            <a:xfrm>
              <a:off x="5218439" y="4854496"/>
              <a:ext cx="3313571" cy="1664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9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003950"/>
              </p:ext>
            </p:extLst>
          </p:nvPr>
        </p:nvGraphicFramePr>
        <p:xfrm>
          <a:off x="293904" y="1041327"/>
          <a:ext cx="197944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4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Narrow"/>
                          <a:cs typeface="Arial Narrow"/>
                        </a:rPr>
                        <a:t>Cancer</a:t>
                      </a:r>
                      <a:r>
                        <a:rPr lang="en-US" baseline="0" dirty="0" smtClean="0">
                          <a:latin typeface="Arial Narrow"/>
                          <a:cs typeface="Arial Narrow"/>
                        </a:rPr>
                        <a:t> therapies</a:t>
                      </a:r>
                      <a:endParaRPr lang="en-US" dirty="0">
                        <a:latin typeface="Arial Narrow"/>
                        <a:cs typeface="Arial Narrow"/>
                      </a:endParaRPr>
                    </a:p>
                  </a:txBody>
                  <a:tcPr marR="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Narrow"/>
                          <a:cs typeface="Arial Narrow"/>
                        </a:rPr>
                        <a:t>Surgery</a:t>
                      </a:r>
                      <a:endParaRPr lang="en-US" dirty="0">
                        <a:latin typeface="Arial Narrow"/>
                        <a:cs typeface="Arial Narrow"/>
                      </a:endParaRPr>
                    </a:p>
                  </a:txBody>
                  <a:tcPr marR="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Narrow"/>
                          <a:cs typeface="Arial Narrow"/>
                        </a:rPr>
                        <a:t>Radiation therapy</a:t>
                      </a:r>
                      <a:endParaRPr lang="en-US" dirty="0">
                        <a:latin typeface="Arial Narrow"/>
                        <a:cs typeface="Arial Narrow"/>
                      </a:endParaRPr>
                    </a:p>
                  </a:txBody>
                  <a:tcPr marR="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Narrow"/>
                          <a:cs typeface="Arial Narrow"/>
                        </a:rPr>
                        <a:t>Chemotherapy</a:t>
                      </a:r>
                      <a:endParaRPr lang="en-US" dirty="0">
                        <a:latin typeface="Arial Narrow"/>
                        <a:cs typeface="Arial Narrow"/>
                      </a:endParaRPr>
                    </a:p>
                  </a:txBody>
                  <a:tcPr marR="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Narrow"/>
                          <a:cs typeface="Arial Narrow"/>
                        </a:rPr>
                        <a:t>Immunotherapy</a:t>
                      </a:r>
                      <a:endParaRPr lang="en-US" dirty="0">
                        <a:latin typeface="Arial Narrow"/>
                        <a:cs typeface="Arial Narrow"/>
                      </a:endParaRPr>
                    </a:p>
                  </a:txBody>
                  <a:tcPr marR="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  <a:latin typeface="Arial Narrow"/>
                          <a:cs typeface="Arial Narrow"/>
                        </a:rPr>
                        <a:t>Targeted</a:t>
                      </a:r>
                      <a:r>
                        <a:rPr lang="en-US" b="1" baseline="0" dirty="0" smtClean="0">
                          <a:solidFill>
                            <a:srgbClr val="008000"/>
                          </a:solidFill>
                          <a:latin typeface="Arial Narrow"/>
                          <a:cs typeface="Arial Narrow"/>
                        </a:rPr>
                        <a:t> therapy</a:t>
                      </a:r>
                      <a:endParaRPr lang="en-US" b="1" dirty="0">
                        <a:solidFill>
                          <a:srgbClr val="008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8000"/>
                          </a:solidFill>
                          <a:latin typeface="Arial Narrow"/>
                          <a:cs typeface="Arial Narrow"/>
                        </a:rPr>
                        <a:t>Precision medicine</a:t>
                      </a:r>
                    </a:p>
                  </a:txBody>
                  <a:tcPr marR="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Narrow"/>
                          <a:cs typeface="Arial Narrow"/>
                        </a:rPr>
                        <a:t>Hormone therapy</a:t>
                      </a:r>
                      <a:endParaRPr lang="en-US" dirty="0">
                        <a:latin typeface="Arial Narrow"/>
                        <a:cs typeface="Arial Narrow"/>
                      </a:endParaRPr>
                    </a:p>
                  </a:txBody>
                  <a:tcPr marR="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Narrow"/>
                          <a:cs typeface="Arial Narrow"/>
                        </a:rPr>
                        <a:t>Stem cell</a:t>
                      </a:r>
                      <a:r>
                        <a:rPr lang="en-US" baseline="0" dirty="0" smtClean="0">
                          <a:latin typeface="Arial Narrow"/>
                          <a:cs typeface="Arial Narrow"/>
                        </a:rPr>
                        <a:t> therapy</a:t>
                      </a:r>
                      <a:endParaRPr lang="en-US" dirty="0">
                        <a:latin typeface="Arial Narrow"/>
                        <a:cs typeface="Arial Narrow"/>
                      </a:endParaRPr>
                    </a:p>
                  </a:txBody>
                  <a:tcPr marR="0" marT="0" marB="0"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481725" y="4702644"/>
            <a:ext cx="2242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/>
                <a:cs typeface="Arial Narrow"/>
              </a:rPr>
              <a:t>f</a:t>
            </a:r>
            <a:r>
              <a:rPr lang="en-US" sz="1600" dirty="0" smtClean="0">
                <a:latin typeface="Arial Narrow"/>
                <a:cs typeface="Arial Narrow"/>
              </a:rPr>
              <a:t>rom Nat Institute of Cancer</a:t>
            </a:r>
            <a:endParaRPr lang="en-US" sz="1600" dirty="0">
              <a:latin typeface="Arial Narrow"/>
              <a:cs typeface="Arial Narrow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93980" y="1218294"/>
            <a:ext cx="6348283" cy="646331"/>
          </a:xfrm>
          <a:prstGeom prst="rect">
            <a:avLst/>
          </a:prstGeom>
          <a:noFill/>
          <a:ln w="19050" cmpd="sng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Targets changes in cancer cells that drive cancer, using </a:t>
            </a:r>
            <a:r>
              <a:rPr lang="en-US" b="1" dirty="0" smtClean="0">
                <a:latin typeface="Arial Narrow"/>
                <a:cs typeface="Arial Narrow"/>
              </a:rPr>
              <a:t>small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  <a:r>
              <a:rPr lang="en-US" b="1" dirty="0" smtClean="0">
                <a:latin typeface="Arial Narrow"/>
                <a:cs typeface="Arial Narrow"/>
              </a:rPr>
              <a:t>molecules</a:t>
            </a:r>
            <a:r>
              <a:rPr lang="en-US" dirty="0" smtClean="0">
                <a:latin typeface="Arial Narrow"/>
                <a:cs typeface="Arial Narrow"/>
              </a:rPr>
              <a:t> and </a:t>
            </a:r>
            <a:r>
              <a:rPr lang="en-US" b="1" dirty="0" smtClean="0">
                <a:latin typeface="Arial Narrow"/>
                <a:cs typeface="Arial Narrow"/>
              </a:rPr>
              <a:t>antibodies</a:t>
            </a:r>
            <a:r>
              <a:rPr lang="en-US" dirty="0" smtClean="0">
                <a:latin typeface="Arial Narrow"/>
                <a:cs typeface="Arial Narrow"/>
              </a:rPr>
              <a:t>, and is the foundation of precision medicine</a:t>
            </a:r>
            <a:endParaRPr lang="en-US" dirty="0">
              <a:latin typeface="Arial Narrow"/>
              <a:cs typeface="Arial Narrow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2273352" y="1864625"/>
            <a:ext cx="420628" cy="1140641"/>
          </a:xfrm>
          <a:prstGeom prst="straightConnector1">
            <a:avLst/>
          </a:prstGeom>
          <a:ln w="19050">
            <a:solidFill>
              <a:srgbClr val="4BACC6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273352" y="1864625"/>
            <a:ext cx="420628" cy="1578909"/>
          </a:xfrm>
          <a:prstGeom prst="straightConnector1">
            <a:avLst/>
          </a:prstGeom>
          <a:ln w="19050">
            <a:solidFill>
              <a:srgbClr val="4BACC6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l="33545" t="13422" r="365" b="48834"/>
          <a:stretch/>
        </p:blipFill>
        <p:spPr>
          <a:xfrm>
            <a:off x="2803611" y="2361281"/>
            <a:ext cx="6238652" cy="384602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599026" y="6336198"/>
            <a:ext cx="6183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  <a:hlinkClick r:id="rId3"/>
              </a:rPr>
              <a:t>https://www.alliedmarketresearch.com/oncology-cancer-drugs-</a:t>
            </a:r>
            <a:r>
              <a:rPr lang="en-US" sz="1400" dirty="0" smtClean="0">
                <a:latin typeface="Arial Narrow"/>
                <a:cs typeface="Arial Narrow"/>
                <a:hlinkClick r:id="rId3"/>
              </a:rPr>
              <a:t>market</a:t>
            </a:r>
            <a:r>
              <a:rPr lang="en-US" sz="1400" dirty="0" smtClean="0">
                <a:latin typeface="Arial Narrow"/>
                <a:cs typeface="Arial Narrow"/>
              </a:rPr>
              <a:t>; visited on 02/16/2016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48690" y="1980387"/>
            <a:ext cx="599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</a:rPr>
              <a:t>Global oncology/cancer drug  market: size and forecast (2013 – 2020)</a:t>
            </a:r>
            <a:endParaRPr lang="en-US" dirty="0">
              <a:solidFill>
                <a:srgbClr val="008000"/>
              </a:solidFill>
              <a:latin typeface="Arial Narrow"/>
              <a:cs typeface="Arial Narrow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3048690" y="4060687"/>
            <a:ext cx="1100098" cy="8944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743686" y="3470714"/>
            <a:ext cx="55370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5237"/>
            <a:ext cx="9144000" cy="615553"/>
          </a:xfrm>
          <a:prstGeom prst="rect">
            <a:avLst/>
          </a:prstGeom>
          <a:gradFill flip="none" rotWithShape="1">
            <a:gsLst>
              <a:gs pos="0">
                <a:srgbClr val="0E03FF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wrap="square" lIns="0" tIns="13716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Metabolism: the Case of Leukemia</a:t>
            </a:r>
            <a:endParaRPr lang="en-U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620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4181365" y="551961"/>
            <a:ext cx="4761396" cy="3081861"/>
            <a:chOff x="4181365" y="551961"/>
            <a:chExt cx="4761396" cy="308186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b="18895"/>
            <a:stretch/>
          </p:blipFill>
          <p:spPr>
            <a:xfrm>
              <a:off x="4181365" y="1051034"/>
              <a:ext cx="4104289" cy="258278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970246" y="551961"/>
              <a:ext cx="19725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 Narrow"/>
                  <a:cs typeface="Arial Narrow"/>
                </a:rPr>
                <a:t>Redox </a:t>
              </a:r>
              <a:r>
                <a:rPr lang="en-US" sz="2000" b="1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Regulation</a:t>
              </a:r>
              <a:endParaRPr lang="en-US" sz="2000" b="1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74012" y="6126424"/>
            <a:ext cx="7568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Cairns RA et al (2011) </a:t>
            </a:r>
            <a:r>
              <a:rPr lang="en-US" sz="1200" i="1" dirty="0" smtClean="0">
                <a:latin typeface="Arial"/>
                <a:cs typeface="Arial"/>
              </a:rPr>
              <a:t>Nat Rev Cancer</a:t>
            </a:r>
            <a:r>
              <a:rPr lang="en-US" sz="1200" dirty="0" smtClean="0">
                <a:latin typeface="Arial"/>
                <a:cs typeface="Arial"/>
              </a:rPr>
              <a:t> 11: 85; Ward PS and Thompson CB (2012) </a:t>
            </a:r>
            <a:r>
              <a:rPr lang="en-US" sz="1200" i="1" dirty="0" smtClean="0">
                <a:latin typeface="Arial"/>
                <a:cs typeface="Arial"/>
              </a:rPr>
              <a:t>Cancer Cell </a:t>
            </a:r>
            <a:r>
              <a:rPr lang="en-US" sz="1200" dirty="0" smtClean="0">
                <a:latin typeface="Arial"/>
                <a:cs typeface="Arial"/>
              </a:rPr>
              <a:t>21: 297; </a:t>
            </a:r>
          </a:p>
          <a:p>
            <a:r>
              <a:rPr lang="en-US" sz="1200" dirty="0" err="1" smtClean="0">
                <a:latin typeface="Arial"/>
                <a:cs typeface="Arial"/>
              </a:rPr>
              <a:t>Deberadinis</a:t>
            </a:r>
            <a:r>
              <a:rPr lang="en-US" sz="1200" dirty="0" smtClean="0">
                <a:latin typeface="Arial"/>
                <a:cs typeface="Arial"/>
              </a:rPr>
              <a:t> RJ et al (2015) </a:t>
            </a:r>
            <a:r>
              <a:rPr lang="en-US" sz="1200" i="1" dirty="0" smtClean="0">
                <a:latin typeface="Arial"/>
                <a:cs typeface="Arial"/>
              </a:rPr>
              <a:t>Cell </a:t>
            </a:r>
            <a:r>
              <a:rPr lang="en-US" sz="1200" dirty="0" smtClean="0">
                <a:latin typeface="Arial"/>
                <a:cs typeface="Arial"/>
              </a:rPr>
              <a:t>148: 1132. </a:t>
            </a:r>
            <a:r>
              <a:rPr lang="en-US" sz="1200" dirty="0" err="1" smtClean="0">
                <a:latin typeface="Arial"/>
                <a:cs typeface="Arial"/>
              </a:rPr>
              <a:t>Galluzzi</a:t>
            </a:r>
            <a:r>
              <a:rPr lang="en-US" sz="1200" dirty="0" smtClean="0">
                <a:latin typeface="Arial"/>
                <a:cs typeface="Arial"/>
              </a:rPr>
              <a:t> L et al (2013) </a:t>
            </a:r>
            <a:r>
              <a:rPr lang="en-US" sz="1200" i="1" dirty="0" smtClean="0">
                <a:latin typeface="Arial"/>
                <a:cs typeface="Arial"/>
              </a:rPr>
              <a:t>Nat Rev Drug </a:t>
            </a:r>
            <a:r>
              <a:rPr lang="en-US" sz="1200" i="1" dirty="0" err="1" smtClean="0">
                <a:latin typeface="Arial"/>
                <a:cs typeface="Arial"/>
              </a:rPr>
              <a:t>Discov</a:t>
            </a:r>
            <a:r>
              <a:rPr lang="en-US" sz="1200" i="1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12: 829. </a:t>
            </a:r>
          </a:p>
          <a:p>
            <a:r>
              <a:rPr lang="en-US" sz="1200" dirty="0" err="1" smtClean="0">
                <a:latin typeface="Arial"/>
                <a:cs typeface="Arial"/>
              </a:rPr>
              <a:t>Trachootham</a:t>
            </a:r>
            <a:r>
              <a:rPr lang="en-US" sz="1200" dirty="0" smtClean="0">
                <a:latin typeface="Arial"/>
                <a:cs typeface="Arial"/>
              </a:rPr>
              <a:t> D et al (2009) </a:t>
            </a:r>
            <a:r>
              <a:rPr lang="en-US" sz="1200" i="1" dirty="0">
                <a:latin typeface="Arial"/>
                <a:cs typeface="Arial"/>
              </a:rPr>
              <a:t>Nat Rev Drug </a:t>
            </a:r>
            <a:r>
              <a:rPr lang="en-US" sz="1200" i="1" dirty="0" err="1">
                <a:latin typeface="Arial"/>
                <a:cs typeface="Arial"/>
              </a:rPr>
              <a:t>Discov</a:t>
            </a:r>
            <a:r>
              <a:rPr lang="en-US" sz="1200" i="1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8: 579; </a:t>
            </a:r>
            <a:r>
              <a:rPr lang="en-US" sz="1200" dirty="0" err="1" smtClean="0">
                <a:latin typeface="Arial"/>
                <a:cs typeface="Arial"/>
              </a:rPr>
              <a:t>Gorrini</a:t>
            </a:r>
            <a:r>
              <a:rPr lang="en-US" sz="1200" dirty="0" smtClean="0">
                <a:latin typeface="Arial"/>
                <a:cs typeface="Arial"/>
              </a:rPr>
              <a:t> C et al (2013) </a:t>
            </a:r>
            <a:r>
              <a:rPr lang="en-US" sz="1200" i="1" dirty="0">
                <a:latin typeface="Arial"/>
                <a:cs typeface="Arial"/>
              </a:rPr>
              <a:t>Nat Rev Drug </a:t>
            </a:r>
            <a:r>
              <a:rPr lang="en-US" sz="1200" i="1" dirty="0" err="1">
                <a:latin typeface="Arial"/>
                <a:cs typeface="Arial"/>
              </a:rPr>
              <a:t>Discov</a:t>
            </a:r>
            <a:r>
              <a:rPr lang="en-US" sz="1200" i="1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12: </a:t>
            </a:r>
            <a:r>
              <a:rPr lang="en-US" sz="1200" dirty="0" smtClean="0">
                <a:latin typeface="Arial"/>
                <a:cs typeface="Arial"/>
              </a:rPr>
              <a:t>931</a:t>
            </a:r>
          </a:p>
        </p:txBody>
      </p:sp>
      <p:pic>
        <p:nvPicPr>
          <p:cNvPr id="20" name="Picture 19" descr="Figm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1" y="825806"/>
            <a:ext cx="3070692" cy="41478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6860" y="4974019"/>
            <a:ext cx="31963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Narrow"/>
                <a:cs typeface="Arial Narrow"/>
              </a:rPr>
              <a:t>TCA</a:t>
            </a:r>
            <a:r>
              <a:rPr lang="en-US" sz="1600" dirty="0" smtClean="0">
                <a:latin typeface="Arial Narrow"/>
                <a:cs typeface="Arial Narrow"/>
              </a:rPr>
              <a:t>: </a:t>
            </a:r>
            <a:r>
              <a:rPr lang="en-US" sz="1600" dirty="0" err="1">
                <a:latin typeface="Arial Narrow"/>
                <a:cs typeface="Arial Narrow"/>
              </a:rPr>
              <a:t>tricarboxylic</a:t>
            </a:r>
            <a:r>
              <a:rPr lang="en-US" sz="1600" dirty="0">
                <a:latin typeface="Arial Narrow"/>
                <a:cs typeface="Arial Narrow"/>
              </a:rPr>
              <a:t> </a:t>
            </a:r>
            <a:r>
              <a:rPr lang="en-US" sz="1600" dirty="0" smtClean="0">
                <a:latin typeface="Arial Narrow"/>
                <a:cs typeface="Arial Narrow"/>
              </a:rPr>
              <a:t>acid cycle</a:t>
            </a:r>
          </a:p>
          <a:p>
            <a:r>
              <a:rPr lang="en-US" sz="1600" b="1" dirty="0" smtClean="0">
                <a:latin typeface="Arial Narrow"/>
                <a:cs typeface="Arial Narrow"/>
              </a:rPr>
              <a:t>OXPHOS</a:t>
            </a:r>
            <a:r>
              <a:rPr lang="en-US" sz="1600" dirty="0" smtClean="0">
                <a:latin typeface="Arial Narrow"/>
                <a:cs typeface="Arial Narrow"/>
              </a:rPr>
              <a:t>: oxidative phosphorylation</a:t>
            </a:r>
          </a:p>
          <a:p>
            <a:r>
              <a:rPr lang="en-US" sz="1600" b="1" dirty="0" err="1" smtClean="0">
                <a:latin typeface="Arial Narrow"/>
                <a:cs typeface="Arial Narrow"/>
              </a:rPr>
              <a:t>Glutamiolysis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smtClean="0">
                <a:latin typeface="Arial Narrow"/>
                <a:cs typeface="Arial Narrow"/>
                <a:sym typeface="Wingdings"/>
              </a:rPr>
              <a:t> cellular antioxidant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 Narrow"/>
                <a:cs typeface="Arial Narrow"/>
                <a:sym typeface="Wingdings"/>
              </a:rPr>
              <a:t>Red arrow</a:t>
            </a:r>
            <a:r>
              <a:rPr lang="en-US" sz="1600" dirty="0" smtClean="0">
                <a:latin typeface="Arial Narrow"/>
                <a:cs typeface="Arial Narrow"/>
                <a:sym typeface="Wingdings"/>
              </a:rPr>
              <a:t>: altered paths of cancer cells</a:t>
            </a:r>
            <a:endParaRPr lang="en-US" sz="1600" dirty="0">
              <a:latin typeface="Arial Narrow"/>
              <a:cs typeface="Arial Narrow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137104" y="850873"/>
            <a:ext cx="3328275" cy="2188368"/>
            <a:chOff x="2137104" y="850873"/>
            <a:chExt cx="3328275" cy="2188368"/>
          </a:xfrm>
        </p:grpSpPr>
        <p:sp>
          <p:nvSpPr>
            <p:cNvPr id="27" name="Rounded Rectangle 26"/>
            <p:cNvSpPr/>
            <p:nvPr/>
          </p:nvSpPr>
          <p:spPr>
            <a:xfrm>
              <a:off x="2137104" y="850873"/>
              <a:ext cx="1243724" cy="2188368"/>
            </a:xfrm>
            <a:prstGeom prst="roundRect">
              <a:avLst>
                <a:gd name="adj" fmla="val 9555"/>
              </a:avLst>
            </a:prstGeom>
            <a:solidFill>
              <a:srgbClr val="008000">
                <a:alpha val="12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3380828" y="1322553"/>
              <a:ext cx="2084551" cy="17516"/>
            </a:xfrm>
            <a:prstGeom prst="straightConnector1">
              <a:avLst/>
            </a:prstGeom>
            <a:ln w="19050">
              <a:solidFill>
                <a:srgbClr val="008000">
                  <a:alpha val="37000"/>
                </a:srgb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137104" y="2785241"/>
            <a:ext cx="3967655" cy="2188447"/>
            <a:chOff x="2137104" y="2785241"/>
            <a:chExt cx="3967655" cy="2188447"/>
          </a:xfrm>
        </p:grpSpPr>
        <p:sp>
          <p:nvSpPr>
            <p:cNvPr id="28" name="Rounded Rectangle 27"/>
            <p:cNvSpPr/>
            <p:nvPr/>
          </p:nvSpPr>
          <p:spPr>
            <a:xfrm>
              <a:off x="2137104" y="2785241"/>
              <a:ext cx="1243724" cy="2188447"/>
            </a:xfrm>
            <a:prstGeom prst="roundRect">
              <a:avLst>
                <a:gd name="adj" fmla="val 9555"/>
              </a:avLst>
            </a:prstGeom>
            <a:solidFill>
              <a:schemeClr val="accent2">
                <a:lumMod val="75000"/>
                <a:alpha val="12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3380828" y="3305505"/>
              <a:ext cx="1410138" cy="17516"/>
            </a:xfrm>
            <a:prstGeom prst="straightConnector1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3380828" y="3461412"/>
              <a:ext cx="2723931" cy="17516"/>
            </a:xfrm>
            <a:prstGeom prst="straightConnector1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979917" y="4235355"/>
            <a:ext cx="50764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Cancer cells </a:t>
            </a:r>
            <a:r>
              <a:rPr lang="en-US" dirty="0" smtClean="0">
                <a:latin typeface="Arial Narrow"/>
                <a:cs typeface="Arial Narrow"/>
              </a:rPr>
              <a:t>– more metabolism activities, more ROS, and greater burden on cellular antioxidant capacity.</a:t>
            </a:r>
          </a:p>
          <a:p>
            <a:endParaRPr lang="en-US" dirty="0">
              <a:latin typeface="Arial Narrow"/>
              <a:cs typeface="Arial Narrow"/>
            </a:endParaRPr>
          </a:p>
          <a:p>
            <a:r>
              <a:rPr lang="en-US" b="1" dirty="0" smtClean="0">
                <a:latin typeface="Arial Narrow"/>
                <a:cs typeface="Arial Narrow"/>
              </a:rPr>
              <a:t>Therapeutic opportunities </a:t>
            </a:r>
            <a:r>
              <a:rPr lang="en-US" dirty="0" smtClean="0">
                <a:latin typeface="Arial Narrow"/>
                <a:cs typeface="Arial Narrow"/>
              </a:rPr>
              <a:t>– greater oxidative stress to cancer cells than normal cells with exogenous ROS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5151982" y="0"/>
            <a:ext cx="3992018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Cancer Metabolism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Redox Regulation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571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137" y="697651"/>
            <a:ext cx="8344642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Cancer</a:t>
            </a:r>
            <a:r>
              <a:rPr lang="en-US" dirty="0" smtClean="0">
                <a:latin typeface="Arial Narrow"/>
                <a:cs typeface="Arial Narrow"/>
              </a:rPr>
              <a:t>:	</a:t>
            </a:r>
            <a:r>
              <a:rPr lang="en-US" sz="2000" b="1" dirty="0" smtClean="0">
                <a:solidFill>
                  <a:srgbClr val="0E03FF"/>
                </a:solidFill>
                <a:latin typeface="Arial Narrow"/>
                <a:cs typeface="Arial Narrow"/>
              </a:rPr>
              <a:t>chronic myeloid leukemia</a:t>
            </a:r>
            <a:r>
              <a:rPr lang="en-US" sz="2000" dirty="0" smtClean="0">
                <a:solidFill>
                  <a:srgbClr val="0E03FF"/>
                </a:solidFill>
                <a:latin typeface="Arial Narrow"/>
                <a:cs typeface="Arial Narrow"/>
              </a:rPr>
              <a:t> (CML)</a:t>
            </a:r>
            <a:endParaRPr lang="en-US" sz="2000" b="1" dirty="0">
              <a:solidFill>
                <a:srgbClr val="0E03FF"/>
              </a:solidFill>
              <a:latin typeface="Arial Narrow"/>
              <a:cs typeface="Arial Narrow"/>
            </a:endParaRPr>
          </a:p>
          <a:p>
            <a:r>
              <a:rPr lang="en-US" b="1" dirty="0" smtClean="0">
                <a:latin typeface="Arial Narrow"/>
                <a:cs typeface="Arial Narrow"/>
              </a:rPr>
              <a:t>Targets</a:t>
            </a:r>
            <a:r>
              <a:rPr lang="en-US" dirty="0" smtClean="0">
                <a:latin typeface="Arial Narrow"/>
                <a:cs typeface="Arial Narrow"/>
              </a:rPr>
              <a:t>:	</a:t>
            </a:r>
            <a:r>
              <a:rPr lang="en-US" sz="2000" b="1" dirty="0" smtClean="0">
                <a:solidFill>
                  <a:srgbClr val="0E03FF"/>
                </a:solidFill>
                <a:latin typeface="Arial Narrow"/>
                <a:cs typeface="Arial Narrow"/>
              </a:rPr>
              <a:t>tyrosine kinase </a:t>
            </a:r>
          </a:p>
          <a:p>
            <a:r>
              <a:rPr lang="en-US" b="1" dirty="0" smtClean="0">
                <a:latin typeface="Arial Narrow"/>
                <a:cs typeface="Arial Narrow"/>
              </a:rPr>
              <a:t>Small molecules</a:t>
            </a:r>
            <a:r>
              <a:rPr lang="en-US" dirty="0" smtClean="0">
                <a:latin typeface="Arial Narrow"/>
                <a:cs typeface="Arial Narrow"/>
              </a:rPr>
              <a:t>: 	tyrosine kinase inhibitors (TKI), e.g. Gleevec, one of the most successful 				targeted therapies of all cancers</a:t>
            </a:r>
          </a:p>
          <a:p>
            <a:endParaRPr lang="en-US" dirty="0">
              <a:latin typeface="Arial Narrow"/>
              <a:cs typeface="Arial Narrow"/>
            </a:endParaRPr>
          </a:p>
          <a:p>
            <a:r>
              <a:rPr lang="en-US" b="1" dirty="0" smtClean="0">
                <a:latin typeface="Arial Narrow"/>
                <a:cs typeface="Arial Narrow"/>
              </a:rPr>
              <a:t>Problems</a:t>
            </a:r>
            <a:r>
              <a:rPr lang="en-US" dirty="0" smtClean="0">
                <a:latin typeface="Arial Narrow"/>
                <a:cs typeface="Arial Narrow"/>
              </a:rPr>
              <a:t>:	</a:t>
            </a:r>
            <a:r>
              <a:rPr lang="en-US" b="1" dirty="0" smtClean="0">
                <a:solidFill>
                  <a:srgbClr val="0E03FF"/>
                </a:solidFill>
                <a:latin typeface="Arial Narrow"/>
                <a:cs typeface="Arial Narrow"/>
              </a:rPr>
              <a:t>drug resistance</a:t>
            </a:r>
            <a:r>
              <a:rPr lang="en-US" dirty="0" smtClean="0">
                <a:latin typeface="Arial Narrow"/>
                <a:cs typeface="Arial Narrow"/>
              </a:rPr>
              <a:t>. Gleevec-resistant T315 mutations.</a:t>
            </a:r>
          </a:p>
          <a:p>
            <a:endParaRPr lang="en-US" dirty="0">
              <a:latin typeface="Arial Narrow"/>
              <a:cs typeface="Arial Narrow"/>
            </a:endParaRPr>
          </a:p>
          <a:p>
            <a:r>
              <a:rPr lang="en-US" b="1" dirty="0" smtClean="0">
                <a:latin typeface="Arial Narrow"/>
                <a:cs typeface="Arial Narrow"/>
              </a:rPr>
              <a:t>Cells</a:t>
            </a:r>
            <a:r>
              <a:rPr lang="en-US" dirty="0" smtClean="0">
                <a:latin typeface="Arial Narrow"/>
                <a:cs typeface="Arial Narrow"/>
              </a:rPr>
              <a:t>:	murine cell lines Ba/F3 (healthy), </a:t>
            </a:r>
          </a:p>
          <a:p>
            <a:r>
              <a:rPr lang="en-US" dirty="0">
                <a:latin typeface="Arial Narrow"/>
                <a:cs typeface="Arial Narrow"/>
              </a:rPr>
              <a:t>	</a:t>
            </a:r>
            <a:r>
              <a:rPr lang="en-US" dirty="0" smtClean="0">
                <a:latin typeface="Arial Narrow"/>
                <a:cs typeface="Arial Narrow"/>
              </a:rPr>
              <a:t>	Ba/F3 p210 (cancer cells)</a:t>
            </a:r>
          </a:p>
          <a:p>
            <a:r>
              <a:rPr lang="en-US" dirty="0">
                <a:latin typeface="Arial Narrow"/>
                <a:cs typeface="Arial Narrow"/>
              </a:rPr>
              <a:t>	</a:t>
            </a:r>
            <a:r>
              <a:rPr lang="en-US" dirty="0" smtClean="0">
                <a:latin typeface="Arial Narrow"/>
                <a:cs typeface="Arial Narrow"/>
              </a:rPr>
              <a:t>	Ba/F3 </a:t>
            </a:r>
            <a:r>
              <a:rPr lang="en-US" b="1" dirty="0" smtClean="0">
                <a:latin typeface="Arial Narrow"/>
                <a:cs typeface="Arial Narrow"/>
              </a:rPr>
              <a:t>T315I</a:t>
            </a:r>
            <a:r>
              <a:rPr lang="en-US" dirty="0" smtClean="0">
                <a:latin typeface="Arial Narrow"/>
                <a:cs typeface="Arial Narrow"/>
              </a:rPr>
              <a:t> (drug resistant cancer cells)</a:t>
            </a:r>
          </a:p>
          <a:p>
            <a:r>
              <a:rPr lang="en-US" dirty="0">
                <a:latin typeface="Arial Narrow"/>
                <a:cs typeface="Arial Narrow"/>
              </a:rPr>
              <a:t>	</a:t>
            </a:r>
            <a:r>
              <a:rPr lang="en-US" dirty="0" smtClean="0">
                <a:latin typeface="Arial Narrow"/>
                <a:cs typeface="Arial Narrow"/>
              </a:rPr>
              <a:t>	</a:t>
            </a:r>
            <a:r>
              <a:rPr lang="en-US" i="1" dirty="0" smtClean="0">
                <a:latin typeface="Arial Narrow"/>
                <a:cs typeface="Arial Narrow"/>
              </a:rPr>
              <a:t>in-vitro </a:t>
            </a:r>
            <a:r>
              <a:rPr lang="en-US" dirty="0" smtClean="0">
                <a:latin typeface="Arial Narrow"/>
                <a:cs typeface="Arial Narrow"/>
              </a:rPr>
              <a:t>efficacy is known to possess high probability </a:t>
            </a:r>
          </a:p>
          <a:p>
            <a:r>
              <a:rPr lang="en-US" dirty="0">
                <a:latin typeface="Arial Narrow"/>
                <a:cs typeface="Arial Narrow"/>
              </a:rPr>
              <a:t>	</a:t>
            </a:r>
            <a:r>
              <a:rPr lang="en-US" dirty="0" smtClean="0">
                <a:latin typeface="Arial Narrow"/>
                <a:cs typeface="Arial Narrow"/>
              </a:rPr>
              <a:t>	of </a:t>
            </a:r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being reproduced clinically</a:t>
            </a:r>
          </a:p>
          <a:p>
            <a:endParaRPr lang="en-US" dirty="0">
              <a:latin typeface="Arial Narrow"/>
              <a:cs typeface="Arial Narrow"/>
            </a:endParaRPr>
          </a:p>
          <a:p>
            <a:r>
              <a:rPr lang="en-US" b="1" dirty="0" smtClean="0">
                <a:latin typeface="Arial Narrow"/>
                <a:cs typeface="Arial Narrow"/>
              </a:rPr>
              <a:t>Unknown</a:t>
            </a:r>
            <a:r>
              <a:rPr lang="en-US" dirty="0" smtClean="0">
                <a:latin typeface="Arial Narrow"/>
                <a:cs typeface="Arial Narrow"/>
              </a:rPr>
              <a:t>:	T315T cells are under greater oxidative stress</a:t>
            </a:r>
          </a:p>
          <a:p>
            <a:endParaRPr lang="en-US" dirty="0">
              <a:latin typeface="Arial Narrow"/>
              <a:cs typeface="Arial Narrow"/>
            </a:endParaRPr>
          </a:p>
          <a:p>
            <a:r>
              <a:rPr lang="en-US" b="1" dirty="0" smtClean="0">
                <a:latin typeface="Arial Narrow"/>
                <a:cs typeface="Arial Narrow"/>
              </a:rPr>
              <a:t>Plasma</a:t>
            </a:r>
            <a:r>
              <a:rPr lang="en-US" dirty="0" smtClean="0">
                <a:latin typeface="Arial Narrow"/>
                <a:cs typeface="Arial Narrow"/>
              </a:rPr>
              <a:t>:	Ar+O</a:t>
            </a:r>
            <a:r>
              <a:rPr lang="en-US" baseline="-25000" dirty="0" smtClean="0">
                <a:latin typeface="Arial Narrow"/>
                <a:cs typeface="Arial Narrow"/>
              </a:rPr>
              <a:t>2 </a:t>
            </a:r>
            <a:r>
              <a:rPr lang="en-US" dirty="0" smtClean="0">
                <a:latin typeface="Arial Narrow"/>
                <a:cs typeface="Arial Narrow"/>
              </a:rPr>
              <a:t>plasma jet (converged from some 12 plasma conditions to achieve selectivity)</a:t>
            </a:r>
          </a:p>
          <a:p>
            <a:endParaRPr lang="en-US" dirty="0">
              <a:latin typeface="Arial Narrow"/>
              <a:cs typeface="Arial Narrow"/>
            </a:endParaRPr>
          </a:p>
          <a:p>
            <a:r>
              <a:rPr lang="en-US" dirty="0" smtClean="0">
                <a:latin typeface="Arial Narrow"/>
                <a:cs typeface="Arial Narrow"/>
              </a:rPr>
              <a:t> </a:t>
            </a:r>
            <a:endParaRPr lang="en-US" dirty="0">
              <a:latin typeface="Arial Narrow"/>
              <a:cs typeface="Arial Narrow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73723" y="2727604"/>
            <a:ext cx="1122371" cy="2115934"/>
            <a:chOff x="506731" y="1340768"/>
            <a:chExt cx="2652527" cy="4844188"/>
          </a:xfrm>
        </p:grpSpPr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1711755" y="2527527"/>
              <a:ext cx="267958" cy="3445985"/>
            </a:xfrm>
            <a:prstGeom prst="ellipse">
              <a:avLst/>
            </a:prstGeom>
            <a:solidFill>
              <a:srgbClr val="FF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1742066" y="2527527"/>
              <a:ext cx="267958" cy="3445985"/>
            </a:xfrm>
            <a:prstGeom prst="ellipse">
              <a:avLst/>
            </a:prstGeom>
            <a:noFill/>
            <a:ln w="15875" cap="rnd">
              <a:solidFill>
                <a:srgbClr val="FFC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1608060" y="2401803"/>
              <a:ext cx="83582" cy="2680210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1445810" y="2411328"/>
              <a:ext cx="181916" cy="2685924"/>
            </a:xfrm>
            <a:custGeom>
              <a:avLst/>
              <a:gdLst>
                <a:gd name="T0" fmla="*/ 0 w 123"/>
                <a:gd name="T1" fmla="*/ 21 h 1709"/>
                <a:gd name="T2" fmla="*/ 21 w 123"/>
                <a:gd name="T3" fmla="*/ 0 h 1709"/>
                <a:gd name="T4" fmla="*/ 103 w 123"/>
                <a:gd name="T5" fmla="*/ 0 h 1709"/>
                <a:gd name="T6" fmla="*/ 123 w 123"/>
                <a:gd name="T7" fmla="*/ 21 h 1709"/>
                <a:gd name="T8" fmla="*/ 123 w 123"/>
                <a:gd name="T9" fmla="*/ 1689 h 1709"/>
                <a:gd name="T10" fmla="*/ 103 w 123"/>
                <a:gd name="T11" fmla="*/ 1709 h 1709"/>
                <a:gd name="T12" fmla="*/ 21 w 123"/>
                <a:gd name="T13" fmla="*/ 1709 h 1709"/>
                <a:gd name="T14" fmla="*/ 0 w 123"/>
                <a:gd name="T15" fmla="*/ 1689 h 1709"/>
                <a:gd name="T16" fmla="*/ 0 w 123"/>
                <a:gd name="T17" fmla="*/ 21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709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lnTo>
                    <a:pt x="103" y="0"/>
                  </a:lnTo>
                  <a:cubicBezTo>
                    <a:pt x="114" y="0"/>
                    <a:pt x="123" y="9"/>
                    <a:pt x="123" y="21"/>
                  </a:cubicBezTo>
                  <a:lnTo>
                    <a:pt x="123" y="1689"/>
                  </a:lnTo>
                  <a:cubicBezTo>
                    <a:pt x="123" y="1700"/>
                    <a:pt x="114" y="1709"/>
                    <a:pt x="103" y="1709"/>
                  </a:cubicBezTo>
                  <a:lnTo>
                    <a:pt x="21" y="1709"/>
                  </a:lnTo>
                  <a:cubicBezTo>
                    <a:pt x="9" y="1709"/>
                    <a:pt x="0" y="1700"/>
                    <a:pt x="0" y="1689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1445810" y="2411328"/>
              <a:ext cx="181916" cy="2685924"/>
            </a:xfrm>
            <a:custGeom>
              <a:avLst/>
              <a:gdLst>
                <a:gd name="T0" fmla="*/ 0 w 123"/>
                <a:gd name="T1" fmla="*/ 21 h 1709"/>
                <a:gd name="T2" fmla="*/ 21 w 123"/>
                <a:gd name="T3" fmla="*/ 0 h 1709"/>
                <a:gd name="T4" fmla="*/ 103 w 123"/>
                <a:gd name="T5" fmla="*/ 0 h 1709"/>
                <a:gd name="T6" fmla="*/ 123 w 123"/>
                <a:gd name="T7" fmla="*/ 21 h 1709"/>
                <a:gd name="T8" fmla="*/ 123 w 123"/>
                <a:gd name="T9" fmla="*/ 1689 h 1709"/>
                <a:gd name="T10" fmla="*/ 103 w 123"/>
                <a:gd name="T11" fmla="*/ 1709 h 1709"/>
                <a:gd name="T12" fmla="*/ 21 w 123"/>
                <a:gd name="T13" fmla="*/ 1709 h 1709"/>
                <a:gd name="T14" fmla="*/ 0 w 123"/>
                <a:gd name="T15" fmla="*/ 1689 h 1709"/>
                <a:gd name="T16" fmla="*/ 0 w 123"/>
                <a:gd name="T17" fmla="*/ 21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709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lnTo>
                    <a:pt x="103" y="0"/>
                  </a:lnTo>
                  <a:cubicBezTo>
                    <a:pt x="114" y="0"/>
                    <a:pt x="123" y="9"/>
                    <a:pt x="123" y="21"/>
                  </a:cubicBezTo>
                  <a:lnTo>
                    <a:pt x="123" y="1689"/>
                  </a:lnTo>
                  <a:cubicBezTo>
                    <a:pt x="123" y="1700"/>
                    <a:pt x="114" y="1709"/>
                    <a:pt x="103" y="1709"/>
                  </a:cubicBezTo>
                  <a:lnTo>
                    <a:pt x="21" y="1709"/>
                  </a:lnTo>
                  <a:cubicBezTo>
                    <a:pt x="9" y="1709"/>
                    <a:pt x="0" y="1700"/>
                    <a:pt x="0" y="1689"/>
                  </a:cubicBezTo>
                  <a:lnTo>
                    <a:pt x="0" y="21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2025974" y="2399899"/>
              <a:ext cx="83582" cy="2687829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2102182" y="2407518"/>
              <a:ext cx="206499" cy="2689734"/>
            </a:xfrm>
            <a:custGeom>
              <a:avLst/>
              <a:gdLst>
                <a:gd name="T0" fmla="*/ 0 w 141"/>
                <a:gd name="T1" fmla="*/ 20 h 1711"/>
                <a:gd name="T2" fmla="*/ 24 w 141"/>
                <a:gd name="T3" fmla="*/ 0 h 1711"/>
                <a:gd name="T4" fmla="*/ 117 w 141"/>
                <a:gd name="T5" fmla="*/ 0 h 1711"/>
                <a:gd name="T6" fmla="*/ 141 w 141"/>
                <a:gd name="T7" fmla="*/ 20 h 1711"/>
                <a:gd name="T8" fmla="*/ 141 w 141"/>
                <a:gd name="T9" fmla="*/ 1691 h 1711"/>
                <a:gd name="T10" fmla="*/ 117 w 141"/>
                <a:gd name="T11" fmla="*/ 1711 h 1711"/>
                <a:gd name="T12" fmla="*/ 24 w 141"/>
                <a:gd name="T13" fmla="*/ 1711 h 1711"/>
                <a:gd name="T14" fmla="*/ 0 w 141"/>
                <a:gd name="T15" fmla="*/ 1691 h 1711"/>
                <a:gd name="T16" fmla="*/ 0 w 141"/>
                <a:gd name="T17" fmla="*/ 20 h 1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711">
                  <a:moveTo>
                    <a:pt x="0" y="20"/>
                  </a:moveTo>
                  <a:cubicBezTo>
                    <a:pt x="0" y="9"/>
                    <a:pt x="11" y="0"/>
                    <a:pt x="24" y="0"/>
                  </a:cubicBezTo>
                  <a:lnTo>
                    <a:pt x="117" y="0"/>
                  </a:lnTo>
                  <a:cubicBezTo>
                    <a:pt x="130" y="0"/>
                    <a:pt x="141" y="9"/>
                    <a:pt x="141" y="20"/>
                  </a:cubicBezTo>
                  <a:lnTo>
                    <a:pt x="141" y="1691"/>
                  </a:lnTo>
                  <a:cubicBezTo>
                    <a:pt x="141" y="1702"/>
                    <a:pt x="130" y="1711"/>
                    <a:pt x="117" y="1711"/>
                  </a:cubicBezTo>
                  <a:lnTo>
                    <a:pt x="24" y="1711"/>
                  </a:lnTo>
                  <a:cubicBezTo>
                    <a:pt x="11" y="1711"/>
                    <a:pt x="0" y="1702"/>
                    <a:pt x="0" y="1691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2102182" y="2407518"/>
              <a:ext cx="206499" cy="2689734"/>
            </a:xfrm>
            <a:custGeom>
              <a:avLst/>
              <a:gdLst>
                <a:gd name="T0" fmla="*/ 0 w 141"/>
                <a:gd name="T1" fmla="*/ 20 h 1711"/>
                <a:gd name="T2" fmla="*/ 24 w 141"/>
                <a:gd name="T3" fmla="*/ 0 h 1711"/>
                <a:gd name="T4" fmla="*/ 117 w 141"/>
                <a:gd name="T5" fmla="*/ 0 h 1711"/>
                <a:gd name="T6" fmla="*/ 141 w 141"/>
                <a:gd name="T7" fmla="*/ 20 h 1711"/>
                <a:gd name="T8" fmla="*/ 141 w 141"/>
                <a:gd name="T9" fmla="*/ 1691 h 1711"/>
                <a:gd name="T10" fmla="*/ 117 w 141"/>
                <a:gd name="T11" fmla="*/ 1711 h 1711"/>
                <a:gd name="T12" fmla="*/ 24 w 141"/>
                <a:gd name="T13" fmla="*/ 1711 h 1711"/>
                <a:gd name="T14" fmla="*/ 0 w 141"/>
                <a:gd name="T15" fmla="*/ 1691 h 1711"/>
                <a:gd name="T16" fmla="*/ 0 w 141"/>
                <a:gd name="T17" fmla="*/ 20 h 1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711">
                  <a:moveTo>
                    <a:pt x="0" y="20"/>
                  </a:moveTo>
                  <a:cubicBezTo>
                    <a:pt x="0" y="9"/>
                    <a:pt x="11" y="0"/>
                    <a:pt x="24" y="0"/>
                  </a:cubicBezTo>
                  <a:lnTo>
                    <a:pt x="117" y="0"/>
                  </a:lnTo>
                  <a:cubicBezTo>
                    <a:pt x="130" y="0"/>
                    <a:pt x="141" y="9"/>
                    <a:pt x="141" y="20"/>
                  </a:cubicBezTo>
                  <a:lnTo>
                    <a:pt x="141" y="1691"/>
                  </a:lnTo>
                  <a:cubicBezTo>
                    <a:pt x="141" y="1702"/>
                    <a:pt x="130" y="1711"/>
                    <a:pt x="117" y="1711"/>
                  </a:cubicBezTo>
                  <a:lnTo>
                    <a:pt x="24" y="1711"/>
                  </a:lnTo>
                  <a:cubicBezTo>
                    <a:pt x="11" y="1711"/>
                    <a:pt x="0" y="1702"/>
                    <a:pt x="0" y="1691"/>
                  </a:cubicBezTo>
                  <a:lnTo>
                    <a:pt x="0" y="20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>
              <a:off x="1244227" y="5600149"/>
              <a:ext cx="0" cy="540995"/>
            </a:xfrm>
            <a:prstGeom prst="line">
              <a:avLst/>
            </a:prstGeom>
            <a:noFill/>
            <a:ln w="15875" cap="rnd">
              <a:solidFill>
                <a:srgbClr val="8DB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>
              <a:off x="2522554" y="5607769"/>
              <a:ext cx="4917" cy="527662"/>
            </a:xfrm>
            <a:prstGeom prst="line">
              <a:avLst/>
            </a:prstGeom>
            <a:noFill/>
            <a:ln w="15875" cap="rnd">
              <a:solidFill>
                <a:srgbClr val="8DB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1222102" y="2129401"/>
              <a:ext cx="1290619" cy="281927"/>
            </a:xfrm>
            <a:custGeom>
              <a:avLst/>
              <a:gdLst>
                <a:gd name="T0" fmla="*/ 0 w 877"/>
                <a:gd name="T1" fmla="*/ 30 h 180"/>
                <a:gd name="T2" fmla="*/ 14 w 877"/>
                <a:gd name="T3" fmla="*/ 0 h 180"/>
                <a:gd name="T4" fmla="*/ 863 w 877"/>
                <a:gd name="T5" fmla="*/ 0 h 180"/>
                <a:gd name="T6" fmla="*/ 877 w 877"/>
                <a:gd name="T7" fmla="*/ 30 h 180"/>
                <a:gd name="T8" fmla="*/ 877 w 877"/>
                <a:gd name="T9" fmla="*/ 150 h 180"/>
                <a:gd name="T10" fmla="*/ 863 w 877"/>
                <a:gd name="T11" fmla="*/ 180 h 180"/>
                <a:gd name="T12" fmla="*/ 14 w 877"/>
                <a:gd name="T13" fmla="*/ 180 h 180"/>
                <a:gd name="T14" fmla="*/ 0 w 877"/>
                <a:gd name="T15" fmla="*/ 150 h 180"/>
                <a:gd name="T16" fmla="*/ 0 w 877"/>
                <a:gd name="T17" fmla="*/ 3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7" h="180">
                  <a:moveTo>
                    <a:pt x="0" y="30"/>
                  </a:moveTo>
                  <a:cubicBezTo>
                    <a:pt x="0" y="13"/>
                    <a:pt x="6" y="0"/>
                    <a:pt x="14" y="0"/>
                  </a:cubicBezTo>
                  <a:lnTo>
                    <a:pt x="863" y="0"/>
                  </a:lnTo>
                  <a:cubicBezTo>
                    <a:pt x="870" y="0"/>
                    <a:pt x="877" y="13"/>
                    <a:pt x="877" y="30"/>
                  </a:cubicBezTo>
                  <a:lnTo>
                    <a:pt x="877" y="150"/>
                  </a:lnTo>
                  <a:cubicBezTo>
                    <a:pt x="877" y="167"/>
                    <a:pt x="870" y="180"/>
                    <a:pt x="863" y="180"/>
                  </a:cubicBezTo>
                  <a:lnTo>
                    <a:pt x="14" y="180"/>
                  </a:lnTo>
                  <a:cubicBezTo>
                    <a:pt x="6" y="180"/>
                    <a:pt x="0" y="167"/>
                    <a:pt x="0" y="150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1222102" y="2129401"/>
              <a:ext cx="1290619" cy="281927"/>
            </a:xfrm>
            <a:custGeom>
              <a:avLst/>
              <a:gdLst>
                <a:gd name="T0" fmla="*/ 0 w 877"/>
                <a:gd name="T1" fmla="*/ 30 h 180"/>
                <a:gd name="T2" fmla="*/ 14 w 877"/>
                <a:gd name="T3" fmla="*/ 0 h 180"/>
                <a:gd name="T4" fmla="*/ 863 w 877"/>
                <a:gd name="T5" fmla="*/ 0 h 180"/>
                <a:gd name="T6" fmla="*/ 877 w 877"/>
                <a:gd name="T7" fmla="*/ 30 h 180"/>
                <a:gd name="T8" fmla="*/ 877 w 877"/>
                <a:gd name="T9" fmla="*/ 150 h 180"/>
                <a:gd name="T10" fmla="*/ 863 w 877"/>
                <a:gd name="T11" fmla="*/ 180 h 180"/>
                <a:gd name="T12" fmla="*/ 14 w 877"/>
                <a:gd name="T13" fmla="*/ 180 h 180"/>
                <a:gd name="T14" fmla="*/ 0 w 877"/>
                <a:gd name="T15" fmla="*/ 150 h 180"/>
                <a:gd name="T16" fmla="*/ 0 w 877"/>
                <a:gd name="T17" fmla="*/ 3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7" h="180">
                  <a:moveTo>
                    <a:pt x="0" y="30"/>
                  </a:moveTo>
                  <a:cubicBezTo>
                    <a:pt x="0" y="13"/>
                    <a:pt x="6" y="0"/>
                    <a:pt x="14" y="0"/>
                  </a:cubicBezTo>
                  <a:lnTo>
                    <a:pt x="863" y="0"/>
                  </a:lnTo>
                  <a:cubicBezTo>
                    <a:pt x="870" y="0"/>
                    <a:pt x="877" y="13"/>
                    <a:pt x="877" y="30"/>
                  </a:cubicBezTo>
                  <a:lnTo>
                    <a:pt x="877" y="150"/>
                  </a:lnTo>
                  <a:cubicBezTo>
                    <a:pt x="877" y="167"/>
                    <a:pt x="870" y="180"/>
                    <a:pt x="863" y="180"/>
                  </a:cubicBezTo>
                  <a:lnTo>
                    <a:pt x="14" y="180"/>
                  </a:lnTo>
                  <a:cubicBezTo>
                    <a:pt x="6" y="180"/>
                    <a:pt x="0" y="167"/>
                    <a:pt x="0" y="150"/>
                  </a:cubicBezTo>
                  <a:lnTo>
                    <a:pt x="0" y="30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1694099" y="1988438"/>
              <a:ext cx="331874" cy="3552660"/>
            </a:xfrm>
            <a:custGeom>
              <a:avLst/>
              <a:gdLst>
                <a:gd name="T0" fmla="*/ 187 w 225"/>
                <a:gd name="T1" fmla="*/ 0 h 2259"/>
                <a:gd name="T2" fmla="*/ 225 w 225"/>
                <a:gd name="T3" fmla="*/ 36 h 2259"/>
                <a:gd name="T4" fmla="*/ 225 w 225"/>
                <a:gd name="T5" fmla="*/ 2223 h 2259"/>
                <a:gd name="T6" fmla="*/ 187 w 225"/>
                <a:gd name="T7" fmla="*/ 2259 h 2259"/>
                <a:gd name="T8" fmla="*/ 38 w 225"/>
                <a:gd name="T9" fmla="*/ 2259 h 2259"/>
                <a:gd name="T10" fmla="*/ 0 w 225"/>
                <a:gd name="T11" fmla="*/ 2223 h 2259"/>
                <a:gd name="T12" fmla="*/ 0 w 225"/>
                <a:gd name="T13" fmla="*/ 36 h 2259"/>
                <a:gd name="T14" fmla="*/ 38 w 225"/>
                <a:gd name="T15" fmla="*/ 0 h 2259"/>
                <a:gd name="T16" fmla="*/ 187 w 225"/>
                <a:gd name="T17" fmla="*/ 0 h 2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" h="2259">
                  <a:moveTo>
                    <a:pt x="187" y="0"/>
                  </a:moveTo>
                  <a:cubicBezTo>
                    <a:pt x="208" y="0"/>
                    <a:pt x="225" y="16"/>
                    <a:pt x="225" y="36"/>
                  </a:cubicBezTo>
                  <a:lnTo>
                    <a:pt x="225" y="2223"/>
                  </a:lnTo>
                  <a:cubicBezTo>
                    <a:pt x="225" y="2243"/>
                    <a:pt x="208" y="2259"/>
                    <a:pt x="187" y="2259"/>
                  </a:cubicBezTo>
                  <a:lnTo>
                    <a:pt x="38" y="2259"/>
                  </a:lnTo>
                  <a:cubicBezTo>
                    <a:pt x="17" y="2259"/>
                    <a:pt x="0" y="2243"/>
                    <a:pt x="0" y="2223"/>
                  </a:cubicBezTo>
                  <a:lnTo>
                    <a:pt x="0" y="36"/>
                  </a:lnTo>
                  <a:cubicBezTo>
                    <a:pt x="0" y="16"/>
                    <a:pt x="17" y="0"/>
                    <a:pt x="38" y="0"/>
                  </a:cubicBezTo>
                  <a:lnTo>
                    <a:pt x="187" y="0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1428601" y="5072487"/>
              <a:ext cx="892371" cy="188587"/>
            </a:xfrm>
            <a:custGeom>
              <a:avLst/>
              <a:gdLst>
                <a:gd name="T0" fmla="*/ 0 w 607"/>
                <a:gd name="T1" fmla="*/ 20 h 120"/>
                <a:gd name="T2" fmla="*/ 10 w 607"/>
                <a:gd name="T3" fmla="*/ 0 h 120"/>
                <a:gd name="T4" fmla="*/ 597 w 607"/>
                <a:gd name="T5" fmla="*/ 0 h 120"/>
                <a:gd name="T6" fmla="*/ 607 w 607"/>
                <a:gd name="T7" fmla="*/ 20 h 120"/>
                <a:gd name="T8" fmla="*/ 607 w 607"/>
                <a:gd name="T9" fmla="*/ 100 h 120"/>
                <a:gd name="T10" fmla="*/ 597 w 607"/>
                <a:gd name="T11" fmla="*/ 120 h 120"/>
                <a:gd name="T12" fmla="*/ 10 w 607"/>
                <a:gd name="T13" fmla="*/ 120 h 120"/>
                <a:gd name="T14" fmla="*/ 0 w 607"/>
                <a:gd name="T15" fmla="*/ 100 h 120"/>
                <a:gd name="T16" fmla="*/ 0 w 607"/>
                <a:gd name="T17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7" h="120">
                  <a:moveTo>
                    <a:pt x="0" y="20"/>
                  </a:moveTo>
                  <a:cubicBezTo>
                    <a:pt x="0" y="9"/>
                    <a:pt x="4" y="0"/>
                    <a:pt x="10" y="0"/>
                  </a:cubicBezTo>
                  <a:lnTo>
                    <a:pt x="597" y="0"/>
                  </a:lnTo>
                  <a:cubicBezTo>
                    <a:pt x="603" y="0"/>
                    <a:pt x="607" y="9"/>
                    <a:pt x="607" y="20"/>
                  </a:cubicBezTo>
                  <a:lnTo>
                    <a:pt x="607" y="100"/>
                  </a:lnTo>
                  <a:cubicBezTo>
                    <a:pt x="607" y="112"/>
                    <a:pt x="603" y="120"/>
                    <a:pt x="597" y="120"/>
                  </a:cubicBezTo>
                  <a:lnTo>
                    <a:pt x="10" y="120"/>
                  </a:lnTo>
                  <a:cubicBezTo>
                    <a:pt x="4" y="120"/>
                    <a:pt x="0" y="112"/>
                    <a:pt x="0" y="10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1428601" y="5072487"/>
              <a:ext cx="892371" cy="188587"/>
            </a:xfrm>
            <a:custGeom>
              <a:avLst/>
              <a:gdLst>
                <a:gd name="T0" fmla="*/ 0 w 607"/>
                <a:gd name="T1" fmla="*/ 20 h 120"/>
                <a:gd name="T2" fmla="*/ 10 w 607"/>
                <a:gd name="T3" fmla="*/ 0 h 120"/>
                <a:gd name="T4" fmla="*/ 597 w 607"/>
                <a:gd name="T5" fmla="*/ 0 h 120"/>
                <a:gd name="T6" fmla="*/ 607 w 607"/>
                <a:gd name="T7" fmla="*/ 20 h 120"/>
                <a:gd name="T8" fmla="*/ 607 w 607"/>
                <a:gd name="T9" fmla="*/ 100 h 120"/>
                <a:gd name="T10" fmla="*/ 597 w 607"/>
                <a:gd name="T11" fmla="*/ 120 h 120"/>
                <a:gd name="T12" fmla="*/ 10 w 607"/>
                <a:gd name="T13" fmla="*/ 120 h 120"/>
                <a:gd name="T14" fmla="*/ 0 w 607"/>
                <a:gd name="T15" fmla="*/ 100 h 120"/>
                <a:gd name="T16" fmla="*/ 0 w 607"/>
                <a:gd name="T17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7" h="120">
                  <a:moveTo>
                    <a:pt x="0" y="20"/>
                  </a:moveTo>
                  <a:cubicBezTo>
                    <a:pt x="0" y="9"/>
                    <a:pt x="4" y="0"/>
                    <a:pt x="10" y="0"/>
                  </a:cubicBezTo>
                  <a:lnTo>
                    <a:pt x="597" y="0"/>
                  </a:lnTo>
                  <a:cubicBezTo>
                    <a:pt x="603" y="0"/>
                    <a:pt x="607" y="9"/>
                    <a:pt x="607" y="20"/>
                  </a:cubicBezTo>
                  <a:lnTo>
                    <a:pt x="607" y="100"/>
                  </a:lnTo>
                  <a:cubicBezTo>
                    <a:pt x="607" y="112"/>
                    <a:pt x="603" y="120"/>
                    <a:pt x="597" y="120"/>
                  </a:cubicBezTo>
                  <a:lnTo>
                    <a:pt x="10" y="120"/>
                  </a:lnTo>
                  <a:cubicBezTo>
                    <a:pt x="4" y="120"/>
                    <a:pt x="0" y="112"/>
                    <a:pt x="0" y="100"/>
                  </a:cubicBezTo>
                  <a:lnTo>
                    <a:pt x="0" y="20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1251604" y="5901125"/>
              <a:ext cx="1273410" cy="283831"/>
            </a:xfrm>
            <a:custGeom>
              <a:avLst/>
              <a:gdLst>
                <a:gd name="T0" fmla="*/ 0 w 876"/>
                <a:gd name="T1" fmla="*/ 31 h 181"/>
                <a:gd name="T2" fmla="*/ 14 w 876"/>
                <a:gd name="T3" fmla="*/ 0 h 181"/>
                <a:gd name="T4" fmla="*/ 863 w 876"/>
                <a:gd name="T5" fmla="*/ 0 h 181"/>
                <a:gd name="T6" fmla="*/ 876 w 876"/>
                <a:gd name="T7" fmla="*/ 31 h 181"/>
                <a:gd name="T8" fmla="*/ 876 w 876"/>
                <a:gd name="T9" fmla="*/ 151 h 181"/>
                <a:gd name="T10" fmla="*/ 863 w 876"/>
                <a:gd name="T11" fmla="*/ 181 h 181"/>
                <a:gd name="T12" fmla="*/ 14 w 876"/>
                <a:gd name="T13" fmla="*/ 181 h 181"/>
                <a:gd name="T14" fmla="*/ 0 w 876"/>
                <a:gd name="T15" fmla="*/ 151 h 181"/>
                <a:gd name="T16" fmla="*/ 0 w 876"/>
                <a:gd name="T17" fmla="*/ 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181">
                  <a:moveTo>
                    <a:pt x="0" y="31"/>
                  </a:moveTo>
                  <a:cubicBezTo>
                    <a:pt x="0" y="14"/>
                    <a:pt x="6" y="0"/>
                    <a:pt x="14" y="0"/>
                  </a:cubicBezTo>
                  <a:lnTo>
                    <a:pt x="863" y="0"/>
                  </a:lnTo>
                  <a:cubicBezTo>
                    <a:pt x="870" y="0"/>
                    <a:pt x="876" y="14"/>
                    <a:pt x="876" y="31"/>
                  </a:cubicBezTo>
                  <a:lnTo>
                    <a:pt x="876" y="151"/>
                  </a:lnTo>
                  <a:cubicBezTo>
                    <a:pt x="876" y="167"/>
                    <a:pt x="870" y="181"/>
                    <a:pt x="863" y="181"/>
                  </a:cubicBezTo>
                  <a:lnTo>
                    <a:pt x="14" y="181"/>
                  </a:lnTo>
                  <a:cubicBezTo>
                    <a:pt x="6" y="181"/>
                    <a:pt x="0" y="167"/>
                    <a:pt x="0" y="15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8DB1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1244225" y="5901125"/>
              <a:ext cx="1280786" cy="283831"/>
            </a:xfrm>
            <a:custGeom>
              <a:avLst/>
              <a:gdLst>
                <a:gd name="T0" fmla="*/ 0 w 876"/>
                <a:gd name="T1" fmla="*/ 31 h 181"/>
                <a:gd name="T2" fmla="*/ 14 w 876"/>
                <a:gd name="T3" fmla="*/ 0 h 181"/>
                <a:gd name="T4" fmla="*/ 863 w 876"/>
                <a:gd name="T5" fmla="*/ 0 h 181"/>
                <a:gd name="T6" fmla="*/ 876 w 876"/>
                <a:gd name="T7" fmla="*/ 31 h 181"/>
                <a:gd name="T8" fmla="*/ 876 w 876"/>
                <a:gd name="T9" fmla="*/ 151 h 181"/>
                <a:gd name="T10" fmla="*/ 863 w 876"/>
                <a:gd name="T11" fmla="*/ 181 h 181"/>
                <a:gd name="T12" fmla="*/ 14 w 876"/>
                <a:gd name="T13" fmla="*/ 181 h 181"/>
                <a:gd name="T14" fmla="*/ 0 w 876"/>
                <a:gd name="T15" fmla="*/ 151 h 181"/>
                <a:gd name="T16" fmla="*/ 0 w 876"/>
                <a:gd name="T17" fmla="*/ 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181">
                  <a:moveTo>
                    <a:pt x="0" y="31"/>
                  </a:moveTo>
                  <a:cubicBezTo>
                    <a:pt x="0" y="14"/>
                    <a:pt x="6" y="0"/>
                    <a:pt x="14" y="0"/>
                  </a:cubicBezTo>
                  <a:lnTo>
                    <a:pt x="863" y="0"/>
                  </a:lnTo>
                  <a:cubicBezTo>
                    <a:pt x="870" y="0"/>
                    <a:pt x="876" y="14"/>
                    <a:pt x="876" y="31"/>
                  </a:cubicBezTo>
                  <a:lnTo>
                    <a:pt x="876" y="151"/>
                  </a:lnTo>
                  <a:cubicBezTo>
                    <a:pt x="876" y="167"/>
                    <a:pt x="870" y="181"/>
                    <a:pt x="863" y="181"/>
                  </a:cubicBezTo>
                  <a:lnTo>
                    <a:pt x="14" y="181"/>
                  </a:lnTo>
                  <a:cubicBezTo>
                    <a:pt x="6" y="181"/>
                    <a:pt x="0" y="167"/>
                    <a:pt x="0" y="151"/>
                  </a:cubicBezTo>
                  <a:lnTo>
                    <a:pt x="0" y="31"/>
                  </a:lnTo>
                  <a:close/>
                </a:path>
              </a:pathLst>
            </a:custGeom>
            <a:noFill/>
            <a:ln w="15875" cap="rnd">
              <a:solidFill>
                <a:srgbClr val="8DB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5" name="Oval 27"/>
            <p:cNvSpPr>
              <a:spLocks noChangeArrowheads="1"/>
            </p:cNvSpPr>
            <p:nvPr/>
          </p:nvSpPr>
          <p:spPr bwMode="auto">
            <a:xfrm>
              <a:off x="506731" y="2495144"/>
              <a:ext cx="489207" cy="521946"/>
            </a:xfrm>
            <a:prstGeom prst="ellips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6" name="Rectangle 28"/>
            <p:cNvSpPr>
              <a:spLocks noChangeArrowheads="1"/>
            </p:cNvSpPr>
            <p:nvPr/>
          </p:nvSpPr>
          <p:spPr bwMode="auto">
            <a:xfrm>
              <a:off x="762396" y="2590390"/>
              <a:ext cx="564257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宋体" panose="02010600030101010101" pitchFamily="2" charset="-122"/>
                </a:rPr>
                <a:t>   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endParaRPr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747646" y="1340768"/>
              <a:ext cx="2192824" cy="1533454"/>
            </a:xfrm>
            <a:custGeom>
              <a:avLst/>
              <a:gdLst>
                <a:gd name="T0" fmla="*/ 0 w 891"/>
                <a:gd name="T1" fmla="*/ 610 h 805"/>
                <a:gd name="T2" fmla="*/ 0 w 891"/>
                <a:gd name="T3" fmla="*/ 0 h 805"/>
                <a:gd name="T4" fmla="*/ 891 w 891"/>
                <a:gd name="T5" fmla="*/ 0 h 805"/>
                <a:gd name="T6" fmla="*/ 891 w 891"/>
                <a:gd name="T7" fmla="*/ 805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1" h="805">
                  <a:moveTo>
                    <a:pt x="0" y="610"/>
                  </a:moveTo>
                  <a:lnTo>
                    <a:pt x="0" y="0"/>
                  </a:lnTo>
                  <a:lnTo>
                    <a:pt x="891" y="0"/>
                  </a:lnTo>
                  <a:lnTo>
                    <a:pt x="891" y="805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2202973" y="2744687"/>
              <a:ext cx="737496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2112014" y="2636108"/>
              <a:ext cx="78665" cy="2266844"/>
            </a:xfrm>
            <a:custGeom>
              <a:avLst/>
              <a:gdLst>
                <a:gd name="T0" fmla="*/ 0 w 53"/>
                <a:gd name="T1" fmla="*/ 9 h 1443"/>
                <a:gd name="T2" fmla="*/ 9 w 53"/>
                <a:gd name="T3" fmla="*/ 0 h 1443"/>
                <a:gd name="T4" fmla="*/ 44 w 53"/>
                <a:gd name="T5" fmla="*/ 0 h 1443"/>
                <a:gd name="T6" fmla="*/ 53 w 53"/>
                <a:gd name="T7" fmla="*/ 9 h 1443"/>
                <a:gd name="T8" fmla="*/ 53 w 53"/>
                <a:gd name="T9" fmla="*/ 1435 h 1443"/>
                <a:gd name="T10" fmla="*/ 44 w 53"/>
                <a:gd name="T11" fmla="*/ 1443 h 1443"/>
                <a:gd name="T12" fmla="*/ 9 w 53"/>
                <a:gd name="T13" fmla="*/ 1443 h 1443"/>
                <a:gd name="T14" fmla="*/ 0 w 53"/>
                <a:gd name="T15" fmla="*/ 1435 h 1443"/>
                <a:gd name="T16" fmla="*/ 0 w 53"/>
                <a:gd name="T17" fmla="*/ 9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443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lnTo>
                    <a:pt x="44" y="0"/>
                  </a:lnTo>
                  <a:cubicBezTo>
                    <a:pt x="49" y="0"/>
                    <a:pt x="53" y="4"/>
                    <a:pt x="53" y="9"/>
                  </a:cubicBezTo>
                  <a:lnTo>
                    <a:pt x="53" y="1435"/>
                  </a:lnTo>
                  <a:cubicBezTo>
                    <a:pt x="53" y="1439"/>
                    <a:pt x="49" y="1443"/>
                    <a:pt x="44" y="1443"/>
                  </a:cubicBezTo>
                  <a:lnTo>
                    <a:pt x="9" y="1443"/>
                  </a:lnTo>
                  <a:cubicBezTo>
                    <a:pt x="4" y="1443"/>
                    <a:pt x="0" y="1439"/>
                    <a:pt x="0" y="1435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A700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2112014" y="2636108"/>
              <a:ext cx="78665" cy="2266844"/>
            </a:xfrm>
            <a:custGeom>
              <a:avLst/>
              <a:gdLst>
                <a:gd name="T0" fmla="*/ 0 w 53"/>
                <a:gd name="T1" fmla="*/ 9 h 1443"/>
                <a:gd name="T2" fmla="*/ 9 w 53"/>
                <a:gd name="T3" fmla="*/ 0 h 1443"/>
                <a:gd name="T4" fmla="*/ 44 w 53"/>
                <a:gd name="T5" fmla="*/ 0 h 1443"/>
                <a:gd name="T6" fmla="*/ 53 w 53"/>
                <a:gd name="T7" fmla="*/ 9 h 1443"/>
                <a:gd name="T8" fmla="*/ 53 w 53"/>
                <a:gd name="T9" fmla="*/ 1435 h 1443"/>
                <a:gd name="T10" fmla="*/ 44 w 53"/>
                <a:gd name="T11" fmla="*/ 1443 h 1443"/>
                <a:gd name="T12" fmla="*/ 9 w 53"/>
                <a:gd name="T13" fmla="*/ 1443 h 1443"/>
                <a:gd name="T14" fmla="*/ 0 w 53"/>
                <a:gd name="T15" fmla="*/ 1435 h 1443"/>
                <a:gd name="T16" fmla="*/ 0 w 53"/>
                <a:gd name="T17" fmla="*/ 9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443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lnTo>
                    <a:pt x="44" y="0"/>
                  </a:lnTo>
                  <a:cubicBezTo>
                    <a:pt x="49" y="0"/>
                    <a:pt x="53" y="4"/>
                    <a:pt x="53" y="9"/>
                  </a:cubicBezTo>
                  <a:lnTo>
                    <a:pt x="53" y="1435"/>
                  </a:lnTo>
                  <a:cubicBezTo>
                    <a:pt x="53" y="1439"/>
                    <a:pt x="49" y="1443"/>
                    <a:pt x="44" y="1443"/>
                  </a:cubicBezTo>
                  <a:lnTo>
                    <a:pt x="9" y="1443"/>
                  </a:lnTo>
                  <a:cubicBezTo>
                    <a:pt x="4" y="1443"/>
                    <a:pt x="0" y="1439"/>
                    <a:pt x="0" y="1435"/>
                  </a:cubicBezTo>
                  <a:lnTo>
                    <a:pt x="0" y="9"/>
                  </a:lnTo>
                  <a:close/>
                </a:path>
              </a:pathLst>
            </a:custGeom>
            <a:noFill/>
            <a:ln w="15875" cap="rnd">
              <a:solidFill>
                <a:srgbClr val="EA70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995936" y="2756117"/>
              <a:ext cx="572791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2" name="Freeform 34"/>
            <p:cNvSpPr>
              <a:spLocks/>
            </p:cNvSpPr>
            <p:nvPr/>
          </p:nvSpPr>
          <p:spPr bwMode="auto">
            <a:xfrm>
              <a:off x="1541682" y="2607533"/>
              <a:ext cx="76209" cy="2268750"/>
            </a:xfrm>
            <a:custGeom>
              <a:avLst/>
              <a:gdLst>
                <a:gd name="T0" fmla="*/ 0 w 52"/>
                <a:gd name="T1" fmla="*/ 9 h 1443"/>
                <a:gd name="T2" fmla="*/ 9 w 52"/>
                <a:gd name="T3" fmla="*/ 0 h 1443"/>
                <a:gd name="T4" fmla="*/ 44 w 52"/>
                <a:gd name="T5" fmla="*/ 0 h 1443"/>
                <a:gd name="T6" fmla="*/ 52 w 52"/>
                <a:gd name="T7" fmla="*/ 9 h 1443"/>
                <a:gd name="T8" fmla="*/ 52 w 52"/>
                <a:gd name="T9" fmla="*/ 1435 h 1443"/>
                <a:gd name="T10" fmla="*/ 44 w 52"/>
                <a:gd name="T11" fmla="*/ 1443 h 1443"/>
                <a:gd name="T12" fmla="*/ 9 w 52"/>
                <a:gd name="T13" fmla="*/ 1443 h 1443"/>
                <a:gd name="T14" fmla="*/ 0 w 52"/>
                <a:gd name="T15" fmla="*/ 1435 h 1443"/>
                <a:gd name="T16" fmla="*/ 0 w 52"/>
                <a:gd name="T17" fmla="*/ 9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1443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lnTo>
                    <a:pt x="44" y="0"/>
                  </a:lnTo>
                  <a:cubicBezTo>
                    <a:pt x="48" y="0"/>
                    <a:pt x="52" y="4"/>
                    <a:pt x="52" y="9"/>
                  </a:cubicBezTo>
                  <a:lnTo>
                    <a:pt x="52" y="1435"/>
                  </a:lnTo>
                  <a:cubicBezTo>
                    <a:pt x="52" y="1439"/>
                    <a:pt x="48" y="1443"/>
                    <a:pt x="44" y="1443"/>
                  </a:cubicBezTo>
                  <a:lnTo>
                    <a:pt x="9" y="1443"/>
                  </a:lnTo>
                  <a:cubicBezTo>
                    <a:pt x="4" y="1443"/>
                    <a:pt x="0" y="1439"/>
                    <a:pt x="0" y="1435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A700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1541682" y="2607533"/>
              <a:ext cx="76209" cy="2268750"/>
            </a:xfrm>
            <a:custGeom>
              <a:avLst/>
              <a:gdLst>
                <a:gd name="T0" fmla="*/ 0 w 52"/>
                <a:gd name="T1" fmla="*/ 9 h 1443"/>
                <a:gd name="T2" fmla="*/ 9 w 52"/>
                <a:gd name="T3" fmla="*/ 0 h 1443"/>
                <a:gd name="T4" fmla="*/ 44 w 52"/>
                <a:gd name="T5" fmla="*/ 0 h 1443"/>
                <a:gd name="T6" fmla="*/ 52 w 52"/>
                <a:gd name="T7" fmla="*/ 9 h 1443"/>
                <a:gd name="T8" fmla="*/ 52 w 52"/>
                <a:gd name="T9" fmla="*/ 1435 h 1443"/>
                <a:gd name="T10" fmla="*/ 44 w 52"/>
                <a:gd name="T11" fmla="*/ 1443 h 1443"/>
                <a:gd name="T12" fmla="*/ 9 w 52"/>
                <a:gd name="T13" fmla="*/ 1443 h 1443"/>
                <a:gd name="T14" fmla="*/ 0 w 52"/>
                <a:gd name="T15" fmla="*/ 1435 h 1443"/>
                <a:gd name="T16" fmla="*/ 0 w 52"/>
                <a:gd name="T17" fmla="*/ 9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1443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lnTo>
                    <a:pt x="44" y="0"/>
                  </a:lnTo>
                  <a:cubicBezTo>
                    <a:pt x="48" y="0"/>
                    <a:pt x="52" y="4"/>
                    <a:pt x="52" y="9"/>
                  </a:cubicBezTo>
                  <a:lnTo>
                    <a:pt x="52" y="1435"/>
                  </a:lnTo>
                  <a:cubicBezTo>
                    <a:pt x="52" y="1439"/>
                    <a:pt x="48" y="1443"/>
                    <a:pt x="44" y="1443"/>
                  </a:cubicBezTo>
                  <a:lnTo>
                    <a:pt x="9" y="1443"/>
                  </a:lnTo>
                  <a:cubicBezTo>
                    <a:pt x="4" y="1443"/>
                    <a:pt x="0" y="1439"/>
                    <a:pt x="0" y="1435"/>
                  </a:cubicBezTo>
                  <a:lnTo>
                    <a:pt x="0" y="9"/>
                  </a:lnTo>
                  <a:close/>
                </a:path>
              </a:pathLst>
            </a:custGeom>
            <a:noFill/>
            <a:ln w="15875" cap="rnd">
              <a:solidFill>
                <a:srgbClr val="EA70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4" name="Freeform 36"/>
            <p:cNvSpPr>
              <a:spLocks/>
            </p:cNvSpPr>
            <p:nvPr/>
          </p:nvSpPr>
          <p:spPr bwMode="auto">
            <a:xfrm>
              <a:off x="595232" y="2681826"/>
              <a:ext cx="344166" cy="152393"/>
            </a:xfrm>
            <a:custGeom>
              <a:avLst/>
              <a:gdLst>
                <a:gd name="T0" fmla="*/ 0 w 140"/>
                <a:gd name="T1" fmla="*/ 56 h 80"/>
                <a:gd name="T2" fmla="*/ 32 w 140"/>
                <a:gd name="T3" fmla="*/ 9 h 80"/>
                <a:gd name="T4" fmla="*/ 69 w 140"/>
                <a:gd name="T5" fmla="*/ 35 h 80"/>
                <a:gd name="T6" fmla="*/ 99 w 140"/>
                <a:gd name="T7" fmla="*/ 77 h 80"/>
                <a:gd name="T8" fmla="*/ 140 w 140"/>
                <a:gd name="T9" fmla="*/ 2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0">
                  <a:moveTo>
                    <a:pt x="0" y="56"/>
                  </a:moveTo>
                  <a:cubicBezTo>
                    <a:pt x="5" y="46"/>
                    <a:pt x="19" y="17"/>
                    <a:pt x="32" y="9"/>
                  </a:cubicBezTo>
                  <a:cubicBezTo>
                    <a:pt x="45" y="0"/>
                    <a:pt x="57" y="15"/>
                    <a:pt x="69" y="35"/>
                  </a:cubicBezTo>
                  <a:cubicBezTo>
                    <a:pt x="78" y="53"/>
                    <a:pt x="87" y="75"/>
                    <a:pt x="99" y="77"/>
                  </a:cubicBezTo>
                  <a:cubicBezTo>
                    <a:pt x="116" y="80"/>
                    <a:pt x="137" y="45"/>
                    <a:pt x="140" y="20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5" name="Freeform 37"/>
            <p:cNvSpPr>
              <a:spLocks/>
            </p:cNvSpPr>
            <p:nvPr/>
          </p:nvSpPr>
          <p:spPr bwMode="auto">
            <a:xfrm>
              <a:off x="1758016" y="1744610"/>
              <a:ext cx="201582" cy="186681"/>
            </a:xfrm>
            <a:custGeom>
              <a:avLst/>
              <a:gdLst>
                <a:gd name="T0" fmla="*/ 20 w 82"/>
                <a:gd name="T1" fmla="*/ 0 h 98"/>
                <a:gd name="T2" fmla="*/ 20 w 82"/>
                <a:gd name="T3" fmla="*/ 70 h 98"/>
                <a:gd name="T4" fmla="*/ 0 w 82"/>
                <a:gd name="T5" fmla="*/ 70 h 98"/>
                <a:gd name="T6" fmla="*/ 40 w 82"/>
                <a:gd name="T7" fmla="*/ 98 h 98"/>
                <a:gd name="T8" fmla="*/ 82 w 82"/>
                <a:gd name="T9" fmla="*/ 70 h 98"/>
                <a:gd name="T10" fmla="*/ 61 w 82"/>
                <a:gd name="T11" fmla="*/ 70 h 98"/>
                <a:gd name="T12" fmla="*/ 61 w 82"/>
                <a:gd name="T13" fmla="*/ 0 h 98"/>
                <a:gd name="T14" fmla="*/ 20 w 82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8">
                  <a:moveTo>
                    <a:pt x="20" y="0"/>
                  </a:moveTo>
                  <a:lnTo>
                    <a:pt x="20" y="70"/>
                  </a:lnTo>
                  <a:lnTo>
                    <a:pt x="0" y="70"/>
                  </a:lnTo>
                  <a:lnTo>
                    <a:pt x="40" y="98"/>
                  </a:lnTo>
                  <a:lnTo>
                    <a:pt x="82" y="70"/>
                  </a:lnTo>
                  <a:lnTo>
                    <a:pt x="61" y="70"/>
                  </a:lnTo>
                  <a:lnTo>
                    <a:pt x="6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B7D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6" name="Freeform 38"/>
            <p:cNvSpPr>
              <a:spLocks/>
            </p:cNvSpPr>
            <p:nvPr/>
          </p:nvSpPr>
          <p:spPr bwMode="auto">
            <a:xfrm>
              <a:off x="1758016" y="1744611"/>
              <a:ext cx="201582" cy="186681"/>
            </a:xfrm>
            <a:custGeom>
              <a:avLst/>
              <a:gdLst>
                <a:gd name="T0" fmla="*/ 20 w 82"/>
                <a:gd name="T1" fmla="*/ 0 h 98"/>
                <a:gd name="T2" fmla="*/ 20 w 82"/>
                <a:gd name="T3" fmla="*/ 70 h 98"/>
                <a:gd name="T4" fmla="*/ 0 w 82"/>
                <a:gd name="T5" fmla="*/ 70 h 98"/>
                <a:gd name="T6" fmla="*/ 40 w 82"/>
                <a:gd name="T7" fmla="*/ 98 h 98"/>
                <a:gd name="T8" fmla="*/ 82 w 82"/>
                <a:gd name="T9" fmla="*/ 70 h 98"/>
                <a:gd name="T10" fmla="*/ 61 w 82"/>
                <a:gd name="T11" fmla="*/ 70 h 98"/>
                <a:gd name="T12" fmla="*/ 61 w 82"/>
                <a:gd name="T13" fmla="*/ 0 h 98"/>
                <a:gd name="T14" fmla="*/ 20 w 82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8">
                  <a:moveTo>
                    <a:pt x="20" y="0"/>
                  </a:moveTo>
                  <a:lnTo>
                    <a:pt x="20" y="70"/>
                  </a:lnTo>
                  <a:lnTo>
                    <a:pt x="0" y="70"/>
                  </a:lnTo>
                  <a:lnTo>
                    <a:pt x="40" y="98"/>
                  </a:lnTo>
                  <a:lnTo>
                    <a:pt x="82" y="70"/>
                  </a:lnTo>
                  <a:lnTo>
                    <a:pt x="61" y="70"/>
                  </a:lnTo>
                  <a:lnTo>
                    <a:pt x="61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15875" cap="rnd">
              <a:solidFill>
                <a:srgbClr val="B7DDE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7" name="Line 54"/>
            <p:cNvSpPr>
              <a:spLocks noChangeShapeType="1"/>
            </p:cNvSpPr>
            <p:nvPr/>
          </p:nvSpPr>
          <p:spPr bwMode="auto">
            <a:xfrm>
              <a:off x="2726593" y="2874222"/>
              <a:ext cx="432665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8" name="Line 55"/>
            <p:cNvSpPr>
              <a:spLocks noChangeShapeType="1"/>
            </p:cNvSpPr>
            <p:nvPr/>
          </p:nvSpPr>
          <p:spPr bwMode="auto">
            <a:xfrm>
              <a:off x="2812635" y="2952325"/>
              <a:ext cx="260582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9" name="Line 56"/>
            <p:cNvSpPr>
              <a:spLocks noChangeShapeType="1"/>
            </p:cNvSpPr>
            <p:nvPr/>
          </p:nvSpPr>
          <p:spPr bwMode="auto">
            <a:xfrm>
              <a:off x="2849510" y="3020899"/>
              <a:ext cx="172081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</p:grp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99843"/>
              </p:ext>
            </p:extLst>
          </p:nvPr>
        </p:nvGraphicFramePr>
        <p:xfrm>
          <a:off x="1368411" y="5265910"/>
          <a:ext cx="7410780" cy="91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835"/>
                <a:gridCol w="950217"/>
                <a:gridCol w="610644"/>
                <a:gridCol w="444782"/>
                <a:gridCol w="603551"/>
                <a:gridCol w="538552"/>
                <a:gridCol w="509355"/>
                <a:gridCol w="582293"/>
                <a:gridCol w="656897"/>
                <a:gridCol w="66565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ESR | Ar+O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ONOO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/ONOOH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500" b="0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lang="en-US" sz="1500" b="0" baseline="30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HOO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OH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500" b="0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nitrite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nitrate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concentration (μM)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0.5 - 3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1-3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2-6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2-6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&lt;0.1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&lt;0.1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14-20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12-16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4-8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1" name="Round Diagonal Corner Rectangle 50"/>
          <p:cNvSpPr/>
          <p:nvPr/>
        </p:nvSpPr>
        <p:spPr>
          <a:xfrm>
            <a:off x="5776774" y="0"/>
            <a:ext cx="3367225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Cancer Metabolism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CML and TKI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1999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9112" y="411655"/>
            <a:ext cx="533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 Narrow"/>
                <a:cs typeface="Arial Narrow"/>
              </a:rPr>
              <a:t>Measured at </a:t>
            </a: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one hour </a:t>
            </a:r>
            <a:r>
              <a:rPr lang="en-US" sz="2400" dirty="0" smtClean="0">
                <a:solidFill>
                  <a:srgbClr val="000000"/>
                </a:solidFill>
                <a:latin typeface="Arial Narrow"/>
                <a:cs typeface="Arial Narrow"/>
              </a:rPr>
              <a:t>after plasma treatment</a:t>
            </a:r>
            <a:endParaRPr lang="en-US" sz="24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6673" y="1185341"/>
            <a:ext cx="70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Next Condensed Regular"/>
                <a:cs typeface="Avenir Next Condensed Regular"/>
              </a:rPr>
              <a:t>O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baseline="30000" dirty="0" smtClean="0">
                <a:latin typeface="Avenir Next Condensed Regular"/>
                <a:cs typeface="Avenir Next Condensed Regular"/>
              </a:rPr>
              <a:t>-</a:t>
            </a:r>
            <a:r>
              <a:rPr lang="en-US" baseline="30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baseline="30000" dirty="0">
              <a:latin typeface="Symbol" charset="2"/>
              <a:cs typeface="Symbol" charset="2"/>
            </a:endParaRPr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"/>
          <a:stretch/>
        </p:blipFill>
        <p:spPr bwMode="auto">
          <a:xfrm>
            <a:off x="411294" y="4098626"/>
            <a:ext cx="2236481" cy="21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74336" y="1158122"/>
            <a:ext cx="221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Next Condensed Regular"/>
                <a:cs typeface="Avenir Next Condensed Regular"/>
              </a:rPr>
              <a:t>ROS (H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O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/OH</a:t>
            </a:r>
            <a:r>
              <a:rPr lang="en-US" baseline="30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latin typeface="Arial Narrow"/>
                <a:ea typeface="Wingdings"/>
                <a:cs typeface="Arial Narrow"/>
                <a:sym typeface="Wingdings"/>
              </a:rPr>
              <a:t>)</a:t>
            </a:r>
            <a:r>
              <a:rPr lang="en-US" dirty="0" smtClean="0">
                <a:latin typeface="Avenir Next Condensed Regular"/>
                <a:cs typeface="Avenir Next Condensed Regular"/>
              </a:rPr>
              <a:t> OH</a:t>
            </a:r>
            <a:r>
              <a:rPr lang="en-US" baseline="30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latin typeface="Avenir Next Condensed Regular"/>
                <a:cs typeface="Avenir Next Condensed Regular"/>
              </a:rPr>
              <a:t> etc)</a:t>
            </a:r>
            <a:endParaRPr lang="en-US" dirty="0">
              <a:latin typeface="Avenir Next Condensed Regular"/>
              <a:cs typeface="Avenir Next Condensed Regular"/>
            </a:endParaRPr>
          </a:p>
        </p:txBody>
      </p:sp>
      <p:pic>
        <p:nvPicPr>
          <p:cNvPr id="26" name="Picture 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5949"/>
          <a:stretch/>
        </p:blipFill>
        <p:spPr bwMode="auto">
          <a:xfrm>
            <a:off x="2701811" y="4098626"/>
            <a:ext cx="2090983" cy="217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5700"/>
          <a:stretch/>
        </p:blipFill>
        <p:spPr bwMode="auto">
          <a:xfrm>
            <a:off x="2701812" y="1527454"/>
            <a:ext cx="2066822" cy="215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5080" r="3555"/>
          <a:stretch/>
        </p:blipFill>
        <p:spPr bwMode="auto">
          <a:xfrm>
            <a:off x="7131366" y="4098626"/>
            <a:ext cx="1826578" cy="21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5739"/>
          <a:stretch/>
        </p:blipFill>
        <p:spPr bwMode="auto">
          <a:xfrm>
            <a:off x="7017479" y="1554673"/>
            <a:ext cx="2002631" cy="206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"/>
          <a:stretch/>
        </p:blipFill>
        <p:spPr bwMode="auto">
          <a:xfrm>
            <a:off x="411293" y="1527454"/>
            <a:ext cx="2248614" cy="215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645982" y="1185341"/>
            <a:ext cx="61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Next Condensed Regular"/>
                <a:cs typeface="Avenir Next Condensed Regular"/>
              </a:rPr>
              <a:t>NO</a:t>
            </a:r>
            <a:r>
              <a:rPr lang="en-US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baseline="30000" dirty="0">
              <a:latin typeface="Avenir Next Condensed Regular"/>
              <a:cs typeface="Avenir Next Condensed Regular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6142"/>
          <a:stretch/>
        </p:blipFill>
        <p:spPr bwMode="auto">
          <a:xfrm>
            <a:off x="4955544" y="1554673"/>
            <a:ext cx="2061935" cy="21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5694" r="3936"/>
          <a:stretch/>
        </p:blipFill>
        <p:spPr bwMode="auto">
          <a:xfrm>
            <a:off x="4955544" y="4098626"/>
            <a:ext cx="1998203" cy="217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487646" y="1185341"/>
            <a:ext cx="101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Next Condensed Regular"/>
                <a:cs typeface="Avenir Next Condensed Regular"/>
              </a:rPr>
              <a:t>ONOO</a:t>
            </a:r>
            <a:r>
              <a:rPr lang="en-US" baseline="30000" dirty="0" smtClean="0">
                <a:latin typeface="Avenir Next Condensed Regular"/>
                <a:cs typeface="Avenir Next Condensed Regular"/>
              </a:rPr>
              <a:t>-</a:t>
            </a:r>
            <a:r>
              <a:rPr lang="en-US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baseline="30000" dirty="0">
              <a:latin typeface="Avenir Next Condensed Regular"/>
              <a:cs typeface="Avenir Next Condensed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810" y="1252157"/>
            <a:ext cx="470688" cy="7104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T315I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8810" y="3621718"/>
            <a:ext cx="470688" cy="710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Ba/F3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5151982" y="0"/>
            <a:ext cx="3992017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Cancer Metabolism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Intracellular ROS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745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293" y="371603"/>
            <a:ext cx="404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Measured at </a:t>
            </a:r>
            <a:r>
              <a:rPr lang="en-US" b="1" dirty="0" smtClean="0">
                <a:solidFill>
                  <a:srgbClr val="000000"/>
                </a:solidFill>
                <a:latin typeface="Arial Narrow"/>
                <a:cs typeface="Arial Narrow"/>
              </a:rPr>
              <a:t>one hour </a:t>
            </a: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after plasma treatment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477738"/>
              </p:ext>
            </p:extLst>
          </p:nvPr>
        </p:nvGraphicFramePr>
        <p:xfrm>
          <a:off x="1106192" y="1026578"/>
          <a:ext cx="349560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615"/>
                <a:gridCol w="706567"/>
                <a:gridCol w="1207427"/>
              </a:tblGrid>
              <a:tr h="322881">
                <a:tc rowSpan="3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Intracellular ROS levels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(measured with flow + dyes)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1600" b="0" baseline="-25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lang="en-US" sz="1600" b="0" baseline="-25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OH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</a:tr>
              <a:tr h="322881">
                <a:tc vMerge="1"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Ba/F3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254%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</a:tr>
              <a:tr h="322881">
                <a:tc vMerge="1"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T315I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273%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633864"/>
              </p:ext>
            </p:extLst>
          </p:nvPr>
        </p:nvGraphicFramePr>
        <p:xfrm>
          <a:off x="4601800" y="1026578"/>
          <a:ext cx="123643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430"/>
              </a:tblGrid>
              <a:tr h="32288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lang="en-US" sz="1600" b="0" baseline="-25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endParaRPr lang="en-US" sz="1600" b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77FF"/>
                    </a:solidFill>
                  </a:tcPr>
                </a:tc>
              </a:tr>
              <a:tr h="3228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145%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77FF"/>
                    </a:solidFill>
                  </a:tcPr>
                </a:tc>
              </a:tr>
              <a:tr h="3228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679%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77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667409"/>
              </p:ext>
            </p:extLst>
          </p:nvPr>
        </p:nvGraphicFramePr>
        <p:xfrm>
          <a:off x="5838230" y="1028379"/>
          <a:ext cx="1182886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886"/>
              </a:tblGrid>
              <a:tr h="32288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peroxynitrite</a:t>
                      </a:r>
                      <a:endParaRPr lang="en-US" sz="1600" b="0" baseline="300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22881"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132%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2288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990%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658243"/>
              </p:ext>
            </p:extLst>
          </p:nvPr>
        </p:nvGraphicFramePr>
        <p:xfrm>
          <a:off x="7021116" y="1027303"/>
          <a:ext cx="701736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736"/>
              </a:tblGrid>
              <a:tr h="32288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NO</a:t>
                      </a:r>
                      <a:endParaRPr lang="en-US" sz="1600" b="0" baseline="3000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228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226%</a:t>
                      </a:r>
                      <a:endParaRPr lang="en-US" sz="160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2288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1092%</a:t>
                      </a:r>
                      <a:endParaRPr lang="en-US" sz="1600" b="1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ound Diagonal Corner Rectangle 7"/>
          <p:cNvSpPr/>
          <p:nvPr/>
        </p:nvSpPr>
        <p:spPr>
          <a:xfrm>
            <a:off x="5151982" y="0"/>
            <a:ext cx="3992017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Cancer Metabolism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Intracellular ROS</a:t>
            </a:r>
            <a:endParaRPr lang="en-US" sz="2000" b="1" dirty="0">
              <a:latin typeface="Arial Narrow"/>
              <a:cs typeface="Arial Narrow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590100"/>
              </p:ext>
            </p:extLst>
          </p:nvPr>
        </p:nvGraphicFramePr>
        <p:xfrm>
          <a:off x="1492845" y="2034219"/>
          <a:ext cx="747959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654"/>
                <a:gridCol w="586837"/>
                <a:gridCol w="614551"/>
                <a:gridCol w="604308"/>
                <a:gridCol w="635035"/>
                <a:gridCol w="1190878"/>
                <a:gridCol w="697623"/>
                <a:gridCol w="620914"/>
                <a:gridCol w="624793"/>
              </a:tblGrid>
              <a:tr h="370840"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extracellular ROS concentration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(μM)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(measured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with ESR)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OH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1600" b="0" baseline="-2500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lang="en-US" sz="1600" b="0" baseline="-2500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1600" b="0" baseline="-2500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lang="en-US" sz="1600" b="0" baseline="-2500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600" b="0" baseline="3000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endParaRPr lang="en-US" sz="1600" b="0" baseline="3000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HOO</a:t>
                      </a:r>
                      <a:endParaRPr lang="en-US" sz="1600" b="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peroxynitrite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7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NO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nitrite</a:t>
                      </a:r>
                      <a:endParaRPr lang="en-US" sz="1600" b="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nitrate</a:t>
                      </a:r>
                      <a:endParaRPr lang="en-US" sz="1600" b="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&lt;0.1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14-20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2-6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2-6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0.5 - 3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7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&lt;0.1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12-16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4-8</a:t>
                      </a: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047392"/>
              </p:ext>
            </p:extLst>
          </p:nvPr>
        </p:nvGraphicFramePr>
        <p:xfrm>
          <a:off x="1093064" y="2857179"/>
          <a:ext cx="66336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435"/>
                <a:gridCol w="586837"/>
                <a:gridCol w="614551"/>
                <a:gridCol w="604308"/>
                <a:gridCol w="635035"/>
                <a:gridCol w="1190878"/>
                <a:gridCol w="69762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Membrane-permeability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v.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low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v. low</a:t>
                      </a:r>
                      <a:endParaRPr lang="en-US" sz="1600" b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v low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v low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very low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high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091938"/>
              </p:ext>
            </p:extLst>
          </p:nvPr>
        </p:nvGraphicFramePr>
        <p:xfrm>
          <a:off x="1089185" y="3228019"/>
          <a:ext cx="66336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435"/>
                <a:gridCol w="586837"/>
                <a:gridCol w="614551"/>
                <a:gridCol w="604308"/>
                <a:gridCol w="635035"/>
                <a:gridCol w="1190878"/>
                <a:gridCol w="69762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Biological half-life (s)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-9</a:t>
                      </a:r>
                      <a:endParaRPr lang="en-US" sz="1600" b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10</a:t>
                      </a:r>
                      <a:r>
                        <a:rPr lang="en-US" sz="1600" b="0" baseline="3000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-5</a:t>
                      </a:r>
                      <a:endParaRPr lang="en-US" sz="1600" b="0" baseline="3000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77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10</a:t>
                      </a:r>
                      <a:r>
                        <a:rPr lang="en-US" sz="1600" b="0" baseline="30000" dirty="0" smtClean="0">
                          <a:solidFill>
                            <a:srgbClr val="FFFFFF"/>
                          </a:solidFill>
                          <a:latin typeface="Arial Narrow"/>
                          <a:cs typeface="Arial Narrow"/>
                        </a:rPr>
                        <a:t>-6</a:t>
                      </a:r>
                      <a:endParaRPr lang="en-US" sz="1600" b="0" baseline="30000" dirty="0">
                        <a:solidFill>
                          <a:srgbClr val="FFFF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7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~1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 Narrow"/>
                          <a:cs typeface="Arial Narrow"/>
                        </a:rPr>
                        <a:t>&lt;1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07884" y="661426"/>
            <a:ext cx="3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H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6227446" y="661426"/>
            <a:ext cx="69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Arial Narrow"/>
                <a:cs typeface="Arial Narrow"/>
              </a:rPr>
              <a:t>MH</a:t>
            </a:r>
            <a:endParaRPr lang="en-US" b="1" dirty="0">
              <a:solidFill>
                <a:srgbClr val="660066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4993222" y="676411"/>
            <a:ext cx="50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77FF"/>
                </a:solidFill>
                <a:latin typeface="Arial Narrow"/>
                <a:cs typeface="Arial Narrow"/>
              </a:rPr>
              <a:t>ML</a:t>
            </a:r>
            <a:endParaRPr lang="en-US" b="1" dirty="0">
              <a:solidFill>
                <a:srgbClr val="0477FF"/>
              </a:solidFill>
              <a:latin typeface="Arial Narrow"/>
              <a:cs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5891" y="691396"/>
            <a:ext cx="29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BABA00"/>
                </a:solidFill>
                <a:latin typeface="Arial Narrow"/>
                <a:cs typeface="Arial Narrow"/>
              </a:rPr>
              <a:t>L</a:t>
            </a:r>
            <a:endParaRPr lang="en-US" b="1" dirty="0">
              <a:solidFill>
                <a:srgbClr val="BABA00"/>
              </a:solidFill>
              <a:latin typeface="Arial Narrow"/>
              <a:cs typeface="Arial Narrow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47312" y="3877807"/>
            <a:ext cx="8496687" cy="2817654"/>
            <a:chOff x="536633" y="3472357"/>
            <a:chExt cx="8496687" cy="2817654"/>
          </a:xfrm>
        </p:grpSpPr>
        <p:sp>
          <p:nvSpPr>
            <p:cNvPr id="22" name="TextBox 21"/>
            <p:cNvSpPr txBox="1"/>
            <p:nvPr/>
          </p:nvSpPr>
          <p:spPr>
            <a:xfrm>
              <a:off x="536633" y="3472357"/>
              <a:ext cx="8121044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Narrow"/>
                  <a:cs typeface="Arial Narrow"/>
                </a:rPr>
                <a:t>No obvious transfer function of ROS from extracellular to intracellular.  Two possible reasons: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>
                  <a:latin typeface="Arial Narrow"/>
                  <a:cs typeface="Arial Narrow"/>
                </a:rPr>
                <a:t>Half-life and cellular antioxidants</a:t>
              </a:r>
              <a:endParaRPr lang="en-US" dirty="0" smtClean="0">
                <a:latin typeface="Arial Narrow"/>
                <a:cs typeface="Arial Narrow"/>
              </a:endParaRPr>
            </a:p>
            <a:p>
              <a:pPr lvl="1"/>
              <a:r>
                <a:rPr lang="en-US" altLang="zh-CN" dirty="0" smtClean="0">
                  <a:latin typeface="Arial Narrow"/>
                  <a:cs typeface="Arial Narrow"/>
                </a:rPr>
                <a:t>abundant</a:t>
              </a:r>
              <a:r>
                <a:rPr lang="zh-CN" altLang="en-US" dirty="0" smtClean="0">
                  <a:latin typeface="Arial Narrow"/>
                  <a:cs typeface="Arial Narrow"/>
                </a:rPr>
                <a:t> </a:t>
              </a:r>
              <a:r>
                <a:rPr lang="en-US" altLang="zh-CN" dirty="0" smtClean="0">
                  <a:latin typeface="Arial Narrow"/>
                  <a:cs typeface="Arial Narrow"/>
                </a:rPr>
                <a:t>cellular</a:t>
              </a:r>
              <a:r>
                <a:rPr lang="zh-CN" altLang="en-US" dirty="0" smtClean="0">
                  <a:latin typeface="Arial Narrow"/>
                  <a:cs typeface="Arial Narrow"/>
                </a:rPr>
                <a:t> </a:t>
              </a:r>
              <a:r>
                <a:rPr lang="en-US" altLang="zh-CN" dirty="0" smtClean="0">
                  <a:latin typeface="Arial Narrow"/>
                  <a:cs typeface="Arial Narrow"/>
                </a:rPr>
                <a:t>antioxidants </a:t>
              </a:r>
            </a:p>
            <a:p>
              <a:pPr lvl="1"/>
              <a:r>
                <a:rPr lang="en-US" altLang="zh-CN" dirty="0" smtClean="0">
                  <a:latin typeface="Arial Narrow"/>
                  <a:cs typeface="Arial Narrow"/>
                </a:rPr>
                <a:t>(e.g. SOD for O</a:t>
              </a:r>
              <a:r>
                <a:rPr lang="en-US" altLang="zh-CN" baseline="-25000" dirty="0" smtClean="0">
                  <a:latin typeface="Arial Narrow"/>
                  <a:cs typeface="Arial Narrow"/>
                </a:rPr>
                <a:t>2</a:t>
              </a:r>
              <a:r>
                <a:rPr lang="en-US" altLang="zh-CN" baseline="30000" dirty="0" smtClean="0">
                  <a:latin typeface="Arial Narrow"/>
                  <a:cs typeface="Arial Narrow"/>
                </a:rPr>
                <a:t>-</a:t>
              </a:r>
              <a:r>
                <a:rPr lang="en-US" altLang="zh-CN" dirty="0" smtClean="0">
                  <a:latin typeface="Arial Narrow"/>
                  <a:cs typeface="Arial Narrow"/>
                </a:rPr>
                <a:t>, catalase for H</a:t>
              </a:r>
              <a:r>
                <a:rPr lang="en-US" altLang="zh-CN" baseline="-25000" dirty="0" smtClean="0">
                  <a:latin typeface="Arial Narrow"/>
                  <a:cs typeface="Arial Narrow"/>
                </a:rPr>
                <a:t>2</a:t>
              </a:r>
              <a:r>
                <a:rPr lang="en-US" altLang="zh-CN" dirty="0" smtClean="0">
                  <a:latin typeface="Arial Narrow"/>
                  <a:cs typeface="Arial Narrow"/>
                </a:rPr>
                <a:t>O</a:t>
              </a:r>
              <a:r>
                <a:rPr lang="en-US" altLang="zh-CN" baseline="-25000" dirty="0" smtClean="0">
                  <a:latin typeface="Arial Narrow"/>
                  <a:cs typeface="Arial Narrow"/>
                </a:rPr>
                <a:t>2</a:t>
              </a:r>
              <a:r>
                <a:rPr lang="en-US" altLang="zh-CN" dirty="0" smtClean="0">
                  <a:latin typeface="Arial Narrow"/>
                  <a:cs typeface="Arial Narrow"/>
                </a:rPr>
                <a:t>)</a:t>
              </a:r>
            </a:p>
            <a:p>
              <a:pPr lvl="1"/>
              <a:endParaRPr lang="en-US" baseline="-25000" dirty="0" smtClean="0">
                <a:latin typeface="Arial Narrow"/>
                <a:cs typeface="Arial Narrow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>
                  <a:latin typeface="Arial Narrow"/>
                  <a:cs typeface="Arial Narrow"/>
                </a:rPr>
                <a:t>Secondary reactions</a:t>
              </a:r>
            </a:p>
            <a:p>
              <a:pPr lvl="1"/>
              <a:r>
                <a:rPr lang="en-US" dirty="0" smtClean="0">
                  <a:latin typeface="Arial Narrow"/>
                  <a:cs typeface="Arial Narrow"/>
                </a:rPr>
                <a:t>2HNO</a:t>
              </a:r>
              <a:r>
                <a:rPr lang="en-US" baseline="-25000" dirty="0" smtClean="0">
                  <a:latin typeface="Arial Narrow"/>
                  <a:cs typeface="Arial Narrow"/>
                </a:rPr>
                <a:t>2</a:t>
              </a:r>
              <a:r>
                <a:rPr lang="en-US" dirty="0" smtClean="0">
                  <a:latin typeface="Arial Narrow"/>
                  <a:cs typeface="Arial Narrow"/>
                </a:rPr>
                <a:t> </a:t>
              </a:r>
              <a:r>
                <a:rPr lang="en-US" dirty="0">
                  <a:latin typeface="Arial Narrow"/>
                  <a:cs typeface="Arial Narrow"/>
                  <a:sym typeface="Wingdings"/>
                </a:rPr>
                <a:t></a:t>
              </a:r>
              <a:r>
                <a:rPr lang="en-US" dirty="0">
                  <a:latin typeface="Arial Narrow"/>
                  <a:cs typeface="Arial Narrow"/>
                </a:rPr>
                <a:t> NO</a:t>
              </a:r>
              <a:r>
                <a:rPr lang="en-US" baseline="30000" dirty="0">
                  <a:latin typeface="Arial Narrow"/>
                  <a:ea typeface="Wingdings"/>
                  <a:cs typeface="Arial Narrow"/>
                  <a:sym typeface="Wingdings"/>
                </a:rPr>
                <a:t></a:t>
              </a:r>
              <a:r>
                <a:rPr lang="en-US" baseline="30000" dirty="0">
                  <a:latin typeface="Arial Narrow"/>
                  <a:cs typeface="Arial Narrow"/>
                </a:rPr>
                <a:t> </a:t>
              </a:r>
              <a:r>
                <a:rPr lang="en-US" dirty="0" smtClean="0">
                  <a:latin typeface="Arial Narrow"/>
                  <a:cs typeface="Arial Narrow"/>
                </a:rPr>
                <a:t> </a:t>
              </a:r>
              <a:r>
                <a:rPr lang="en-US" dirty="0">
                  <a:latin typeface="Arial Narrow"/>
                  <a:cs typeface="Arial Narrow"/>
                </a:rPr>
                <a:t>+ </a:t>
              </a:r>
              <a:r>
                <a:rPr lang="en-US" dirty="0" smtClean="0">
                  <a:latin typeface="Arial Narrow"/>
                  <a:cs typeface="Arial Narrow"/>
                </a:rPr>
                <a:t>NO</a:t>
              </a:r>
              <a:r>
                <a:rPr lang="en-US" baseline="-25000" dirty="0" smtClean="0">
                  <a:latin typeface="Arial Narrow"/>
                  <a:cs typeface="Arial Narrow"/>
                </a:rPr>
                <a:t>2</a:t>
              </a:r>
              <a:r>
                <a:rPr lang="en-US" dirty="0" smtClean="0">
                  <a:latin typeface="Arial Narrow"/>
                  <a:cs typeface="Arial Narrow"/>
                </a:rPr>
                <a:t>+H</a:t>
              </a:r>
              <a:r>
                <a:rPr lang="en-US" baseline="-25000" dirty="0" smtClean="0">
                  <a:latin typeface="Arial Narrow"/>
                  <a:cs typeface="Arial Narrow"/>
                </a:rPr>
                <a:t>2</a:t>
              </a:r>
              <a:r>
                <a:rPr lang="en-US" dirty="0" smtClean="0">
                  <a:latin typeface="Arial Narrow"/>
                  <a:cs typeface="Arial Narrow"/>
                </a:rPr>
                <a:t>O;          O</a:t>
              </a:r>
              <a:r>
                <a:rPr lang="en-US" baseline="-25000" dirty="0" smtClean="0">
                  <a:latin typeface="Arial Narrow"/>
                  <a:cs typeface="Arial Narrow"/>
                </a:rPr>
                <a:t>2</a:t>
              </a:r>
              <a:r>
                <a:rPr lang="en-US" baseline="30000" dirty="0" smtClean="0">
                  <a:latin typeface="Arial Narrow"/>
                  <a:cs typeface="Arial Narrow"/>
                </a:rPr>
                <a:t>-</a:t>
              </a:r>
              <a:r>
                <a:rPr lang="en-US" baseline="30000" dirty="0">
                  <a:latin typeface="Arial Narrow"/>
                  <a:ea typeface="Wingdings"/>
                  <a:cs typeface="Arial Narrow"/>
                  <a:sym typeface="Wingdings"/>
                </a:rPr>
                <a:t></a:t>
              </a:r>
              <a:r>
                <a:rPr lang="en-US" dirty="0" smtClean="0">
                  <a:latin typeface="Arial Narrow"/>
                  <a:cs typeface="Arial Narrow"/>
                </a:rPr>
                <a:t> + NO</a:t>
              </a:r>
              <a:r>
                <a:rPr lang="en-US" baseline="30000" dirty="0">
                  <a:latin typeface="Arial Narrow"/>
                  <a:ea typeface="Wingdings"/>
                  <a:cs typeface="Arial Narrow"/>
                  <a:sym typeface="Wingdings"/>
                </a:rPr>
                <a:t></a:t>
              </a:r>
              <a:r>
                <a:rPr lang="en-US" dirty="0" smtClean="0">
                  <a:latin typeface="Arial Narrow"/>
                  <a:cs typeface="Arial Narrow"/>
                </a:rPr>
                <a:t> </a:t>
              </a:r>
              <a:r>
                <a:rPr lang="en-US" dirty="0" smtClean="0">
                  <a:latin typeface="Arial Narrow"/>
                  <a:cs typeface="Arial Narrow"/>
                  <a:sym typeface="Wingdings"/>
                </a:rPr>
                <a:t> ONOO</a:t>
              </a:r>
              <a:r>
                <a:rPr lang="en-US" baseline="30000" dirty="0" smtClean="0">
                  <a:latin typeface="Arial Narrow"/>
                  <a:cs typeface="Arial Narrow"/>
                  <a:sym typeface="Wingdings"/>
                </a:rPr>
                <a:t>-</a:t>
              </a:r>
              <a:r>
                <a:rPr lang="en-US" baseline="30000" dirty="0">
                  <a:latin typeface="Arial Narrow"/>
                  <a:ea typeface="Wingdings"/>
                  <a:cs typeface="Arial Narrow"/>
                  <a:sym typeface="Wingdings"/>
                </a:rPr>
                <a:t></a:t>
              </a:r>
              <a:r>
                <a:rPr lang="en-US" dirty="0" smtClean="0">
                  <a:latin typeface="Arial Narrow"/>
                  <a:cs typeface="Arial Narrow"/>
                </a:rPr>
                <a:t>  </a:t>
              </a:r>
            </a:p>
            <a:p>
              <a:pPr lvl="1"/>
              <a:r>
                <a:rPr lang="en-US" dirty="0" smtClean="0">
                  <a:latin typeface="Arial Narrow"/>
                  <a:cs typeface="Arial Narrow"/>
                </a:rPr>
                <a:t>O=NOOH</a:t>
              </a:r>
              <a:r>
                <a:rPr lang="en-US" baseline="3000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dirty="0" smtClean="0">
                  <a:latin typeface="Arial Narrow"/>
                  <a:cs typeface="Arial Narrow"/>
                </a:rPr>
                <a:t> </a:t>
              </a:r>
              <a:r>
                <a:rPr lang="en-US" dirty="0" smtClean="0">
                  <a:latin typeface="Arial Narrow"/>
                  <a:cs typeface="Arial Narrow"/>
                  <a:sym typeface="Wingdings"/>
                </a:rPr>
                <a:t> OH</a:t>
              </a:r>
              <a:r>
                <a:rPr lang="en-US" baseline="3000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dirty="0" smtClean="0">
                  <a:latin typeface="Arial Narrow"/>
                  <a:cs typeface="Arial Narrow"/>
                  <a:sym typeface="Wingdings"/>
                </a:rPr>
                <a:t> + NO</a:t>
              </a:r>
              <a:r>
                <a:rPr lang="en-US" baseline="-25000" dirty="0" smtClean="0">
                  <a:latin typeface="Arial Narrow"/>
                  <a:cs typeface="Arial Narrow"/>
                  <a:sym typeface="Wingdings"/>
                </a:rPr>
                <a:t>2</a:t>
              </a:r>
            </a:p>
            <a:p>
              <a:pPr lvl="1"/>
              <a:r>
                <a:rPr lang="en-US" dirty="0">
                  <a:latin typeface="Arial Narrow"/>
                  <a:cs typeface="Arial Narrow"/>
                </a:rPr>
                <a:t>OH</a:t>
              </a:r>
              <a:r>
                <a:rPr lang="en-US" baseline="3000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baseline="30000" dirty="0">
                  <a:latin typeface="Arial Narrow"/>
                  <a:cs typeface="Arial Narrow"/>
                </a:rPr>
                <a:t> </a:t>
              </a:r>
              <a:r>
                <a:rPr lang="en-US" dirty="0">
                  <a:latin typeface="Arial Narrow"/>
                  <a:cs typeface="Arial Narrow"/>
                </a:rPr>
                <a:t>+ ONOO</a:t>
              </a:r>
              <a:r>
                <a:rPr lang="en-US" baseline="30000" dirty="0">
                  <a:latin typeface="Arial Narrow"/>
                  <a:cs typeface="Arial Narrow"/>
                </a:rPr>
                <a:t>-</a:t>
              </a:r>
              <a:r>
                <a:rPr lang="en-US" baseline="3000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baseline="30000" dirty="0">
                  <a:latin typeface="Arial Narrow"/>
                  <a:cs typeface="Arial Narrow"/>
                </a:rPr>
                <a:t> </a:t>
              </a:r>
              <a:r>
                <a:rPr lang="en-US" dirty="0">
                  <a:latin typeface="Arial Narrow"/>
                  <a:cs typeface="Arial Narrow"/>
                </a:rPr>
                <a:t> </a:t>
              </a:r>
              <a:r>
                <a:rPr lang="en-US" dirty="0">
                  <a:latin typeface="Arial Narrow"/>
                  <a:cs typeface="Arial Narrow"/>
                  <a:sym typeface="Wingdings"/>
                </a:rPr>
                <a:t></a:t>
              </a:r>
              <a:r>
                <a:rPr lang="en-US" dirty="0">
                  <a:latin typeface="Arial Narrow"/>
                  <a:cs typeface="Arial Narrow"/>
                </a:rPr>
                <a:t> NO</a:t>
              </a:r>
              <a:r>
                <a:rPr lang="en-US" baseline="30000" dirty="0">
                  <a:latin typeface="Arial Narrow"/>
                  <a:ea typeface="Wingdings"/>
                  <a:cs typeface="Arial Narrow"/>
                  <a:sym typeface="Wingdings"/>
                </a:rPr>
                <a:t></a:t>
              </a:r>
              <a:r>
                <a:rPr lang="en-US" baseline="30000" dirty="0">
                  <a:latin typeface="Arial Narrow"/>
                  <a:cs typeface="Arial Narrow"/>
                </a:rPr>
                <a:t> </a:t>
              </a:r>
              <a:r>
                <a:rPr lang="en-US" dirty="0">
                  <a:latin typeface="Arial Narrow"/>
                  <a:cs typeface="Arial Narrow"/>
                </a:rPr>
                <a:t>+ OH</a:t>
              </a:r>
              <a:r>
                <a:rPr lang="en-US" baseline="30000" dirty="0">
                  <a:latin typeface="Arial Narrow"/>
                  <a:cs typeface="Arial Narrow"/>
                </a:rPr>
                <a:t>-</a:t>
              </a:r>
              <a:r>
                <a:rPr lang="en-US" dirty="0">
                  <a:latin typeface="Arial Narrow"/>
                  <a:cs typeface="Arial Narrow"/>
                </a:rPr>
                <a:t> + </a:t>
              </a:r>
              <a:r>
                <a:rPr lang="en-US" dirty="0" smtClean="0">
                  <a:latin typeface="Arial Narrow"/>
                  <a:cs typeface="Arial Narrow"/>
                </a:rPr>
                <a:t>O</a:t>
              </a:r>
              <a:r>
                <a:rPr lang="en-US" baseline="-25000" dirty="0" smtClean="0">
                  <a:latin typeface="Arial Narrow"/>
                  <a:cs typeface="Arial Narrow"/>
                </a:rPr>
                <a:t>2</a:t>
              </a:r>
              <a:endParaRPr lang="en-US" baseline="-25000" dirty="0">
                <a:latin typeface="Arial Narrow"/>
                <a:cs typeface="Arial Narrow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6633" y="6013012"/>
              <a:ext cx="849668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Liu ZC et </a:t>
              </a:r>
              <a:r>
                <a:rPr lang="en-US" sz="1200" dirty="0">
                  <a:latin typeface="Arial"/>
                  <a:cs typeface="Arial"/>
                </a:rPr>
                <a:t>al (</a:t>
              </a:r>
              <a:r>
                <a:rPr lang="en-US" sz="1200" dirty="0" smtClean="0">
                  <a:latin typeface="Arial"/>
                  <a:cs typeface="Arial"/>
                </a:rPr>
                <a:t>2015) JPD </a:t>
              </a:r>
              <a:r>
                <a:rPr lang="en-US" sz="1200" b="1" dirty="0">
                  <a:latin typeface="Arial"/>
                  <a:cs typeface="Arial"/>
                </a:rPr>
                <a:t>48</a:t>
              </a:r>
              <a:r>
                <a:rPr lang="en-US" sz="1200" dirty="0">
                  <a:latin typeface="Arial"/>
                  <a:cs typeface="Arial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495201; </a:t>
              </a:r>
              <a:r>
                <a:rPr lang="en-US" sz="1200" dirty="0" err="1" smtClean="0">
                  <a:latin typeface="Arial"/>
                  <a:cs typeface="Arial"/>
                </a:rPr>
                <a:t>Brisset</a:t>
              </a:r>
              <a:r>
                <a:rPr lang="en-US" sz="1200" dirty="0" smtClean="0">
                  <a:latin typeface="Arial"/>
                  <a:cs typeface="Arial"/>
                </a:rPr>
                <a:t> JL et al (2012) PCPP </a:t>
              </a:r>
              <a:r>
                <a:rPr lang="en-US" sz="1200" b="1" dirty="0" smtClean="0">
                  <a:latin typeface="Arial"/>
                  <a:cs typeface="Arial"/>
                </a:rPr>
                <a:t>32</a:t>
              </a:r>
              <a:r>
                <a:rPr lang="en-US" sz="1200" dirty="0" smtClean="0">
                  <a:latin typeface="Arial"/>
                  <a:cs typeface="Arial"/>
                </a:rPr>
                <a:t>: 655; </a:t>
              </a:r>
              <a:r>
                <a:rPr lang="en-US" sz="1200" dirty="0" err="1" smtClean="0">
                  <a:latin typeface="Arial"/>
                  <a:cs typeface="Arial"/>
                </a:rPr>
                <a:t>Lukes</a:t>
              </a:r>
              <a:r>
                <a:rPr lang="en-US" sz="1200" dirty="0" smtClean="0">
                  <a:latin typeface="Arial"/>
                  <a:cs typeface="Arial"/>
                </a:rPr>
                <a:t> P et al (2014) PSST </a:t>
              </a:r>
              <a:r>
                <a:rPr lang="en-US" sz="1200" b="1" dirty="0" smtClean="0">
                  <a:latin typeface="Arial"/>
                  <a:cs typeface="Arial"/>
                </a:rPr>
                <a:t>23</a:t>
              </a:r>
              <a:r>
                <a:rPr lang="en-US" sz="1200" dirty="0" smtClean="0">
                  <a:latin typeface="Arial"/>
                  <a:cs typeface="Arial"/>
                </a:rPr>
                <a:t>: 015019. 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78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424539"/>
              </p:ext>
            </p:extLst>
          </p:nvPr>
        </p:nvGraphicFramePr>
        <p:xfrm>
          <a:off x="603815" y="3756582"/>
          <a:ext cx="2168788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211"/>
                <a:gridCol w="537469"/>
                <a:gridCol w="978108"/>
              </a:tblGrid>
              <a:tr h="322881">
                <a:tc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measured</a:t>
                      </a:r>
                      <a:r>
                        <a:rPr lang="en-US" sz="1600" baseline="0" dirty="0" smtClean="0">
                          <a:latin typeface="Arial Narrow"/>
                          <a:cs typeface="Arial Narrow"/>
                        </a:rPr>
                        <a:t> at 6h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2881">
                <a:tc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Total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GSH/GSSG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marR="0"/>
                </a:tc>
              </a:tr>
              <a:tr h="32288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Ba/F3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No change?!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 rowSpan="3" hMerge="1"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marR="0"/>
                </a:tc>
              </a:tr>
              <a:tr h="32288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p210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marR="0"/>
                </a:tc>
              </a:tr>
              <a:tr h="32288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T315I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marR="0"/>
                </a:tc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b="18895"/>
          <a:stretch/>
        </p:blipFill>
        <p:spPr>
          <a:xfrm>
            <a:off x="603814" y="781832"/>
            <a:ext cx="4104289" cy="25827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80689" y="313268"/>
            <a:ext cx="1144817" cy="1430860"/>
            <a:chOff x="2280689" y="313268"/>
            <a:chExt cx="1144817" cy="1430860"/>
          </a:xfrm>
        </p:grpSpPr>
        <p:sp>
          <p:nvSpPr>
            <p:cNvPr id="4" name="Rounded Rectangle 3"/>
            <p:cNvSpPr/>
            <p:nvPr/>
          </p:nvSpPr>
          <p:spPr>
            <a:xfrm>
              <a:off x="2280689" y="313268"/>
              <a:ext cx="1144817" cy="370177"/>
            </a:xfrm>
            <a:prstGeom prst="roundRect">
              <a:avLst/>
            </a:prstGeom>
            <a:solidFill>
              <a:srgbClr val="008000">
                <a:alpha val="65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plasma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844154" y="683445"/>
              <a:ext cx="0" cy="1060683"/>
            </a:xfrm>
            <a:prstGeom prst="straightConnector1">
              <a:avLst/>
            </a:prstGeom>
            <a:ln w="34925"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32263" y="5616986"/>
            <a:ext cx="22425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GSH: reduced glutathione</a:t>
            </a:r>
          </a:p>
          <a:p>
            <a:r>
              <a:rPr lang="en-US" sz="1600" dirty="0" smtClean="0">
                <a:latin typeface="Arial Narrow"/>
                <a:cs typeface="Arial Narrow"/>
              </a:rPr>
              <a:t>GSSH: oxidized glutathione</a:t>
            </a:r>
            <a:endParaRPr lang="en-US" sz="1600" dirty="0">
              <a:latin typeface="Arial Narrow"/>
              <a:cs typeface="Arial Narrow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546651"/>
              </p:ext>
            </p:extLst>
          </p:nvPr>
        </p:nvGraphicFramePr>
        <p:xfrm>
          <a:off x="2835210" y="3751463"/>
          <a:ext cx="1592011" cy="168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726"/>
                <a:gridCol w="1015285"/>
              </a:tblGrid>
              <a:tr h="33706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measured</a:t>
                      </a:r>
                      <a:r>
                        <a:rPr lang="en-US" sz="1600" baseline="0" dirty="0" smtClean="0">
                          <a:latin typeface="Arial Narrow"/>
                          <a:cs typeface="Arial Narrow"/>
                        </a:rPr>
                        <a:t> at 24h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706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Total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GSH/GSSG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 marR="0"/>
                </a:tc>
              </a:tr>
              <a:tr h="33706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0%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-18%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33706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-10%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-74%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33706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-68%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-70%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ounded Rectangle 27"/>
          <p:cNvSpPr/>
          <p:nvPr/>
        </p:nvSpPr>
        <p:spPr>
          <a:xfrm>
            <a:off x="742341" y="2764339"/>
            <a:ext cx="1538347" cy="527143"/>
          </a:xfrm>
          <a:prstGeom prst="roundRect">
            <a:avLst/>
          </a:prstGeom>
          <a:solidFill>
            <a:srgbClr val="953735">
              <a:alpha val="12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51675" y="899550"/>
            <a:ext cx="3810093" cy="5697796"/>
            <a:chOff x="5151675" y="899550"/>
            <a:chExt cx="3810093" cy="5697796"/>
          </a:xfrm>
        </p:grpSpPr>
        <p:pic>
          <p:nvPicPr>
            <p:cNvPr id="18" name="Picture 1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675" y="899550"/>
              <a:ext cx="3353956" cy="478899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51675" y="5951015"/>
              <a:ext cx="381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Arial Narrow"/>
                  <a:cs typeface="Arial Narrow"/>
                </a:rPr>
                <a:t>GSH is not effectively renewed. </a:t>
              </a:r>
            </a:p>
            <a:p>
              <a:r>
                <a:rPr lang="en-US" dirty="0" smtClean="0">
                  <a:solidFill>
                    <a:srgbClr val="008000"/>
                  </a:solidFill>
                  <a:latin typeface="Arial Narrow"/>
                  <a:cs typeface="Arial Narrow"/>
                </a:rPr>
                <a:t>To study other antioxidants, e.g. NADPH</a:t>
              </a:r>
              <a:endParaRPr lang="en-US" dirty="0">
                <a:solidFill>
                  <a:srgbClr val="008000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14" name="Round Diagonal Corner Rectangle 13"/>
          <p:cNvSpPr/>
          <p:nvPr/>
        </p:nvSpPr>
        <p:spPr>
          <a:xfrm>
            <a:off x="5151982" y="0"/>
            <a:ext cx="3992017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Cancer Metabolism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Cellular Antioxidant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6407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8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-1366" r="5253" b="13809"/>
          <a:stretch/>
        </p:blipFill>
        <p:spPr bwMode="auto">
          <a:xfrm>
            <a:off x="617972" y="1327260"/>
            <a:ext cx="3862912" cy="2268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6271" y="1473878"/>
            <a:ext cx="13795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/>
                <a:cs typeface="Arial Narrow"/>
              </a:rPr>
              <a:t>Ba/F3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Ba/F3 p210</a:t>
            </a:r>
          </a:p>
          <a:p>
            <a:r>
              <a:rPr lang="en-US" sz="1400" b="1" dirty="0" smtClean="0">
                <a:solidFill>
                  <a:srgbClr val="3366FF"/>
                </a:solidFill>
                <a:latin typeface="Arial Narrow"/>
                <a:cs typeface="Arial Narrow"/>
              </a:rPr>
              <a:t>Ba/F3 p210 T315I</a:t>
            </a:r>
            <a:endParaRPr lang="en-US" sz="1400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1675" y="3020159"/>
            <a:ext cx="2339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T315I is </a:t>
            </a:r>
            <a:r>
              <a:rPr lang="en-US" sz="1600" b="1" dirty="0" smtClean="0">
                <a:latin typeface="Arial"/>
                <a:cs typeface="Arial"/>
              </a:rPr>
              <a:t>drug resistant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17391" y="3189436"/>
            <a:ext cx="62543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631850" y="1598130"/>
            <a:ext cx="125214" cy="329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84654" y="1097797"/>
            <a:ext cx="25924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Ba/F3, the healthy cells, are little damaged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3449" y="1912616"/>
            <a:ext cx="3920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Delayed effects </a:t>
            </a:r>
            <a:r>
              <a:rPr lang="en-US" dirty="0" smtClean="0">
                <a:latin typeface="Arial Narrow"/>
                <a:cs typeface="Arial Narrow"/>
              </a:rPr>
              <a:t>– (1) apoptosis is usually observed after 24 – 48 hours; (2) antioxidant response needs time to take place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5294" y="609374"/>
            <a:ext cx="521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/>
                <a:cs typeface="Arial Narrow"/>
              </a:rPr>
              <a:t>XTT Results </a:t>
            </a:r>
            <a:r>
              <a:rPr lang="en-US" dirty="0" smtClean="0">
                <a:latin typeface="Arial Narrow"/>
                <a:cs typeface="Arial Narrow"/>
              </a:rPr>
              <a:t>(</a:t>
            </a:r>
            <a:r>
              <a:rPr lang="en-US" sz="2000" dirty="0" smtClean="0">
                <a:latin typeface="Arial Narrow"/>
                <a:cs typeface="Arial Narrow"/>
              </a:rPr>
              <a:t>confirmed with </a:t>
            </a:r>
            <a:r>
              <a:rPr lang="en-US" sz="2000" dirty="0" err="1" smtClean="0">
                <a:latin typeface="Arial Narrow"/>
                <a:cs typeface="Arial Narrow"/>
              </a:rPr>
              <a:t>brdu</a:t>
            </a:r>
            <a:r>
              <a:rPr lang="en-US" sz="2000" dirty="0" smtClean="0">
                <a:latin typeface="Arial Narrow"/>
                <a:cs typeface="Arial Narrow"/>
              </a:rPr>
              <a:t>, data not shown</a:t>
            </a:r>
            <a:r>
              <a:rPr lang="en-US" dirty="0" smtClean="0">
                <a:latin typeface="Arial Narrow"/>
                <a:cs typeface="Arial Narrow"/>
              </a:rPr>
              <a:t>)</a:t>
            </a:r>
            <a:endParaRPr lang="en-US" dirty="0">
              <a:latin typeface="Arial Narrow"/>
              <a:cs typeface="Arial Narrow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028912"/>
              </p:ext>
            </p:extLst>
          </p:nvPr>
        </p:nvGraphicFramePr>
        <p:xfrm>
          <a:off x="617971" y="3683000"/>
          <a:ext cx="843323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581"/>
                <a:gridCol w="547365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FDA</a:t>
                      </a:r>
                      <a:r>
                        <a:rPr lang="en-US" baseline="0" dirty="0" smtClean="0"/>
                        <a:t> approved TKIs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Cancer types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Imatinib, dasatinib,</a:t>
                      </a:r>
                      <a:r>
                        <a:rPr lang="en-US" sz="1600" baseline="0" dirty="0" smtClean="0">
                          <a:latin typeface="Arial Narrow"/>
                          <a:cs typeface="Arial Narrow"/>
                        </a:rPr>
                        <a:t> nilotinib, </a:t>
                      </a:r>
                      <a:r>
                        <a:rPr lang="en-US" sz="1600" baseline="0" dirty="0" err="1" smtClean="0">
                          <a:latin typeface="Arial Narrow"/>
                          <a:cs typeface="Arial Narrow"/>
                        </a:rPr>
                        <a:t>bosutinib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CML, acute lymphoma leukemia, GIST (gastrointestinal stromal tumor)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/>
                          <a:cs typeface="Arial Narrow"/>
                        </a:rPr>
                        <a:t>Gefitinib</a:t>
                      </a:r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,</a:t>
                      </a:r>
                      <a:r>
                        <a:rPr lang="en-US" sz="160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Narrow"/>
                          <a:cs typeface="Arial Narrow"/>
                        </a:rPr>
                        <a:t>Crizotinib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NSCLC</a:t>
                      </a:r>
                      <a:r>
                        <a:rPr lang="en-US" sz="1600" baseline="0" dirty="0" smtClean="0">
                          <a:latin typeface="Arial Narrow"/>
                          <a:cs typeface="Arial Narrow"/>
                        </a:rPr>
                        <a:t> (non-small cell lung carcinoma)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/>
                          <a:cs typeface="Arial Narrow"/>
                        </a:rPr>
                        <a:t>Erlotinib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Lung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/>
                          <a:cs typeface="Arial Narrow"/>
                        </a:rPr>
                        <a:t>Lapatinib</a:t>
                      </a:r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 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Breast,</a:t>
                      </a:r>
                      <a:r>
                        <a:rPr lang="en-US" sz="1600" baseline="0" dirty="0" smtClean="0">
                          <a:latin typeface="Arial Narrow"/>
                          <a:cs typeface="Arial Narrow"/>
                        </a:rPr>
                        <a:t> others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/>
                          <a:cs typeface="Arial Narrow"/>
                        </a:rPr>
                        <a:t>Sunitinib</a:t>
                      </a:r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,</a:t>
                      </a:r>
                      <a:r>
                        <a:rPr lang="en-US" sz="160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 Narrow"/>
                          <a:cs typeface="Arial Narrow"/>
                        </a:rPr>
                        <a:t>sorafenib</a:t>
                      </a:r>
                      <a:r>
                        <a:rPr lang="en-US" sz="1600" baseline="0" dirty="0" smtClean="0"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1600" baseline="0" dirty="0" err="1" smtClean="0">
                          <a:latin typeface="Arial Narrow"/>
                          <a:cs typeface="Arial Narrow"/>
                        </a:rPr>
                        <a:t>Pazopanib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Renal, prostate, hepatocellular, soft tissue sarcoma, GIST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/>
                          <a:cs typeface="Arial Narrow"/>
                        </a:rPr>
                        <a:t>Regorafenib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Colorectal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/>
                          <a:cs typeface="Arial Narrow"/>
                        </a:rPr>
                        <a:t>Vandetanib</a:t>
                      </a:r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1600" dirty="0" err="1" smtClean="0">
                          <a:latin typeface="Arial Narrow"/>
                          <a:cs typeface="Arial Narrow"/>
                        </a:rPr>
                        <a:t>Cabozantinib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 Narrow"/>
                          <a:cs typeface="Arial Narrow"/>
                        </a:rPr>
                        <a:t>Medullary thyroid</a:t>
                      </a:r>
                      <a:endParaRPr lang="en-US" sz="16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ound Diagonal Corner Rectangle 12"/>
          <p:cNvSpPr/>
          <p:nvPr/>
        </p:nvSpPr>
        <p:spPr>
          <a:xfrm>
            <a:off x="4417392" y="0"/>
            <a:ext cx="4726608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Cancer Metabolism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Selectivity and Applicability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4455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chem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8" y="1184271"/>
            <a:ext cx="5185712" cy="3314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138" y="4967220"/>
            <a:ext cx="8595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Cancer cells have multiple routes of evading drug actions and hence developing drug resistance. One common route is the </a:t>
            </a:r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PI3k/Akt/mTOR </a:t>
            </a:r>
            <a:r>
              <a:rPr lang="en-US" dirty="0" smtClean="0">
                <a:latin typeface="Arial Narrow"/>
                <a:cs typeface="Arial Narrow"/>
              </a:rPr>
              <a:t>pathway that is central to cell survival.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For CML, the PI3K/Akt/mTOR pathway is involved in its drug resistance.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Inhibition of one or more nodes of the pathway is an important therapeutic targets for circumventing drug resistance for CML. </a:t>
            </a: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923" y="1273713"/>
            <a:ext cx="3144182" cy="31357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41777" y="1413191"/>
            <a:ext cx="1672505" cy="1726239"/>
          </a:xfrm>
          <a:prstGeom prst="round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Diagonal Corner Rectangle 9"/>
          <p:cNvSpPr/>
          <p:nvPr/>
        </p:nvSpPr>
        <p:spPr>
          <a:xfrm>
            <a:off x="3541777" y="0"/>
            <a:ext cx="5602223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Cancer Metabolism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Cell Survival and Drug Resistance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9440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SS-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0" t="8114" r="33329" b="77224"/>
          <a:stretch/>
        </p:blipFill>
        <p:spPr>
          <a:xfrm>
            <a:off x="417402" y="568340"/>
            <a:ext cx="1687372" cy="22914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75822" y="582450"/>
            <a:ext cx="33080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Reactive Oxygen Species</a:t>
            </a:r>
            <a:r>
              <a:rPr lang="en-US" dirty="0" smtClean="0">
                <a:latin typeface="Arial Narrow"/>
                <a:cs typeface="Arial Narrow"/>
              </a:rPr>
              <a:t> (ROS)</a:t>
            </a:r>
            <a:endParaRPr lang="en-US" b="1" dirty="0" smtClean="0">
              <a:latin typeface="Arial Narrow"/>
              <a:cs typeface="Arial Narrow"/>
            </a:endParaRPr>
          </a:p>
          <a:p>
            <a:r>
              <a:rPr lang="en-US" dirty="0" smtClean="0">
                <a:latin typeface="Arial Narrow"/>
                <a:cs typeface="Arial Narrow"/>
              </a:rPr>
              <a:t>H</a:t>
            </a:r>
            <a:r>
              <a:rPr lang="en-US" baseline="-25000" dirty="0" smtClean="0">
                <a:latin typeface="Arial Narrow"/>
                <a:cs typeface="Arial Narrow"/>
              </a:rPr>
              <a:t>2</a:t>
            </a:r>
            <a:r>
              <a:rPr lang="en-US" dirty="0" smtClean="0">
                <a:latin typeface="Arial Narrow"/>
                <a:cs typeface="Arial Narrow"/>
              </a:rPr>
              <a:t>O</a:t>
            </a:r>
            <a:r>
              <a:rPr lang="en-US" baseline="-25000" dirty="0" smtClean="0">
                <a:latin typeface="Arial Narrow"/>
                <a:cs typeface="Arial Narrow"/>
              </a:rPr>
              <a:t>2</a:t>
            </a:r>
            <a:r>
              <a:rPr lang="en-US" dirty="0" smtClean="0">
                <a:latin typeface="Arial Narrow"/>
                <a:cs typeface="Arial Narrow"/>
              </a:rPr>
              <a:t>, OH</a:t>
            </a:r>
            <a:r>
              <a:rPr lang="en-US" baseline="30000" dirty="0" smtClean="0">
                <a:latin typeface="Arial Narrow"/>
                <a:ea typeface="Wingdings"/>
                <a:cs typeface="Arial Narrow"/>
                <a:sym typeface="Wingdings"/>
              </a:rPr>
              <a:t></a:t>
            </a:r>
            <a:r>
              <a:rPr lang="en-US" dirty="0" smtClean="0">
                <a:latin typeface="Arial Narrow"/>
                <a:cs typeface="Arial Narrow"/>
              </a:rPr>
              <a:t>, O</a:t>
            </a:r>
            <a:r>
              <a:rPr lang="en-US" baseline="-25000" dirty="0" smtClean="0">
                <a:latin typeface="Arial Narrow"/>
                <a:cs typeface="Arial Narrow"/>
              </a:rPr>
              <a:t>2</a:t>
            </a:r>
            <a:r>
              <a:rPr lang="en-US" dirty="0" smtClean="0">
                <a:latin typeface="Arial Narrow"/>
                <a:cs typeface="Arial Narrow"/>
              </a:rPr>
              <a:t>-</a:t>
            </a:r>
            <a:r>
              <a:rPr lang="en-US" baseline="30000" dirty="0">
                <a:latin typeface="Arial Narrow"/>
                <a:ea typeface="Wingdings"/>
                <a:cs typeface="Arial Narrow"/>
                <a:sym typeface="Wingdings"/>
              </a:rPr>
              <a:t></a:t>
            </a:r>
            <a:r>
              <a:rPr lang="en-US" dirty="0" smtClean="0">
                <a:latin typeface="Arial Narrow"/>
                <a:cs typeface="Arial Narrow"/>
              </a:rPr>
              <a:t>, HOO</a:t>
            </a:r>
            <a:r>
              <a:rPr lang="en-US" baseline="30000" dirty="0" smtClean="0">
                <a:latin typeface="Arial Narrow"/>
                <a:ea typeface="Wingdings"/>
                <a:cs typeface="Arial Narrow"/>
                <a:sym typeface="Wingdings"/>
              </a:rPr>
              <a:t></a:t>
            </a:r>
            <a:r>
              <a:rPr lang="en-US" dirty="0" smtClean="0">
                <a:latin typeface="Arial Narrow"/>
                <a:ea typeface="Wingdings"/>
                <a:cs typeface="Arial Narrow"/>
                <a:sym typeface="Wingdings"/>
              </a:rPr>
              <a:t>, </a:t>
            </a:r>
            <a:r>
              <a:rPr lang="en-US" baseline="30000" dirty="0" smtClean="0">
                <a:latin typeface="Arial Narrow"/>
                <a:ea typeface="Wingdings"/>
                <a:cs typeface="Arial Narrow"/>
                <a:sym typeface="Wingdings"/>
              </a:rPr>
              <a:t>1</a:t>
            </a:r>
            <a:r>
              <a:rPr lang="en-US" dirty="0" smtClean="0">
                <a:latin typeface="Arial Narrow"/>
                <a:ea typeface="Wingdings"/>
                <a:cs typeface="Arial Narrow"/>
                <a:sym typeface="Wingdings"/>
              </a:rPr>
              <a:t>O</a:t>
            </a:r>
            <a:r>
              <a:rPr lang="en-US" baseline="-25000" dirty="0" smtClean="0">
                <a:latin typeface="Arial Narrow"/>
                <a:ea typeface="Wingdings"/>
                <a:cs typeface="Arial Narrow"/>
                <a:sym typeface="Wingdings"/>
              </a:rPr>
              <a:t>2</a:t>
            </a:r>
            <a:r>
              <a:rPr lang="en-US" baseline="30000" dirty="0">
                <a:latin typeface="Arial Narrow"/>
                <a:ea typeface="Wingdings"/>
                <a:cs typeface="Arial Narrow"/>
                <a:sym typeface="Wingdings"/>
              </a:rPr>
              <a:t></a:t>
            </a:r>
            <a:r>
              <a:rPr lang="en-US" dirty="0" smtClean="0">
                <a:latin typeface="Arial Narrow"/>
                <a:ea typeface="Wingdings"/>
                <a:cs typeface="Arial Narrow"/>
                <a:sym typeface="Wingdings"/>
              </a:rPr>
              <a:t>, O</a:t>
            </a:r>
            <a:r>
              <a:rPr lang="en-US" baseline="-25000" dirty="0" smtClean="0">
                <a:latin typeface="Arial Narrow"/>
                <a:ea typeface="Wingdings"/>
                <a:cs typeface="Arial Narrow"/>
                <a:sym typeface="Wingdings"/>
              </a:rPr>
              <a:t>3</a:t>
            </a:r>
            <a:endParaRPr lang="en-US" baseline="-25000" dirty="0" smtClean="0">
              <a:latin typeface="Arial Narrow"/>
              <a:cs typeface="Arial Narrow"/>
            </a:endParaRPr>
          </a:p>
          <a:p>
            <a:endParaRPr lang="en-US" b="1" dirty="0" smtClean="0">
              <a:latin typeface="Arial Narrow"/>
              <a:cs typeface="Arial Narrow"/>
            </a:endParaRPr>
          </a:p>
          <a:p>
            <a:r>
              <a:rPr lang="en-US" b="1" dirty="0" smtClean="0">
                <a:latin typeface="Arial Narrow"/>
                <a:cs typeface="Arial Narrow"/>
              </a:rPr>
              <a:t>Reactive Nitrogen Species </a:t>
            </a:r>
            <a:r>
              <a:rPr lang="en-US" dirty="0" smtClean="0">
                <a:latin typeface="Arial Narrow"/>
                <a:cs typeface="Arial Narrow"/>
              </a:rPr>
              <a:t>(RNS)</a:t>
            </a:r>
            <a:endParaRPr lang="en-US" dirty="0">
              <a:latin typeface="Arial Narrow"/>
              <a:cs typeface="Arial Narrow"/>
            </a:endParaRPr>
          </a:p>
          <a:p>
            <a:r>
              <a:rPr lang="en-US" dirty="0" smtClean="0">
                <a:latin typeface="Arial Narrow"/>
                <a:cs typeface="Arial Narrow"/>
              </a:rPr>
              <a:t>NO</a:t>
            </a:r>
            <a:r>
              <a:rPr lang="en-US" baseline="30000" dirty="0">
                <a:latin typeface="Arial Narrow"/>
                <a:ea typeface="Wingdings"/>
                <a:cs typeface="Arial Narrow"/>
                <a:sym typeface="Wingdings"/>
              </a:rPr>
              <a:t></a:t>
            </a:r>
            <a:r>
              <a:rPr lang="en-US" dirty="0" smtClean="0">
                <a:latin typeface="Arial Narrow"/>
                <a:cs typeface="Arial Narrow"/>
              </a:rPr>
              <a:t>, ONOO</a:t>
            </a:r>
            <a:r>
              <a:rPr lang="en-US" baseline="30000" dirty="0" smtClean="0">
                <a:latin typeface="Arial Narrow"/>
                <a:cs typeface="Arial Narrow"/>
              </a:rPr>
              <a:t>-</a:t>
            </a:r>
            <a:r>
              <a:rPr lang="en-US" baseline="30000" dirty="0">
                <a:latin typeface="Arial Narrow"/>
                <a:ea typeface="Wingdings"/>
                <a:cs typeface="Arial Narrow"/>
                <a:sym typeface="Wingdings"/>
              </a:rPr>
              <a:t></a:t>
            </a:r>
            <a:r>
              <a:rPr lang="en-US" dirty="0" smtClean="0">
                <a:latin typeface="Arial Narrow"/>
                <a:cs typeface="Arial Narrow"/>
              </a:rPr>
              <a:t>; O=NOOH</a:t>
            </a:r>
            <a:r>
              <a:rPr lang="en-US" baseline="30000" dirty="0" smtClean="0">
                <a:latin typeface="Arial Narrow"/>
                <a:ea typeface="Wingdings"/>
                <a:cs typeface="Arial Narrow"/>
                <a:sym typeface="Wingdings"/>
              </a:rPr>
              <a:t></a:t>
            </a:r>
            <a:r>
              <a:rPr lang="en-US" dirty="0" smtClean="0">
                <a:latin typeface="Arial Narrow"/>
                <a:ea typeface="Wingdings"/>
                <a:cs typeface="Arial Narrow"/>
                <a:sym typeface="Wingdings"/>
              </a:rPr>
              <a:t>, NO</a:t>
            </a:r>
            <a:r>
              <a:rPr lang="en-US" baseline="-25000" dirty="0" smtClean="0">
                <a:latin typeface="Arial Narrow"/>
                <a:ea typeface="Wingdings"/>
                <a:cs typeface="Arial Narrow"/>
                <a:sym typeface="Wingdings"/>
              </a:rPr>
              <a:t>2</a:t>
            </a:r>
            <a:r>
              <a:rPr lang="en-US" dirty="0" smtClean="0">
                <a:latin typeface="Arial Narrow"/>
                <a:ea typeface="Wingdings"/>
                <a:cs typeface="Arial Narrow"/>
                <a:sym typeface="Wingdings"/>
              </a:rPr>
              <a:t>, NO</a:t>
            </a:r>
            <a:r>
              <a:rPr lang="en-US" baseline="-25000" dirty="0" smtClean="0">
                <a:latin typeface="Arial Narrow"/>
                <a:ea typeface="Wingdings"/>
                <a:cs typeface="Arial Narrow"/>
                <a:sym typeface="Wingdings"/>
              </a:rPr>
              <a:t>3</a:t>
            </a:r>
            <a:r>
              <a:rPr lang="en-US" dirty="0" smtClean="0">
                <a:latin typeface="Arial Narrow"/>
                <a:ea typeface="Wingdings"/>
                <a:cs typeface="Arial Narrow"/>
                <a:sym typeface="Wingdings"/>
              </a:rPr>
              <a:t>.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6142" y="603922"/>
            <a:ext cx="23315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cell death, </a:t>
            </a:r>
          </a:p>
          <a:p>
            <a:r>
              <a:rPr lang="en-US" dirty="0" smtClean="0">
                <a:latin typeface="Arial Narrow"/>
                <a:cs typeface="Arial Narrow"/>
              </a:rPr>
              <a:t>cell proliferation</a:t>
            </a:r>
          </a:p>
          <a:p>
            <a:r>
              <a:rPr lang="en-US" dirty="0" smtClean="0">
                <a:latin typeface="Arial Narrow"/>
                <a:cs typeface="Arial Narrow"/>
              </a:rPr>
              <a:t>protein and lipid oxidation</a:t>
            </a:r>
          </a:p>
          <a:p>
            <a:r>
              <a:rPr lang="en-US" dirty="0">
                <a:latin typeface="Arial Narrow"/>
                <a:cs typeface="Arial Narrow"/>
              </a:rPr>
              <a:t>c</a:t>
            </a:r>
            <a:r>
              <a:rPr lang="en-US" dirty="0" smtClean="0">
                <a:latin typeface="Arial Narrow"/>
                <a:cs typeface="Arial Narrow"/>
              </a:rPr>
              <a:t>ytokine release </a:t>
            </a:r>
          </a:p>
          <a:p>
            <a:r>
              <a:rPr lang="en-US" dirty="0" smtClean="0">
                <a:latin typeface="Arial Narrow"/>
                <a:cs typeface="Arial Narrow"/>
              </a:rPr>
              <a:t>…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372272" y="1181318"/>
            <a:ext cx="597389" cy="4440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17402" y="6020216"/>
            <a:ext cx="429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Kong MG et al (2011) </a:t>
            </a:r>
            <a:r>
              <a:rPr lang="en-US" sz="1200" i="1" dirty="0" smtClean="0">
                <a:latin typeface="Arial"/>
                <a:cs typeface="Arial"/>
              </a:rPr>
              <a:t>J Phys D: Appl Phys </a:t>
            </a:r>
            <a:r>
              <a:rPr lang="en-US" sz="1200" dirty="0" smtClean="0">
                <a:latin typeface="Arial"/>
                <a:cs typeface="Arial"/>
              </a:rPr>
              <a:t>44: 174018; </a:t>
            </a:r>
          </a:p>
          <a:p>
            <a:r>
              <a:rPr lang="en-US" sz="1200" dirty="0" smtClean="0">
                <a:latin typeface="Arial"/>
                <a:cs typeface="Arial"/>
              </a:rPr>
              <a:t>Fridman G et al (2008) </a:t>
            </a:r>
            <a:r>
              <a:rPr lang="en-US" sz="1200" i="1" dirty="0" smtClean="0">
                <a:latin typeface="Arial"/>
                <a:cs typeface="Arial"/>
              </a:rPr>
              <a:t>Plasma Process </a:t>
            </a:r>
            <a:r>
              <a:rPr lang="en-US" sz="1200" i="1" dirty="0" err="1" smtClean="0">
                <a:latin typeface="Arial"/>
                <a:cs typeface="Arial"/>
              </a:rPr>
              <a:t>Polym</a:t>
            </a:r>
            <a:r>
              <a:rPr lang="en-US" sz="1200" i="1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8: 503 – 533. </a:t>
            </a:r>
          </a:p>
          <a:p>
            <a:r>
              <a:rPr lang="en-US" sz="1200" dirty="0" smtClean="0">
                <a:latin typeface="Arial"/>
                <a:cs typeface="Arial"/>
              </a:rPr>
              <a:t>Kong MG et al (2009) </a:t>
            </a:r>
            <a:r>
              <a:rPr lang="en-US" sz="1200" i="1" dirty="0" smtClean="0">
                <a:latin typeface="Arial"/>
                <a:cs typeface="Arial"/>
              </a:rPr>
              <a:t>New J Phys </a:t>
            </a:r>
            <a:r>
              <a:rPr lang="en-US" sz="1200" dirty="0" smtClean="0">
                <a:latin typeface="Arial"/>
                <a:cs typeface="Arial"/>
              </a:rPr>
              <a:t>11: 115012.</a:t>
            </a:r>
          </a:p>
          <a:p>
            <a:r>
              <a:rPr lang="en-US" sz="1200" dirty="0" smtClean="0">
                <a:latin typeface="Arial"/>
                <a:cs typeface="Arial"/>
              </a:rPr>
              <a:t>Graves DB (2012) </a:t>
            </a:r>
            <a:r>
              <a:rPr lang="en-US" sz="1200" i="1" dirty="0">
                <a:latin typeface="Arial"/>
                <a:cs typeface="Arial"/>
              </a:rPr>
              <a:t>J Phys D: Appl Phys </a:t>
            </a:r>
            <a:r>
              <a:rPr lang="en-US" sz="1200" i="1" dirty="0" smtClean="0">
                <a:latin typeface="Arial"/>
                <a:cs typeface="Arial"/>
              </a:rPr>
              <a:t>4</a:t>
            </a:r>
            <a:r>
              <a:rPr lang="en-US" sz="1200" dirty="0" smtClean="0">
                <a:latin typeface="Arial"/>
                <a:cs typeface="Arial"/>
              </a:rPr>
              <a:t>5: 263001.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240424" y="2475939"/>
            <a:ext cx="5806956" cy="1046440"/>
            <a:chOff x="2240424" y="2475939"/>
            <a:chExt cx="5806956" cy="1046440"/>
          </a:xfrm>
        </p:grpSpPr>
        <p:sp>
          <p:nvSpPr>
            <p:cNvPr id="15" name="TextBox 14"/>
            <p:cNvSpPr txBox="1"/>
            <p:nvPr/>
          </p:nvSpPr>
          <p:spPr>
            <a:xfrm>
              <a:off x="2240424" y="2475939"/>
              <a:ext cx="2929007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Arial Narrow"/>
                  <a:cs typeface="Arial Narrow"/>
                </a:rPr>
                <a:t>Already FDA approved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 smtClean="0">
                  <a:latin typeface="Arial Narrow"/>
                  <a:cs typeface="Arial Narrow"/>
                </a:rPr>
                <a:t>argon plasma coagulation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 smtClean="0">
                  <a:latin typeface="Arial Narrow"/>
                  <a:cs typeface="Arial Narrow"/>
                </a:rPr>
                <a:t>plasma tissue ablation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38974" y="2475939"/>
              <a:ext cx="2608406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Arial Narrow"/>
                  <a:cs typeface="Arial Narrow"/>
                </a:rPr>
                <a:t>Clinical Trials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>
                  <a:latin typeface="Arial Narrow"/>
                  <a:cs typeface="Arial Narrow"/>
                </a:rPr>
                <a:t>c</a:t>
              </a:r>
              <a:r>
                <a:rPr lang="en-US" sz="2000" dirty="0" smtClean="0">
                  <a:latin typeface="Arial Narrow"/>
                  <a:cs typeface="Arial Narrow"/>
                </a:rPr>
                <a:t>hronic wound healing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>
                  <a:latin typeface="Arial Narrow"/>
                  <a:cs typeface="Arial Narrow"/>
                </a:rPr>
                <a:t>s</a:t>
              </a:r>
              <a:r>
                <a:rPr lang="en-US" sz="2000" dirty="0" smtClean="0">
                  <a:latin typeface="Arial Narrow"/>
                  <a:cs typeface="Arial Narrow"/>
                </a:rPr>
                <a:t>kin diseases (pilots)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40424" y="3683391"/>
            <a:ext cx="245451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 Narrow"/>
                <a:cs typeface="Arial Narrow"/>
              </a:rPr>
              <a:t>Laboratory Studies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wound healing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cancer (many kinds)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tissue regeneration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microbial disinfection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gene delivery…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1223" y="3960523"/>
            <a:ext cx="34884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/>
                <a:cs typeface="Arial Narrow"/>
              </a:rPr>
              <a:t>Photodynamic Therapy (PDT)</a:t>
            </a:r>
            <a:r>
              <a:rPr lang="en-US" dirty="0" smtClean="0">
                <a:latin typeface="Arial Narrow"/>
                <a:cs typeface="Arial Narrow"/>
              </a:rPr>
              <a:t>:</a:t>
            </a:r>
          </a:p>
          <a:p>
            <a:r>
              <a:rPr lang="en-US" dirty="0" smtClean="0">
                <a:latin typeface="Arial Narrow"/>
                <a:cs typeface="Arial Narrow"/>
              </a:rPr>
              <a:t>First observation in 1900,</a:t>
            </a:r>
          </a:p>
          <a:p>
            <a:r>
              <a:rPr lang="en-US" dirty="0" err="1" smtClean="0">
                <a:latin typeface="Arial Narrow"/>
                <a:cs typeface="Arial Narrow"/>
              </a:rPr>
              <a:t>Niels</a:t>
            </a:r>
            <a:r>
              <a:rPr lang="en-US" dirty="0" smtClean="0">
                <a:latin typeface="Arial Narrow"/>
                <a:cs typeface="Arial Narrow"/>
              </a:rPr>
              <a:t> Finsen won a Nobel Prize in 1903</a:t>
            </a:r>
          </a:p>
          <a:p>
            <a:r>
              <a:rPr lang="en-US" dirty="0" smtClean="0">
                <a:latin typeface="Arial Narrow"/>
                <a:cs typeface="Arial Narrow"/>
              </a:rPr>
              <a:t>116 years on..</a:t>
            </a:r>
          </a:p>
          <a:p>
            <a:endParaRPr lang="en-US" dirty="0">
              <a:latin typeface="Arial Narrow"/>
              <a:cs typeface="Arial Narrow"/>
            </a:endParaRPr>
          </a:p>
          <a:p>
            <a:r>
              <a:rPr lang="en-US" dirty="0" smtClean="0">
                <a:latin typeface="Arial Narrow"/>
                <a:cs typeface="Arial Narrow"/>
                <a:sym typeface="Wingdings"/>
              </a:rPr>
              <a:t> Huge potential and huge challenge!</a:t>
            </a:r>
            <a:r>
              <a:rPr lang="en-US" dirty="0" smtClean="0">
                <a:latin typeface="Arial Narrow"/>
                <a:cs typeface="Arial Narrow"/>
              </a:rPr>
              <a:t> </a:t>
            </a:r>
          </a:p>
          <a:p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56430" y="6551657"/>
            <a:ext cx="3851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Dolmans D EJGJ et al (2003) </a:t>
            </a:r>
            <a:r>
              <a:rPr lang="en-US" sz="1200" i="1" dirty="0">
                <a:latin typeface="Arial"/>
                <a:cs typeface="Arial"/>
              </a:rPr>
              <a:t>Nat Rev Cancer </a:t>
            </a:r>
            <a:r>
              <a:rPr lang="en-US" sz="1200" dirty="0">
                <a:latin typeface="Arial"/>
                <a:cs typeface="Arial"/>
              </a:rPr>
              <a:t>3: 380. </a:t>
            </a:r>
          </a:p>
        </p:txBody>
      </p:sp>
      <p:sp>
        <p:nvSpPr>
          <p:cNvPr id="16" name="Round Diagonal Corner Rectangle 15"/>
          <p:cNvSpPr/>
          <p:nvPr/>
        </p:nvSpPr>
        <p:spPr>
          <a:xfrm>
            <a:off x="5582165" y="0"/>
            <a:ext cx="3561835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Plasma Therapy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Plasma Medicine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487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S-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7" t="13912" r="19481" b="56700"/>
          <a:stretch/>
        </p:blipFill>
        <p:spPr>
          <a:xfrm>
            <a:off x="353695" y="726562"/>
            <a:ext cx="4704483" cy="39115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3695" y="4633177"/>
            <a:ext cx="4596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Western blotting measured at </a:t>
            </a:r>
            <a:r>
              <a:rPr lang="en-US" b="1" dirty="0" smtClean="0">
                <a:latin typeface="Arial Narrow"/>
                <a:cs typeface="Arial Narrow"/>
              </a:rPr>
              <a:t>24hr</a:t>
            </a:r>
            <a:r>
              <a:rPr lang="en-US" dirty="0" smtClean="0">
                <a:latin typeface="Arial Narrow"/>
                <a:cs typeface="Arial Narrow"/>
              </a:rPr>
              <a:t> after treatment of human glioblastoma brain cell lines (U251SP) with plasma activated medium, showing simultaneous inhibition of Akt and mTOR.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3695" y="638234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Tanaka H et al. (2012</a:t>
            </a:r>
            <a:r>
              <a:rPr lang="en-US" sz="1200" dirty="0" smtClean="0">
                <a:latin typeface="Arial"/>
                <a:cs typeface="Arial"/>
              </a:rPr>
              <a:t>) </a:t>
            </a:r>
            <a:r>
              <a:rPr lang="en-US" sz="1200" i="1" dirty="0">
                <a:latin typeface="Arial"/>
                <a:cs typeface="Arial"/>
              </a:rPr>
              <a:t>Plasma Med</a:t>
            </a:r>
            <a:r>
              <a:rPr lang="en-US" sz="1200" dirty="0">
                <a:latin typeface="Arial"/>
                <a:cs typeface="Arial"/>
              </a:rPr>
              <a:t> 2: 207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62081" y="726562"/>
            <a:ext cx="3681919" cy="5126386"/>
            <a:chOff x="5462081" y="726562"/>
            <a:chExt cx="3681919" cy="5126386"/>
          </a:xfrm>
        </p:grpSpPr>
        <p:sp>
          <p:nvSpPr>
            <p:cNvPr id="3" name="TextBox 2"/>
            <p:cNvSpPr txBox="1"/>
            <p:nvPr/>
          </p:nvSpPr>
          <p:spPr>
            <a:xfrm>
              <a:off x="5718494" y="4098621"/>
              <a:ext cx="3425506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Narrow"/>
                  <a:cs typeface="Arial Narrow"/>
                </a:rPr>
                <a:t>CML – Western blotting measured at </a:t>
              </a:r>
              <a:r>
                <a:rPr lang="en-US" b="1" dirty="0" smtClean="0">
                  <a:latin typeface="Arial Narrow"/>
                  <a:cs typeface="Arial Narrow"/>
                </a:rPr>
                <a:t>6hr</a:t>
              </a:r>
              <a:r>
                <a:rPr lang="en-US" dirty="0" smtClean="0">
                  <a:latin typeface="Arial Narrow"/>
                  <a:cs typeface="Arial Narrow"/>
                </a:rPr>
                <a:t> after plasma treatment, showing reduced activities of mTOR and p70s6K.</a:t>
              </a:r>
            </a:p>
            <a:p>
              <a:endParaRPr lang="en-US" dirty="0">
                <a:latin typeface="Arial Narrow"/>
                <a:cs typeface="Arial Narrow"/>
              </a:endParaRPr>
            </a:p>
            <a:p>
              <a:r>
                <a:rPr lang="en-US" dirty="0" smtClean="0">
                  <a:latin typeface="Arial Narrow"/>
                  <a:cs typeface="Arial Narrow"/>
                </a:rPr>
                <a:t>This is being repeated at 24hr.</a:t>
              </a:r>
              <a:endParaRPr lang="en-US" dirty="0">
                <a:latin typeface="Arial Narrow"/>
                <a:cs typeface="Arial Narrow"/>
              </a:endParaRPr>
            </a:p>
          </p:txBody>
        </p:sp>
        <p:pic>
          <p:nvPicPr>
            <p:cNvPr id="14" name="Picture 13" descr="Figm-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2081" y="726562"/>
              <a:ext cx="3511062" cy="3096562"/>
            </a:xfrm>
            <a:prstGeom prst="rect">
              <a:avLst/>
            </a:prstGeom>
          </p:spPr>
        </p:pic>
      </p:grpSp>
      <p:sp>
        <p:nvSpPr>
          <p:cNvPr id="8" name="Round Diagonal Corner Rectangle 7"/>
          <p:cNvSpPr/>
          <p:nvPr/>
        </p:nvSpPr>
        <p:spPr>
          <a:xfrm>
            <a:off x="4260884" y="0"/>
            <a:ext cx="4883116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Cancer Metabolism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Overcoming Drug Resistance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793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m-8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32" y="710815"/>
            <a:ext cx="5477607" cy="4311693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3830698" y="0"/>
            <a:ext cx="5313302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Cancer Metabolism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Plasma-modulated metabolism</a:t>
            </a:r>
            <a:endParaRPr lang="en-US" sz="2000" b="1" dirty="0">
              <a:latin typeface="Arial Narrow"/>
              <a:cs typeface="Arial Narrow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00625"/>
              </p:ext>
            </p:extLst>
          </p:nvPr>
        </p:nvGraphicFramePr>
        <p:xfrm>
          <a:off x="7300774" y="1106797"/>
          <a:ext cx="1620451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110"/>
                <a:gridCol w="901341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Avenir Next Condensed Regular"/>
                          <a:cs typeface="Avenir Next Condensed Regular"/>
                        </a:rPr>
                        <a:t>Exogenous plasma ROS</a:t>
                      </a:r>
                      <a:endParaRPr lang="en-US" sz="1600" b="0" baseline="0" dirty="0">
                        <a:solidFill>
                          <a:srgbClr val="000000"/>
                        </a:solidFill>
                        <a:latin typeface="Avenir Next Condensed Regular"/>
                        <a:cs typeface="Avenir Next Condensed Regular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1600" b="0" baseline="-2500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lang="en-US" sz="1600" b="0" baseline="-2500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1600" b="0" baseline="-2500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14-20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μ</a:t>
                      </a:r>
                      <a:r>
                        <a:rPr lang="en-US" sz="1600" b="0" kern="1200" dirty="0">
                          <a:solidFill>
                            <a:srgbClr val="000000"/>
                          </a:solidFill>
                          <a:latin typeface="Arial Narrow"/>
                          <a:ea typeface="+mn-ea"/>
                          <a:cs typeface="Arial Narrow"/>
                        </a:rPr>
                        <a:t>M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nitrite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12-16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μ</a:t>
                      </a:r>
                      <a:r>
                        <a:rPr lang="en-US" sz="1600" b="0" kern="1200" dirty="0" smtClean="0">
                          <a:solidFill>
                            <a:srgbClr val="000000"/>
                          </a:solidFill>
                          <a:latin typeface="Arial Narrow"/>
                          <a:ea typeface="+mn-ea"/>
                          <a:cs typeface="Arial Narrow"/>
                        </a:rPr>
                        <a:t>M</a:t>
                      </a:r>
                      <a:endParaRPr lang="en-US" sz="16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nitrate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4-8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μ</a:t>
                      </a:r>
                      <a:r>
                        <a:rPr lang="en-US" sz="1600" b="0" kern="1200" dirty="0" smtClean="0">
                          <a:solidFill>
                            <a:srgbClr val="000000"/>
                          </a:solidFill>
                          <a:latin typeface="Arial Narrow"/>
                          <a:ea typeface="+mn-ea"/>
                          <a:cs typeface="Arial Narrow"/>
                        </a:rPr>
                        <a:t>M</a:t>
                      </a:r>
                      <a:endParaRPr lang="en-US" sz="16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O</a:t>
                      </a:r>
                      <a:r>
                        <a:rPr lang="en-US" sz="1600" b="0" baseline="-2500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600" b="0" baseline="3000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lang="en-US" sz="1600" b="0" baseline="30000" dirty="0" smtClean="0">
                          <a:solidFill>
                            <a:srgbClr val="000000"/>
                          </a:solidFill>
                          <a:latin typeface="Arial Narrow"/>
                          <a:ea typeface="Wingdings"/>
                          <a:cs typeface="Arial Narrow"/>
                          <a:sym typeface="Wingdings"/>
                        </a:rPr>
                        <a:t></a:t>
                      </a:r>
                      <a:endParaRPr lang="en-US" sz="1600" b="0" baseline="3000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2-6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μ</a:t>
                      </a:r>
                      <a:r>
                        <a:rPr lang="en-US" sz="1600" b="0" kern="1200" dirty="0" smtClean="0">
                          <a:solidFill>
                            <a:srgbClr val="000000"/>
                          </a:solidFill>
                          <a:latin typeface="Arial Narrow"/>
                          <a:ea typeface="+mn-ea"/>
                          <a:cs typeface="Arial Narrow"/>
                        </a:rPr>
                        <a:t>M</a:t>
                      </a:r>
                      <a:endParaRPr lang="en-US" sz="16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OH</a:t>
                      </a:r>
                      <a:r>
                        <a:rPr lang="en-US" sz="1600" b="0" baseline="30000" dirty="0" smtClean="0">
                          <a:solidFill>
                            <a:srgbClr val="000000"/>
                          </a:solidFill>
                          <a:latin typeface="Arial Narrow"/>
                          <a:ea typeface="Wingdings"/>
                          <a:cs typeface="Arial Narrow"/>
                          <a:sym typeface="Wingdings"/>
                        </a:rPr>
                        <a:t></a:t>
                      </a:r>
                      <a:endParaRPr lang="en-US" sz="1600" b="0" baseline="300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&lt;100nM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NO</a:t>
                      </a:r>
                      <a:r>
                        <a:rPr lang="en-US" sz="1600" b="0" baseline="30000" dirty="0" smtClean="0">
                          <a:solidFill>
                            <a:srgbClr val="000000"/>
                          </a:solidFill>
                          <a:latin typeface="Arial Narrow"/>
                          <a:ea typeface="Wingdings"/>
                          <a:cs typeface="Arial Narrow"/>
                          <a:sym typeface="Wingdings"/>
                        </a:rPr>
                        <a:t></a:t>
                      </a:r>
                      <a:endParaRPr lang="en-US" sz="1600" b="0" baseline="300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&lt;100nM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ONOO</a:t>
                      </a:r>
                      <a:r>
                        <a:rPr lang="en-US" sz="1600" b="0" baseline="3000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lang="en-US" sz="1600" b="0" baseline="30000" dirty="0" smtClean="0">
                          <a:solidFill>
                            <a:srgbClr val="000000"/>
                          </a:solidFill>
                          <a:latin typeface="Arial Narrow"/>
                          <a:ea typeface="Wingdings"/>
                          <a:cs typeface="Arial Narrow"/>
                          <a:sym typeface="Wingdings"/>
                        </a:rPr>
                        <a:t>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0.5-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3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μ</a:t>
                      </a:r>
                      <a:r>
                        <a:rPr lang="en-US" sz="1600" b="0" kern="1200" dirty="0" smtClean="0">
                          <a:solidFill>
                            <a:srgbClr val="000000"/>
                          </a:solidFill>
                          <a:latin typeface="Arial Narrow"/>
                          <a:ea typeface="+mn-ea"/>
                          <a:cs typeface="Arial Narrow"/>
                        </a:rPr>
                        <a:t>M</a:t>
                      </a:r>
                      <a:endParaRPr lang="en-US" sz="16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6753" y="5380799"/>
            <a:ext cx="2237028" cy="120032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Arial Narrow"/>
                <a:cs typeface="Arial Narrow"/>
              </a:rPr>
              <a:t>Cancer</a:t>
            </a:r>
            <a:endParaRPr lang="en-US" sz="2400" b="1" dirty="0"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 Narrow"/>
                <a:cs typeface="Arial Narrow"/>
              </a:rPr>
              <a:t>Regeneration</a:t>
            </a:r>
            <a:endParaRPr lang="en-US" sz="2400" dirty="0"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 Narrow"/>
                <a:cs typeface="Arial Narrow"/>
              </a:rPr>
              <a:t>Others…</a:t>
            </a:r>
            <a:endParaRPr lang="en-US"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424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864069" y="1007241"/>
            <a:ext cx="3275724" cy="2671380"/>
            <a:chOff x="2864069" y="1007241"/>
            <a:chExt cx="3275724" cy="2671380"/>
          </a:xfrm>
        </p:grpSpPr>
        <p:sp>
          <p:nvSpPr>
            <p:cNvPr id="24" name="Round Same Side Corner Rectangle 23"/>
            <p:cNvSpPr/>
            <p:nvPr/>
          </p:nvSpPr>
          <p:spPr>
            <a:xfrm>
              <a:off x="2864069" y="1007241"/>
              <a:ext cx="3275724" cy="2671380"/>
            </a:xfrm>
            <a:prstGeom prst="round2SameRect">
              <a:avLst>
                <a:gd name="adj1" fmla="val 32381"/>
                <a:gd name="adj2" fmla="val 0"/>
              </a:avLst>
            </a:prstGeom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5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54552" y="1277289"/>
              <a:ext cx="2661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venir Next Condensed Regular"/>
                  <a:cs typeface="Avenir Next Condensed Regular"/>
                </a:rPr>
                <a:t>Molecular </a:t>
              </a:r>
              <a:r>
                <a:rPr lang="en-US" b="1" dirty="0" smtClean="0">
                  <a:solidFill>
                    <a:schemeClr val="bg1"/>
                  </a:solidFill>
                  <a:latin typeface="Arial Narrow"/>
                  <a:cs typeface="Arial Narrow"/>
                </a:rPr>
                <a:t>Understanding</a:t>
              </a:r>
              <a:endParaRPr lang="en-US" b="1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5237"/>
            <a:ext cx="9144000" cy="615553"/>
          </a:xfrm>
          <a:prstGeom prst="rect">
            <a:avLst/>
          </a:prstGeom>
          <a:gradFill flip="none" rotWithShape="1">
            <a:gsLst>
              <a:gs pos="0">
                <a:srgbClr val="0E03FF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wrap="square" lIns="0" tIns="13716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towards precision plasma biomedicine</a:t>
            </a:r>
            <a:endParaRPr lang="en-U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25376956"/>
              </p:ext>
            </p:extLst>
          </p:nvPr>
        </p:nvGraphicFramePr>
        <p:xfrm>
          <a:off x="1436415" y="162034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39793" y="4826735"/>
            <a:ext cx="254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Addressable Applications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Cancer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Regeneration Medicine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…</a:t>
            </a: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2225" y="753242"/>
            <a:ext cx="2552900" cy="2546093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29204456"/>
              </p:ext>
            </p:extLst>
          </p:nvPr>
        </p:nvGraphicFramePr>
        <p:xfrm>
          <a:off x="1524000" y="19630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077312" y="2215931"/>
            <a:ext cx="1313792" cy="80579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Gaseous Chemistry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77312" y="4803962"/>
            <a:ext cx="1313792" cy="80579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Plasma Technology</a:t>
            </a:r>
            <a:endParaRPr lang="en-US" dirty="0">
              <a:latin typeface="Arial Narrow"/>
              <a:cs typeface="Arial Narrow"/>
            </a:endParaRPr>
          </a:p>
        </p:txBody>
      </p:sp>
      <p:cxnSp>
        <p:nvCxnSpPr>
          <p:cNvPr id="14" name="Straight Arrow Connector 13"/>
          <p:cNvCxnSpPr>
            <a:stCxn id="8" idx="3"/>
          </p:cNvCxnSpPr>
          <p:nvPr/>
        </p:nvCxnSpPr>
        <p:spPr>
          <a:xfrm>
            <a:off x="2391104" y="2618828"/>
            <a:ext cx="963448" cy="875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91104" y="5188607"/>
            <a:ext cx="1742965" cy="875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17" idx="0"/>
          </p:cNvCxnSpPr>
          <p:nvPr/>
        </p:nvCxnSpPr>
        <p:spPr>
          <a:xfrm>
            <a:off x="1734208" y="3021724"/>
            <a:ext cx="0" cy="178223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1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0192" b="6589"/>
          <a:stretch/>
        </p:blipFill>
        <p:spPr>
          <a:xfrm>
            <a:off x="5037303" y="928851"/>
            <a:ext cx="4106697" cy="5140873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3830698" y="0"/>
            <a:ext cx="5313302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Precision Medicine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Plasma-modulated metabolism</a:t>
            </a:r>
            <a:endParaRPr lang="en-US" sz="2000" b="1" dirty="0">
              <a:latin typeface="Arial Narrow"/>
              <a:cs typeface="Arial Narrow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21158824"/>
              </p:ext>
            </p:extLst>
          </p:nvPr>
        </p:nvGraphicFramePr>
        <p:xfrm>
          <a:off x="385379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5379" y="928851"/>
            <a:ext cx="4651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 Narrow"/>
                <a:cs typeface="Arial Narrow"/>
              </a:rPr>
              <a:t>Where do we (physicists/engineers) stop?</a:t>
            </a:r>
          </a:p>
          <a:p>
            <a:endParaRPr lang="en-US" sz="2200" dirty="0">
              <a:latin typeface="Arial Narrow"/>
              <a:cs typeface="Arial Narrow"/>
            </a:endParaRPr>
          </a:p>
          <a:p>
            <a:r>
              <a:rPr lang="en-US" dirty="0" smtClean="0">
                <a:latin typeface="Arial Narrow"/>
                <a:cs typeface="Arial Narrow"/>
              </a:rPr>
              <a:t>Interactions of plasma ROS cocktail with biomolecules (proteins) are a new game to everyone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08936" y="638234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Yamada T and Bork P (2009) </a:t>
            </a:r>
            <a:r>
              <a:rPr lang="en-US" sz="1200" i="1" dirty="0" smtClean="0">
                <a:latin typeface="Arial"/>
                <a:cs typeface="Arial"/>
              </a:rPr>
              <a:t>Nat Rev Cell </a:t>
            </a:r>
            <a:r>
              <a:rPr lang="en-US" sz="1200" i="1" dirty="0" err="1" smtClean="0">
                <a:latin typeface="Arial"/>
                <a:cs typeface="Arial"/>
              </a:rPr>
              <a:t>Biol</a:t>
            </a:r>
            <a:r>
              <a:rPr lang="en-US" sz="1200" i="1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10: 791 – 803. 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6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830698" y="0"/>
            <a:ext cx="5313302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Precision Medicine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Plasma ROS Interaction with A-</a:t>
            </a:r>
            <a:r>
              <a:rPr lang="en-US" sz="2000" b="1" dirty="0" smtClean="0">
                <a:latin typeface="Arial Narrow"/>
                <a:ea typeface="Lucida Grande"/>
                <a:cs typeface="Arial Narrow"/>
              </a:rPr>
              <a:t>β</a:t>
            </a:r>
            <a:endParaRPr lang="en-US" sz="2000" b="1" dirty="0">
              <a:latin typeface="Arial Narrow"/>
              <a:cs typeface="Arial Narrow"/>
            </a:endParaRPr>
          </a:p>
        </p:txBody>
      </p:sp>
      <p:pic>
        <p:nvPicPr>
          <p:cNvPr id="10" name="图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90" y="1079707"/>
            <a:ext cx="7037196" cy="33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3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4966138" y="0"/>
            <a:ext cx="4177862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Precision Medicine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A-</a:t>
            </a:r>
            <a:r>
              <a:rPr lang="en-US" sz="2000" b="1" dirty="0" smtClean="0">
                <a:latin typeface="Arial Narrow"/>
                <a:ea typeface="Lucida Grande"/>
                <a:cs typeface="Arial Narrow"/>
              </a:rPr>
              <a:t>β under attack by O</a:t>
            </a:r>
            <a:r>
              <a:rPr lang="en-US" sz="2000" b="1" baseline="-25000" dirty="0" smtClean="0">
                <a:latin typeface="Arial Narrow"/>
                <a:ea typeface="Lucida Grande"/>
                <a:cs typeface="Arial Narrow"/>
              </a:rPr>
              <a:t>2</a:t>
            </a:r>
            <a:r>
              <a:rPr lang="en-US" sz="2000" b="1" baseline="30000" dirty="0" smtClean="0">
                <a:latin typeface="Arial Narrow"/>
                <a:ea typeface="Lucida Grande"/>
                <a:cs typeface="Arial Narrow"/>
              </a:rPr>
              <a:t>-</a:t>
            </a:r>
            <a:endParaRPr lang="en-US" sz="2000" b="1" baseline="30000" dirty="0">
              <a:latin typeface="Arial Narrow"/>
              <a:cs typeface="Arial Narrow"/>
            </a:endParaRPr>
          </a:p>
        </p:txBody>
      </p:sp>
      <p:pic>
        <p:nvPicPr>
          <p:cNvPr id="6" name="图片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5" y="948340"/>
            <a:ext cx="7217241" cy="4499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477" y="5769980"/>
            <a:ext cx="808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Next Condensed Regular"/>
                <a:cs typeface="Avenir Next Condensed Regular"/>
              </a:rPr>
              <a:t>O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baseline="30000" dirty="0" smtClean="0">
                <a:latin typeface="Avenir Next Condensed Regular"/>
                <a:cs typeface="Avenir Next Condensed Regular"/>
              </a:rPr>
              <a:t>-</a:t>
            </a:r>
            <a:r>
              <a:rPr lang="en-US" dirty="0" smtClean="0">
                <a:latin typeface="Avenir Next Condensed Regular"/>
                <a:cs typeface="Avenir Next Condensed Regular"/>
              </a:rPr>
              <a:t> molecules are attracted to hydrogen bonds (weaker than covalent bonds) and capable of eliciting bone breakage. Implication of structural changes and mutation, possibly. </a:t>
            </a:r>
            <a:endParaRPr lang="en-US" dirty="0"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793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4633310" y="0"/>
            <a:ext cx="4510690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Precision Medicine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A-</a:t>
            </a:r>
            <a:r>
              <a:rPr lang="en-US" sz="2000" b="1" dirty="0" smtClean="0">
                <a:latin typeface="Arial Narrow"/>
                <a:ea typeface="Lucida Grande"/>
                <a:cs typeface="Arial Narrow"/>
              </a:rPr>
              <a:t>β under attack by H</a:t>
            </a:r>
            <a:r>
              <a:rPr lang="en-US" sz="2000" b="1" baseline="-25000" dirty="0" smtClean="0">
                <a:latin typeface="Arial Narrow"/>
                <a:ea typeface="Lucida Grande"/>
                <a:cs typeface="Arial Narrow"/>
              </a:rPr>
              <a:t>2</a:t>
            </a:r>
            <a:r>
              <a:rPr lang="en-US" sz="2000" b="1" dirty="0" smtClean="0">
                <a:latin typeface="Arial Narrow"/>
                <a:ea typeface="Lucida Grande"/>
                <a:cs typeface="Arial Narrow"/>
              </a:rPr>
              <a:t>O</a:t>
            </a:r>
            <a:r>
              <a:rPr lang="en-US" sz="2000" b="1" baseline="-25000" dirty="0" smtClean="0">
                <a:latin typeface="Arial Narrow"/>
                <a:ea typeface="Lucida Grande"/>
                <a:cs typeface="Arial Narrow"/>
              </a:rPr>
              <a:t>2</a:t>
            </a:r>
            <a:endParaRPr lang="en-US" sz="2000" b="1" baseline="-25000" dirty="0"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0737" y="5200670"/>
            <a:ext cx="808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Next Condensed Regular"/>
                <a:cs typeface="Avenir Next Condensed Regular"/>
              </a:rPr>
              <a:t>H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O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 molecules are ineffective in bone breakage. They produce reactive oxygen intermediates (ROI) that are attached to peptides, for example, peptide-(H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O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)n, H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O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-peptide-O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—H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O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-O</a:t>
            </a:r>
            <a:r>
              <a:rPr lang="en-US" baseline="-25000" dirty="0" smtClean="0">
                <a:latin typeface="Avenir Next Condensed Regular"/>
                <a:cs typeface="Avenir Next Condensed Regular"/>
              </a:rPr>
              <a:t>2</a:t>
            </a:r>
            <a:r>
              <a:rPr lang="en-US" dirty="0" smtClean="0">
                <a:latin typeface="Avenir Next Condensed Regular"/>
                <a:cs typeface="Avenir Next Condensed Regular"/>
              </a:rPr>
              <a:t>-peptide.  These ROI are short-lived and undergo dynamic attachment/detachment with peptides.</a:t>
            </a:r>
            <a:endParaRPr lang="en-US" dirty="0">
              <a:latin typeface="Avenir Next Condensed Regular"/>
              <a:cs typeface="Avenir Next Condensed Regular"/>
            </a:endParaRPr>
          </a:p>
        </p:txBody>
      </p:sp>
      <p:pic>
        <p:nvPicPr>
          <p:cNvPr id="5" name="图片 2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" y="1646402"/>
            <a:ext cx="7058769" cy="29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5237"/>
            <a:ext cx="9144000" cy="615553"/>
          </a:xfrm>
          <a:prstGeom prst="rect">
            <a:avLst/>
          </a:prstGeom>
          <a:gradFill flip="none" rotWithShape="1">
            <a:gsLst>
              <a:gs pos="0">
                <a:srgbClr val="0E03FF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wrap="square" lIns="0" tIns="13716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Acknowledgement</a:t>
            </a:r>
            <a:endParaRPr lang="en-U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138" y="1234231"/>
            <a:ext cx="241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Co-PI: Dr Hai-Lan Chen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656" y="1964698"/>
            <a:ext cx="432682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Collaborators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Bill Keevil, Southampton University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Felipe Iza, Loughborough University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Gilbert Shama, Loughborough University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Paul Lu, UCSD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Cam Carter, Air Force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Arial Narrow"/>
                <a:cs typeface="Arial Narrow"/>
              </a:rPr>
              <a:t>Bish</a:t>
            </a:r>
            <a:r>
              <a:rPr lang="en-US" sz="2000" dirty="0" smtClean="0">
                <a:latin typeface="Arial Narrow"/>
                <a:cs typeface="Arial Narrow"/>
              </a:rPr>
              <a:t> </a:t>
            </a:r>
            <a:r>
              <a:rPr lang="en-US" sz="2000" dirty="0" err="1" smtClean="0">
                <a:latin typeface="Arial Narrow"/>
                <a:cs typeface="Arial Narrow"/>
              </a:rPr>
              <a:t>Ganguly</a:t>
            </a:r>
            <a:r>
              <a:rPr lang="en-US" sz="2000" dirty="0" smtClean="0">
                <a:latin typeface="Arial Narrow"/>
                <a:cs typeface="Arial Narrow"/>
              </a:rPr>
              <a:t>, Air Force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Arial Narrow"/>
                <a:cs typeface="Arial Narrow"/>
              </a:rPr>
              <a:t>Dingxin</a:t>
            </a:r>
            <a:r>
              <a:rPr lang="en-US" sz="2000" dirty="0" smtClean="0">
                <a:latin typeface="Arial Narrow"/>
                <a:cs typeface="Arial Narrow"/>
              </a:rPr>
              <a:t> Liu, Xi’an </a:t>
            </a:r>
            <a:r>
              <a:rPr lang="en-US" sz="2000" smtClean="0">
                <a:latin typeface="Arial Narrow"/>
                <a:cs typeface="Arial Narrow"/>
              </a:rPr>
              <a:t>Jiaotong University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5091" y="1231008"/>
            <a:ext cx="217188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Researchers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Francis Li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Scott Pendleton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Sudhir Bhatt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Chen Chen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Arial Narrow"/>
                <a:cs typeface="Arial Narrow"/>
              </a:rPr>
              <a:t>Xiaofei</a:t>
            </a:r>
            <a:r>
              <a:rPr lang="en-US" sz="2000" dirty="0" smtClean="0">
                <a:latin typeface="Arial Narrow"/>
                <a:cs typeface="Arial Narrow"/>
              </a:rPr>
              <a:t> Zhang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Carlo </a:t>
            </a:r>
            <a:r>
              <a:rPr lang="en-US" sz="2000" dirty="0" err="1" smtClean="0">
                <a:latin typeface="Arial Narrow"/>
                <a:cs typeface="Arial Narrow"/>
              </a:rPr>
              <a:t>Rotta</a:t>
            </a:r>
            <a:endParaRPr lang="en-US" sz="2000" dirty="0" smtClean="0">
              <a:latin typeface="Arial Narrow"/>
              <a:cs typeface="Arial Narrow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Jacob </a:t>
            </a:r>
            <a:r>
              <a:rPr lang="en-US" sz="2000" dirty="0" err="1" smtClean="0">
                <a:latin typeface="Arial Narrow"/>
                <a:cs typeface="Arial Narrow"/>
              </a:rPr>
              <a:t>Manjarrez</a:t>
            </a:r>
            <a:endParaRPr lang="en-US" sz="2000" dirty="0" smtClean="0">
              <a:latin typeface="Arial Narrow"/>
              <a:cs typeface="Arial Narrow"/>
            </a:endParaRPr>
          </a:p>
          <a:p>
            <a:endParaRPr lang="en-US" sz="2000" dirty="0" smtClean="0">
              <a:latin typeface="Arial Narrow"/>
              <a:cs typeface="Arial Narrow"/>
            </a:endParaRPr>
          </a:p>
          <a:p>
            <a:r>
              <a:rPr lang="en-US" sz="2000" dirty="0" smtClean="0">
                <a:latin typeface="Arial Narrow"/>
                <a:cs typeface="Arial Narrow"/>
              </a:rPr>
              <a:t>Previous researchers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James Walsh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 Narrow"/>
                <a:cs typeface="Arial Narrow"/>
              </a:rPr>
              <a:t>Danny </a:t>
            </a:r>
            <a:r>
              <a:rPr lang="en-US" sz="2000" dirty="0" err="1" smtClean="0">
                <a:latin typeface="Arial Narrow"/>
                <a:cs typeface="Arial Narrow"/>
              </a:rPr>
              <a:t>Bayliss</a:t>
            </a:r>
            <a:endParaRPr lang="en-US" sz="2000" dirty="0" smtClean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02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826484" y="1305890"/>
            <a:ext cx="1427655" cy="5570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/>
                <a:cs typeface="Arial Narrow"/>
              </a:rPr>
              <a:t>Tissue Ablation</a:t>
            </a:r>
            <a:endParaRPr lang="en-US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29985" y="1896219"/>
            <a:ext cx="1427655" cy="5570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/>
                <a:cs typeface="Arial Narrow"/>
              </a:rPr>
              <a:t>Coagulation</a:t>
            </a:r>
            <a:endParaRPr lang="en-US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82952" y="1514299"/>
            <a:ext cx="1494221" cy="767270"/>
          </a:xfrm>
          <a:prstGeom prst="roundRect">
            <a:avLst/>
          </a:prstGeom>
          <a:solidFill>
            <a:srgbClr val="047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force, heat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chemistry</a:t>
            </a:r>
            <a:endParaRPr lang="en-US" sz="16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833486" y="3231570"/>
            <a:ext cx="1427655" cy="2576776"/>
            <a:chOff x="6833486" y="2876330"/>
            <a:chExt cx="1427655" cy="2576776"/>
          </a:xfrm>
        </p:grpSpPr>
        <p:sp>
          <p:nvSpPr>
            <p:cNvPr id="20" name="Rounded Rectangle 19"/>
            <p:cNvSpPr/>
            <p:nvPr/>
          </p:nvSpPr>
          <p:spPr>
            <a:xfrm>
              <a:off x="6833486" y="3464906"/>
              <a:ext cx="1427655" cy="557048"/>
            </a:xfrm>
            <a:prstGeom prst="roundRect">
              <a:avLst/>
            </a:prstGeom>
            <a:noFill/>
            <a:ln w="19050" cmpd="sng">
              <a:solidFill>
                <a:srgbClr val="3366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wound healing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833486" y="4060486"/>
              <a:ext cx="1427655" cy="557048"/>
            </a:xfrm>
            <a:prstGeom prst="roundRect">
              <a:avLst/>
            </a:prstGeom>
            <a:noFill/>
            <a:ln w="19050" cmpd="sng">
              <a:solidFill>
                <a:srgbClr val="3366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Narrow"/>
                  <a:cs typeface="Arial Narrow"/>
                </a:rPr>
                <a:t>r</a:t>
              </a:r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egeneration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833486" y="2876330"/>
              <a:ext cx="1427655" cy="557048"/>
            </a:xfrm>
            <a:prstGeom prst="roundRect">
              <a:avLst/>
            </a:prstGeom>
            <a:noFill/>
            <a:ln w="19050" cmpd="sng">
              <a:solidFill>
                <a:srgbClr val="3366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 Narrow"/>
                  <a:cs typeface="Arial Narrow"/>
                </a:rPr>
                <a:t>c</a:t>
              </a:r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ancer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833486" y="4896058"/>
              <a:ext cx="1427655" cy="557048"/>
            </a:xfrm>
            <a:prstGeom prst="roundRect">
              <a:avLst/>
            </a:prstGeom>
            <a:noFill/>
            <a:ln w="19050" cmpd="sng">
              <a:solidFill>
                <a:srgbClr val="3366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Arial Narrow"/>
                  <a:cs typeface="Arial Narrow"/>
                </a:rPr>
                <a:t>Others…</a:t>
              </a:r>
              <a:endParaRPr lang="en-US" dirty="0">
                <a:solidFill>
                  <a:schemeClr val="tx1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4545716" y="1471426"/>
            <a:ext cx="1541517" cy="8495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>empirical</a:t>
            </a:r>
            <a:endParaRPr lang="en-US" dirty="0">
              <a:latin typeface="Arial Narrow"/>
              <a:cs typeface="Arial Narrow"/>
            </a:endParaRPr>
          </a:p>
        </p:txBody>
      </p:sp>
      <p:cxnSp>
        <p:nvCxnSpPr>
          <p:cNvPr id="27" name="Elbow Connector 26"/>
          <p:cNvCxnSpPr>
            <a:stCxn id="11" idx="6"/>
            <a:endCxn id="16" idx="1"/>
          </p:cNvCxnSpPr>
          <p:nvPr/>
        </p:nvCxnSpPr>
        <p:spPr>
          <a:xfrm flipV="1">
            <a:off x="6087233" y="1584414"/>
            <a:ext cx="739251" cy="311805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1" idx="6"/>
            <a:endCxn id="17" idx="1"/>
          </p:cNvCxnSpPr>
          <p:nvPr/>
        </p:nvCxnSpPr>
        <p:spPr>
          <a:xfrm>
            <a:off x="6087233" y="1896219"/>
            <a:ext cx="742752" cy="278524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3" idx="3"/>
            <a:endCxn id="11" idx="2"/>
          </p:cNvCxnSpPr>
          <p:nvPr/>
        </p:nvCxnSpPr>
        <p:spPr>
          <a:xfrm flipV="1">
            <a:off x="3477173" y="1896219"/>
            <a:ext cx="1068543" cy="1715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27" y="3433378"/>
            <a:ext cx="2714684" cy="144421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60787" y="509354"/>
            <a:ext cx="15631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physical science</a:t>
            </a:r>
          </a:p>
          <a:p>
            <a:r>
              <a:rPr lang="en-US" dirty="0" smtClean="0">
                <a:latin typeface="Arial Narrow"/>
                <a:cs typeface="Arial Narrow"/>
              </a:rPr>
              <a:t>&amp; technology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82952" y="510972"/>
            <a:ext cx="1175541" cy="646331"/>
          </a:xfrm>
          <a:prstGeom prst="rect">
            <a:avLst/>
          </a:prstGeom>
          <a:solidFill>
            <a:schemeClr val="bg1"/>
          </a:solidFill>
        </p:spPr>
        <p:txBody>
          <a:bodyPr wrap="square" tIns="45720" rIns="0" bIns="45720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mode of action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68342" y="525713"/>
            <a:ext cx="1175541" cy="646331"/>
          </a:xfrm>
          <a:prstGeom prst="rect">
            <a:avLst/>
          </a:prstGeom>
          <a:solidFill>
            <a:schemeClr val="bg1"/>
          </a:solidFill>
        </p:spPr>
        <p:txBody>
          <a:bodyPr wrap="square" tIns="45720" rIns="0" bIns="45720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Arial Narrow"/>
                <a:cs typeface="Arial Narrow"/>
              </a:rPr>
              <a:t>t</a:t>
            </a:r>
            <a:r>
              <a:rPr lang="en-US" b="1" dirty="0" smtClean="0">
                <a:solidFill>
                  <a:srgbClr val="3366FF"/>
                </a:solidFill>
                <a:latin typeface="Arial Narrow"/>
                <a:cs typeface="Arial Narrow"/>
              </a:rPr>
              <a:t>ool of translation</a:t>
            </a:r>
            <a:endParaRPr lang="en-US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26484" y="482715"/>
            <a:ext cx="1175541" cy="646331"/>
          </a:xfrm>
          <a:prstGeom prst="rect">
            <a:avLst/>
          </a:prstGeom>
          <a:solidFill>
            <a:schemeClr val="bg1"/>
          </a:solidFill>
        </p:spPr>
        <p:txBody>
          <a:bodyPr wrap="square" tIns="45720" rIns="0" bIns="45720" rtlCol="0">
            <a:spAutoFit/>
          </a:bodyPr>
          <a:lstStyle/>
          <a:p>
            <a:r>
              <a:rPr lang="en-US" dirty="0">
                <a:latin typeface="Arial Narrow"/>
                <a:cs typeface="Arial Narrow"/>
              </a:rPr>
              <a:t>t</a:t>
            </a:r>
            <a:r>
              <a:rPr lang="en-US" dirty="0" smtClean="0">
                <a:latin typeface="Arial Narrow"/>
                <a:cs typeface="Arial Narrow"/>
              </a:rPr>
              <a:t>ranslation</a:t>
            </a:r>
          </a:p>
          <a:p>
            <a:r>
              <a:rPr lang="en-US" dirty="0" smtClean="0">
                <a:latin typeface="Arial Narrow"/>
                <a:cs typeface="Arial Narrow"/>
              </a:rPr>
              <a:t>space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7865" y="2321012"/>
            <a:ext cx="1427655" cy="84082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CAP</a:t>
            </a:r>
            <a:endParaRPr lang="en-US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 Narrow"/>
                <a:cs typeface="Arial Narrow"/>
              </a:rPr>
              <a:t>exogenous ROS</a:t>
            </a:r>
            <a:endParaRPr lang="en-US" sz="16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cxnSp>
        <p:nvCxnSpPr>
          <p:cNvPr id="38" name="Elbow Connector 37"/>
          <p:cNvCxnSpPr>
            <a:stCxn id="7" idx="3"/>
            <a:endCxn id="23" idx="2"/>
          </p:cNvCxnSpPr>
          <p:nvPr/>
        </p:nvCxnSpPr>
        <p:spPr>
          <a:xfrm flipV="1">
            <a:off x="1835520" y="2281569"/>
            <a:ext cx="894543" cy="459857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1665532" y="2741426"/>
            <a:ext cx="1811641" cy="3670918"/>
            <a:chOff x="1665532" y="2741426"/>
            <a:chExt cx="1811641" cy="3670918"/>
          </a:xfrm>
        </p:grpSpPr>
        <p:sp>
          <p:nvSpPr>
            <p:cNvPr id="24" name="Rounded Rectangle 23"/>
            <p:cNvSpPr/>
            <p:nvPr/>
          </p:nvSpPr>
          <p:spPr>
            <a:xfrm>
              <a:off x="1982952" y="3285174"/>
              <a:ext cx="1494221" cy="759375"/>
            </a:xfrm>
            <a:prstGeom prst="roundRect">
              <a:avLst/>
            </a:prstGeom>
            <a:solidFill>
              <a:srgbClr val="0477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rial Narrow"/>
                  <a:cs typeface="Arial Narrow"/>
                </a:rPr>
                <a:t>redox chemistry</a:t>
              </a:r>
              <a:endParaRPr lang="en-US" sz="16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42" name="Elbow Connector 41"/>
            <p:cNvCxnSpPr>
              <a:stCxn id="7" idx="3"/>
              <a:endCxn id="24" idx="0"/>
            </p:cNvCxnSpPr>
            <p:nvPr/>
          </p:nvCxnSpPr>
          <p:spPr>
            <a:xfrm>
              <a:off x="1835520" y="2741426"/>
              <a:ext cx="894543" cy="543748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5532" y="4556330"/>
              <a:ext cx="1811641" cy="1856014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665532" y="4291970"/>
              <a:ext cx="14285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 Narrow"/>
                  <a:cs typeface="Arial Narrow"/>
                </a:rPr>
                <a:t>redox biology</a:t>
              </a:r>
              <a:endParaRPr lang="en-US" b="1" dirty="0">
                <a:latin typeface="Arial Narrow"/>
                <a:cs typeface="Arial Narrow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60787" y="6421815"/>
            <a:ext cx="403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Gruning</a:t>
            </a:r>
            <a:r>
              <a:rPr lang="en-US" sz="1200" dirty="0" smtClean="0">
                <a:latin typeface="Arial"/>
                <a:cs typeface="Arial"/>
              </a:rPr>
              <a:t> N-M et al (2011) </a:t>
            </a:r>
            <a:r>
              <a:rPr lang="en-US" sz="1200" i="1" dirty="0" smtClean="0">
                <a:latin typeface="Arial"/>
                <a:cs typeface="Arial"/>
              </a:rPr>
              <a:t>Cell Metabolism </a:t>
            </a:r>
            <a:r>
              <a:rPr lang="en-US" sz="1200" dirty="0" smtClean="0">
                <a:latin typeface="Arial"/>
                <a:cs typeface="Arial"/>
              </a:rPr>
              <a:t>14: 415 – 427.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9" name="Round Diagonal Corner Rectangle 28"/>
          <p:cNvSpPr/>
          <p:nvPr/>
        </p:nvSpPr>
        <p:spPr>
          <a:xfrm>
            <a:off x="5582165" y="0"/>
            <a:ext cx="3561835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Plasma Therapy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Tool of Translation</a:t>
            </a:r>
            <a:endParaRPr lang="en-US" sz="2000" b="1" dirty="0">
              <a:latin typeface="Arial Narrow"/>
              <a:cs typeface="Arial Narrow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129045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39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495" y="6206922"/>
            <a:ext cx="5051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Holmstrom</a:t>
            </a:r>
            <a:r>
              <a:rPr lang="en-US" sz="1200" dirty="0" smtClean="0">
                <a:latin typeface="Arial"/>
                <a:cs typeface="Arial"/>
              </a:rPr>
              <a:t> KM and Finkel T (2014) </a:t>
            </a:r>
            <a:r>
              <a:rPr lang="en-US" sz="1200" i="1" dirty="0" smtClean="0">
                <a:latin typeface="Arial"/>
                <a:cs typeface="Arial"/>
              </a:rPr>
              <a:t>Nat Rev </a:t>
            </a:r>
            <a:r>
              <a:rPr lang="en-US" sz="1200" i="1" dirty="0" err="1" smtClean="0">
                <a:latin typeface="Arial"/>
                <a:cs typeface="Arial"/>
              </a:rPr>
              <a:t>Mol</a:t>
            </a:r>
            <a:r>
              <a:rPr lang="en-US" sz="1200" i="1" dirty="0" smtClean="0">
                <a:latin typeface="Arial"/>
                <a:cs typeface="Arial"/>
              </a:rPr>
              <a:t> Cell Biol</a:t>
            </a:r>
            <a:r>
              <a:rPr lang="en-US" sz="1200" dirty="0" smtClean="0">
                <a:latin typeface="Arial"/>
                <a:cs typeface="Arial"/>
              </a:rPr>
              <a:t>. 15: 411 – 421</a:t>
            </a:r>
          </a:p>
          <a:p>
            <a:r>
              <a:rPr lang="en-US" sz="1200" dirty="0" err="1" smtClean="0">
                <a:latin typeface="Arial"/>
                <a:cs typeface="Arial"/>
              </a:rPr>
              <a:t>Turrens</a:t>
            </a:r>
            <a:r>
              <a:rPr lang="en-US" sz="1200" dirty="0" smtClean="0">
                <a:latin typeface="Arial"/>
                <a:cs typeface="Arial"/>
              </a:rPr>
              <a:t> JF (2003) </a:t>
            </a:r>
            <a:r>
              <a:rPr lang="en-US" sz="1200" i="1" dirty="0" smtClean="0">
                <a:latin typeface="Arial"/>
                <a:cs typeface="Arial"/>
              </a:rPr>
              <a:t>J </a:t>
            </a:r>
            <a:r>
              <a:rPr lang="en-US" sz="1200" i="1" dirty="0" err="1" smtClean="0">
                <a:latin typeface="Arial"/>
                <a:cs typeface="Arial"/>
              </a:rPr>
              <a:t>Physiol</a:t>
            </a:r>
            <a:r>
              <a:rPr lang="en-US" sz="1200" i="1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552: 335 – 344.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9599"/>
          <a:stretch/>
        </p:blipFill>
        <p:spPr>
          <a:xfrm>
            <a:off x="1524000" y="1224965"/>
            <a:ext cx="6393793" cy="445062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2965" y="5080000"/>
            <a:ext cx="2522482" cy="508000"/>
            <a:chOff x="472965" y="5080000"/>
            <a:chExt cx="2522482" cy="508000"/>
          </a:xfrm>
        </p:grpSpPr>
        <p:sp>
          <p:nvSpPr>
            <p:cNvPr id="10" name="Rectangle 9"/>
            <p:cNvSpPr/>
            <p:nvPr/>
          </p:nvSpPr>
          <p:spPr>
            <a:xfrm>
              <a:off x="472965" y="5080000"/>
              <a:ext cx="1261241" cy="5080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diseases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734206" y="5447861"/>
              <a:ext cx="1261241" cy="875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022193" y="1536262"/>
            <a:ext cx="2522482" cy="3062014"/>
            <a:chOff x="5022193" y="1536262"/>
            <a:chExt cx="2522482" cy="3062014"/>
          </a:xfrm>
        </p:grpSpPr>
        <p:sp>
          <p:nvSpPr>
            <p:cNvPr id="13" name="Rectangle 12"/>
            <p:cNvSpPr/>
            <p:nvPr/>
          </p:nvSpPr>
          <p:spPr>
            <a:xfrm>
              <a:off x="6283434" y="1536262"/>
              <a:ext cx="1261241" cy="5080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ageing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022193" y="1904123"/>
              <a:ext cx="1261241" cy="875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6949088" y="2044262"/>
              <a:ext cx="1" cy="255401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gradFill flip="none" rotWithShape="1">
            <a:gsLst>
              <a:gs pos="0">
                <a:srgbClr val="0E03FF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wrap="square" lIns="0" tIns="137160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Confusion and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Arial Narrow"/>
                <a:cs typeface="Arial Narrow"/>
              </a:rPr>
              <a:t>Multifacts</a:t>
            </a:r>
            <a:endParaRPr lang="en-U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86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495" y="6068422"/>
            <a:ext cx="403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Li T (2010) </a:t>
            </a:r>
            <a:r>
              <a:rPr lang="en-US" sz="1200" i="1" dirty="0" smtClean="0">
                <a:latin typeface="Arial"/>
                <a:cs typeface="Arial"/>
              </a:rPr>
              <a:t>Stem Cells</a:t>
            </a:r>
          </a:p>
          <a:p>
            <a:r>
              <a:rPr lang="en-US" sz="1200" dirty="0" err="1" smtClean="0">
                <a:latin typeface="Arial"/>
                <a:cs typeface="Arial"/>
              </a:rPr>
              <a:t>Chlebowski</a:t>
            </a:r>
            <a:r>
              <a:rPr lang="en-US" sz="1200" dirty="0" smtClean="0">
                <a:latin typeface="Arial"/>
                <a:cs typeface="Arial"/>
              </a:rPr>
              <a:t> RT </a:t>
            </a:r>
            <a:r>
              <a:rPr lang="en-US" sz="1200" i="1" dirty="0" smtClean="0">
                <a:latin typeface="Arial"/>
                <a:cs typeface="Arial"/>
              </a:rPr>
              <a:t>et al </a:t>
            </a:r>
            <a:r>
              <a:rPr lang="en-US" sz="1200" dirty="0" smtClean="0">
                <a:latin typeface="Arial"/>
                <a:cs typeface="Arial"/>
              </a:rPr>
              <a:t>(2008) </a:t>
            </a:r>
            <a:r>
              <a:rPr lang="en-US" sz="1200" i="1" dirty="0" smtClean="0">
                <a:latin typeface="Arial"/>
                <a:cs typeface="Arial"/>
              </a:rPr>
              <a:t>J Nat Cancer </a:t>
            </a:r>
            <a:r>
              <a:rPr lang="en-US" sz="1200" i="1" dirty="0" err="1" smtClean="0">
                <a:latin typeface="Arial"/>
                <a:cs typeface="Arial"/>
              </a:rPr>
              <a:t>Inst</a:t>
            </a:r>
            <a:r>
              <a:rPr lang="en-US" sz="1200" i="1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100: 1581</a:t>
            </a:r>
          </a:p>
          <a:p>
            <a:r>
              <a:rPr lang="en-US" sz="1200" dirty="0" err="1" smtClean="0">
                <a:latin typeface="Arial"/>
                <a:cs typeface="Arial"/>
              </a:rPr>
              <a:t>Moertel</a:t>
            </a:r>
            <a:r>
              <a:rPr lang="en-US" sz="1200" dirty="0" smtClean="0">
                <a:latin typeface="Arial"/>
                <a:cs typeface="Arial"/>
              </a:rPr>
              <a:t> CG et al (1985) </a:t>
            </a:r>
            <a:r>
              <a:rPr lang="en-US" sz="1200" i="1" dirty="0" smtClean="0">
                <a:latin typeface="Arial"/>
                <a:cs typeface="Arial"/>
              </a:rPr>
              <a:t>New </a:t>
            </a:r>
            <a:r>
              <a:rPr lang="en-US" sz="1200" i="1" dirty="0" err="1" smtClean="0">
                <a:latin typeface="Arial"/>
                <a:cs typeface="Arial"/>
              </a:rPr>
              <a:t>Engl</a:t>
            </a:r>
            <a:r>
              <a:rPr lang="en-US" sz="1200" i="1" dirty="0" smtClean="0">
                <a:latin typeface="Arial"/>
                <a:cs typeface="Arial"/>
              </a:rPr>
              <a:t> J Med </a:t>
            </a:r>
            <a:r>
              <a:rPr lang="en-US" sz="1200" dirty="0" smtClean="0">
                <a:latin typeface="Arial"/>
                <a:cs typeface="Arial"/>
              </a:rPr>
              <a:t>312: 137 - 141. 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5991868" y="0"/>
            <a:ext cx="3152134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Multifaceted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Redox Regulation</a:t>
            </a:r>
            <a:endParaRPr lang="en-US" sz="2000" b="1" dirty="0">
              <a:latin typeface="Arial Narrow"/>
              <a:cs typeface="Arial Narrow"/>
            </a:endParaRPr>
          </a:p>
        </p:txBody>
      </p:sp>
      <p:pic>
        <p:nvPicPr>
          <p:cNvPr id="8" name="Picture 7" descr="Fig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6" y="1049106"/>
            <a:ext cx="3114848" cy="3797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495" y="495108"/>
            <a:ext cx="311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Narrow"/>
                <a:cs typeface="Arial Narrow"/>
              </a:rPr>
              <a:t>Genomic Stability with little ROS </a:t>
            </a:r>
            <a:endParaRPr lang="en-US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495" y="4869146"/>
            <a:ext cx="3853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γ-H2AX foci is a marker DNA double strain breaks. Too little ROS causes DNA double strain damages.  </a:t>
            </a:r>
            <a:r>
              <a:rPr lang="en-US" sz="1500" dirty="0" smtClean="0">
                <a:latin typeface="Arial"/>
                <a:cs typeface="Arial"/>
                <a:sym typeface="Wingdings"/>
              </a:rPr>
              <a:t> vitamin C supplement</a:t>
            </a:r>
            <a:endParaRPr lang="en-US" sz="15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39260" y="864440"/>
            <a:ext cx="4171466" cy="5758880"/>
            <a:chOff x="4639260" y="864440"/>
            <a:chExt cx="4171466" cy="57588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9260" y="864440"/>
              <a:ext cx="4171466" cy="416034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00570" y="6346321"/>
              <a:ext cx="3306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R</a:t>
              </a:r>
              <a:r>
                <a:rPr lang="en-US" sz="1200" dirty="0" smtClean="0">
                  <a:latin typeface="Arial"/>
                  <a:cs typeface="Arial"/>
                </a:rPr>
                <a:t>ay PD (2012) Cellular Signal. 24: 981 – 990.  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00570" y="5076895"/>
              <a:ext cx="41101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When to induce cell survival and when to induce DNA damage?  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18088" y="5696707"/>
            <a:ext cx="41101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>
                <a:latin typeface="Arial"/>
                <a:cs typeface="Arial"/>
              </a:rPr>
              <a:t>A wired network </a:t>
            </a:r>
            <a:r>
              <a:rPr lang="en-US" sz="1600" dirty="0" smtClean="0">
                <a:latin typeface="Arial"/>
                <a:cs typeface="Arial"/>
              </a:rPr>
              <a:t>– CAP as a commander or a regulator? How, with doses?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28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152" y="5374241"/>
            <a:ext cx="4076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Chernets</a:t>
            </a:r>
            <a:r>
              <a:rPr lang="en-US" sz="1200" dirty="0" smtClean="0">
                <a:latin typeface="Arial"/>
                <a:cs typeface="Arial"/>
              </a:rPr>
              <a:t> N </a:t>
            </a:r>
            <a:r>
              <a:rPr lang="en-US" sz="1200" i="1" dirty="0" smtClean="0">
                <a:latin typeface="Arial"/>
                <a:cs typeface="Arial"/>
              </a:rPr>
              <a:t>et al </a:t>
            </a:r>
            <a:r>
              <a:rPr lang="en-US" sz="1200" dirty="0" smtClean="0">
                <a:latin typeface="Arial"/>
                <a:cs typeface="Arial"/>
              </a:rPr>
              <a:t>(2015) </a:t>
            </a:r>
            <a:r>
              <a:rPr lang="en-US" sz="1200" i="1" dirty="0" smtClean="0">
                <a:latin typeface="Arial"/>
                <a:cs typeface="Arial"/>
              </a:rPr>
              <a:t>Tissue </a:t>
            </a:r>
            <a:r>
              <a:rPr lang="en-US" sz="1200" i="1" dirty="0" err="1" smtClean="0">
                <a:latin typeface="Arial"/>
                <a:cs typeface="Arial"/>
              </a:rPr>
              <a:t>Eng</a:t>
            </a:r>
            <a:r>
              <a:rPr lang="en-US" sz="1200" i="1" dirty="0" smtClean="0">
                <a:latin typeface="Arial"/>
                <a:cs typeface="Arial"/>
              </a:rPr>
              <a:t>: Part A </a:t>
            </a:r>
            <a:r>
              <a:rPr lang="en-US" sz="1200" dirty="0" smtClean="0">
                <a:latin typeface="Arial"/>
                <a:cs typeface="Arial"/>
              </a:rPr>
              <a:t>21: 300 - 310</a:t>
            </a:r>
            <a:endParaRPr lang="en-US" sz="1200" i="1" dirty="0" smtClean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309" t="28330"/>
          <a:stretch/>
        </p:blipFill>
        <p:spPr>
          <a:xfrm>
            <a:off x="3375633" y="1898019"/>
            <a:ext cx="1275953" cy="1331273"/>
          </a:xfrm>
          <a:prstGeom prst="rect">
            <a:avLst/>
          </a:prstGeom>
        </p:spPr>
      </p:pic>
      <p:pic>
        <p:nvPicPr>
          <p:cNvPr id="7" name="Picture 6" descr="AS-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2" t="6722" r="8196" b="64823"/>
          <a:stretch/>
        </p:blipFill>
        <p:spPr>
          <a:xfrm>
            <a:off x="224152" y="2838903"/>
            <a:ext cx="4511487" cy="26738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0495" y="1214608"/>
            <a:ext cx="3351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ROS dose unknown,</a:t>
            </a:r>
          </a:p>
          <a:p>
            <a:r>
              <a:rPr lang="en-US" sz="1600" dirty="0" smtClean="0">
                <a:latin typeface="Arial"/>
                <a:cs typeface="Arial"/>
              </a:rPr>
              <a:t>Air plasma conditions: </a:t>
            </a:r>
          </a:p>
          <a:p>
            <a:r>
              <a:rPr lang="en-US" sz="1600" dirty="0" smtClean="0">
                <a:latin typeface="Arial"/>
                <a:cs typeface="Arial"/>
              </a:rPr>
              <a:t>1.15W; 20kV/1kHz, 2mm gap; 10 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33" y="644239"/>
            <a:ext cx="284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Narrow"/>
                <a:cs typeface="Arial Narrow"/>
              </a:rPr>
              <a:t>Enhanced tissue proliferation</a:t>
            </a:r>
            <a:endParaRPr lang="en-US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67254" y="644239"/>
            <a:ext cx="4151038" cy="4974200"/>
            <a:chOff x="5067254" y="644239"/>
            <a:chExt cx="4151038" cy="4974200"/>
          </a:xfrm>
        </p:grpSpPr>
        <p:pic>
          <p:nvPicPr>
            <p:cNvPr id="12" name="Picture 11" descr="AS-3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5" t="14077" r="22040" b="72190"/>
            <a:stretch/>
          </p:blipFill>
          <p:spPr>
            <a:xfrm>
              <a:off x="5411089" y="2578551"/>
              <a:ext cx="3554169" cy="24073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411089" y="644239"/>
              <a:ext cx="2992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66FF"/>
                  </a:solidFill>
                  <a:latin typeface="Arial"/>
                  <a:cs typeface="Arial"/>
                </a:rPr>
                <a:t>Anti-tumor and apoptosis</a:t>
              </a:r>
              <a:endParaRPr lang="en-US" b="1" dirty="0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1089" y="1214608"/>
              <a:ext cx="36287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ROS dose qualitatively known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Air plasma conditions: </a:t>
              </a:r>
            </a:p>
            <a:p>
              <a:r>
                <a:rPr lang="en-US" sz="1600" b="1" dirty="0" smtClean="0">
                  <a:solidFill>
                    <a:srgbClr val="3366FF"/>
                  </a:solidFill>
                  <a:latin typeface="Arial"/>
                  <a:cs typeface="Arial"/>
                </a:rPr>
                <a:t>0.58W</a:t>
              </a:r>
              <a:r>
                <a:rPr lang="en-US" sz="1600" dirty="0" smtClean="0">
                  <a:latin typeface="Arial"/>
                  <a:cs typeface="Arial"/>
                </a:rPr>
                <a:t>; 23kV/200Hz, 2mm gap; </a:t>
              </a:r>
              <a:r>
                <a:rPr lang="en-US" sz="1600" b="1" dirty="0" smtClean="0">
                  <a:solidFill>
                    <a:srgbClr val="3366FF"/>
                  </a:solidFill>
                  <a:latin typeface="Arial"/>
                  <a:cs typeface="Arial"/>
                </a:rPr>
                <a:t>6 min</a:t>
              </a:r>
              <a:endParaRPr lang="en-US" sz="1600" b="1" dirty="0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67254" y="5341440"/>
              <a:ext cx="4151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Vandamme</a:t>
              </a:r>
              <a:r>
                <a:rPr lang="en-US" sz="1200" dirty="0" smtClean="0">
                  <a:latin typeface="Arial"/>
                  <a:cs typeface="Arial"/>
                </a:rPr>
                <a:t> M </a:t>
              </a:r>
              <a:r>
                <a:rPr lang="en-US" sz="1200" i="1" dirty="0" smtClean="0">
                  <a:latin typeface="Arial"/>
                  <a:cs typeface="Arial"/>
                </a:rPr>
                <a:t>et al </a:t>
              </a:r>
              <a:r>
                <a:rPr lang="en-US" sz="1200" dirty="0" smtClean="0">
                  <a:latin typeface="Arial"/>
                  <a:cs typeface="Arial"/>
                </a:rPr>
                <a:t>(2012) </a:t>
              </a:r>
              <a:r>
                <a:rPr lang="en-US" sz="1200" i="1" dirty="0" err="1" smtClean="0">
                  <a:latin typeface="Arial"/>
                  <a:cs typeface="Arial"/>
                </a:rPr>
                <a:t>Int</a:t>
              </a:r>
              <a:r>
                <a:rPr lang="en-US" sz="1200" i="1" dirty="0" smtClean="0">
                  <a:latin typeface="Arial"/>
                  <a:cs typeface="Arial"/>
                </a:rPr>
                <a:t> J Cancer </a:t>
              </a:r>
              <a:r>
                <a:rPr lang="en-US" sz="1200" dirty="0" smtClean="0">
                  <a:latin typeface="Arial"/>
                  <a:cs typeface="Arial"/>
                </a:rPr>
                <a:t>130: 2185 – 2194.</a:t>
              </a:r>
              <a:endParaRPr lang="en-US" sz="1200" i="1" dirty="0" smtClean="0">
                <a:latin typeface="Arial"/>
                <a:cs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72574" y="5901851"/>
            <a:ext cx="8492684" cy="73866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700" b="1" i="1" dirty="0" smtClean="0">
                <a:latin typeface="Arial"/>
                <a:cs typeface="Arial"/>
              </a:rPr>
              <a:t>Application risk</a:t>
            </a:r>
            <a:r>
              <a:rPr lang="en-US" sz="1700" i="1" dirty="0" smtClean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– </a:t>
            </a:r>
            <a:r>
              <a:rPr lang="en-US" sz="1600" dirty="0" smtClean="0">
                <a:latin typeface="Arial"/>
                <a:cs typeface="Arial"/>
              </a:rPr>
              <a:t>how not to proliferate tumor and how not to damage healthy tissues</a:t>
            </a:r>
          </a:p>
          <a:p>
            <a:endParaRPr lang="en-US" sz="800" dirty="0">
              <a:latin typeface="Arial"/>
              <a:cs typeface="Arial"/>
            </a:endParaRPr>
          </a:p>
          <a:p>
            <a:r>
              <a:rPr lang="en-US" sz="1700" b="1" i="1" dirty="0" smtClean="0">
                <a:latin typeface="Arial"/>
                <a:cs typeface="Arial"/>
              </a:rPr>
              <a:t>Scientific unknown </a:t>
            </a:r>
            <a:r>
              <a:rPr lang="en-US" sz="1600" dirty="0" smtClean="0">
                <a:latin typeface="Arial"/>
                <a:cs typeface="Arial"/>
              </a:rPr>
              <a:t>– what is plasma dose and what criteria with which to manipulate dose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4926647" y="0"/>
            <a:ext cx="4217355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Multifaceted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Regeneration and Apoptosis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739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-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7576" r="22812" b="61418"/>
          <a:stretch/>
        </p:blipFill>
        <p:spPr>
          <a:xfrm>
            <a:off x="4807442" y="1473566"/>
            <a:ext cx="3983286" cy="4559110"/>
          </a:xfrm>
          <a:prstGeom prst="rect">
            <a:avLst/>
          </a:prstGeom>
        </p:spPr>
      </p:pic>
      <p:pic>
        <p:nvPicPr>
          <p:cNvPr id="8" name="Picture 7" descr="As-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7576" r="22019" b="61418"/>
          <a:stretch/>
        </p:blipFill>
        <p:spPr>
          <a:xfrm>
            <a:off x="230915" y="1953002"/>
            <a:ext cx="4310416" cy="4272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480" y="1373474"/>
            <a:ext cx="44129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Pulsed excitation with 200ns duration at 5kHz</a:t>
            </a:r>
          </a:p>
          <a:p>
            <a:r>
              <a:rPr lang="en-US" sz="1500" dirty="0" smtClean="0">
                <a:latin typeface="Arial"/>
                <a:cs typeface="Arial"/>
              </a:rPr>
              <a:t>He+O</a:t>
            </a:r>
            <a:r>
              <a:rPr lang="en-US" sz="1500" baseline="-25000" dirty="0" smtClean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(0.5%) at 4kV and Air at 5.9kV, </a:t>
            </a:r>
            <a:r>
              <a:rPr lang="en-US" sz="1500" b="1" dirty="0" smtClean="0">
                <a:latin typeface="Arial"/>
                <a:cs typeface="Arial"/>
              </a:rPr>
              <a:t>both at 3W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480" y="448460"/>
            <a:ext cx="492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"/>
                <a:cs typeface="Arial"/>
              </a:rPr>
              <a:t>Equivalent Dose for air and He+O</a:t>
            </a:r>
            <a:r>
              <a:rPr lang="en-US" b="1" baseline="-25000" dirty="0" smtClean="0">
                <a:solidFill>
                  <a:srgbClr val="3366FF"/>
                </a:solidFill>
                <a:latin typeface="Arial"/>
                <a:cs typeface="Arial"/>
              </a:rPr>
              <a:t>2</a:t>
            </a:r>
            <a:r>
              <a:rPr lang="en-US" b="1" dirty="0" smtClean="0">
                <a:solidFill>
                  <a:srgbClr val="3366FF"/>
                </a:solidFill>
                <a:latin typeface="Arial"/>
                <a:cs typeface="Arial"/>
              </a:rPr>
              <a:t> plasm</a:t>
            </a:r>
            <a:r>
              <a:rPr lang="en-US" b="1" dirty="0" smtClean="0">
                <a:solidFill>
                  <a:srgbClr val="3366FF"/>
                </a:solidFill>
              </a:rPr>
              <a:t>a?</a:t>
            </a:r>
          </a:p>
          <a:p>
            <a:r>
              <a:rPr lang="en-US" dirty="0" smtClean="0"/>
              <a:t>at exactly the same dissipated energy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96415" y="3616282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Air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1303" y="3616282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Air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71182" y="1654844"/>
            <a:ext cx="725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He+O</a:t>
            </a:r>
            <a:r>
              <a:rPr lang="en-US" sz="1400" b="1" baseline="-25000" dirty="0" smtClean="0">
                <a:latin typeface="Arial"/>
                <a:cs typeface="Arial"/>
              </a:rPr>
              <a:t>2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1303" y="1773583"/>
            <a:ext cx="725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He+O</a:t>
            </a:r>
            <a:r>
              <a:rPr lang="en-US" sz="1400" b="1" baseline="-25000" dirty="0" smtClean="0">
                <a:latin typeface="Arial"/>
                <a:cs typeface="Arial"/>
              </a:rPr>
              <a:t>2</a:t>
            </a:r>
            <a:endParaRPr lang="en-US" sz="1400" b="1" baseline="-25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2591" y="6038275"/>
            <a:ext cx="36662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very different optical emission spectra</a:t>
            </a:r>
          </a:p>
          <a:p>
            <a:r>
              <a:rPr lang="en-US" sz="1600" i="1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dose and </a:t>
            </a:r>
            <a:r>
              <a:rPr lang="en-US" sz="1600" b="1" dirty="0" smtClean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chemical compositions</a:t>
            </a:r>
            <a:endParaRPr lang="en-US" sz="1600" b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4480" y="6346052"/>
            <a:ext cx="3901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Walsh JL </a:t>
            </a:r>
            <a:r>
              <a:rPr lang="en-US" sz="1200" i="1" dirty="0" smtClean="0">
                <a:latin typeface="Arial"/>
                <a:cs typeface="Arial"/>
              </a:rPr>
              <a:t>et al </a:t>
            </a:r>
            <a:r>
              <a:rPr lang="en-US" sz="1200" dirty="0" smtClean="0">
                <a:latin typeface="Arial"/>
                <a:cs typeface="Arial"/>
              </a:rPr>
              <a:t>(2010) </a:t>
            </a:r>
            <a:r>
              <a:rPr lang="en-US" sz="1200" i="1" dirty="0" smtClean="0">
                <a:latin typeface="Arial"/>
                <a:cs typeface="Arial"/>
              </a:rPr>
              <a:t>J Phys D: Appl Phys </a:t>
            </a:r>
            <a:r>
              <a:rPr lang="en-US" sz="1200" dirty="0" smtClean="0">
                <a:latin typeface="Arial"/>
                <a:cs typeface="Arial"/>
              </a:rPr>
              <a:t>43: 032001</a:t>
            </a:r>
            <a:endParaRPr lang="en-US" sz="1200" i="1" dirty="0" smtClean="0">
              <a:latin typeface="Arial"/>
              <a:cs typeface="Arial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4807443" y="0"/>
            <a:ext cx="4336560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Multifaceted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Dose </a:t>
            </a:r>
            <a:r>
              <a:rPr lang="en-US" sz="2000" b="1" dirty="0" err="1" smtClean="0">
                <a:latin typeface="Arial Narrow"/>
                <a:cs typeface="Arial Narrow"/>
              </a:rPr>
              <a:t>vs</a:t>
            </a:r>
            <a:r>
              <a:rPr lang="en-US" sz="2000" b="1" dirty="0" smtClean="0">
                <a:latin typeface="Arial Narrow"/>
                <a:cs typeface="Arial Narrow"/>
              </a:rPr>
              <a:t> Chemical Ingredients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874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94480" y="246938"/>
            <a:ext cx="5051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66FF"/>
                </a:solidFill>
                <a:latin typeface="Arial Narrow"/>
                <a:cs typeface="Arial Narrow"/>
              </a:rPr>
              <a:t>C</a:t>
            </a:r>
            <a:r>
              <a:rPr lang="en-US" sz="2000" b="1" dirty="0" smtClean="0">
                <a:solidFill>
                  <a:srgbClr val="3366FF"/>
                </a:solidFill>
                <a:latin typeface="Arial Narrow"/>
                <a:cs typeface="Arial Narrow"/>
              </a:rPr>
              <a:t>ellular responses to </a:t>
            </a:r>
          </a:p>
          <a:p>
            <a:r>
              <a:rPr lang="en-US" sz="2000" b="1" dirty="0" smtClean="0">
                <a:solidFill>
                  <a:srgbClr val="3366FF"/>
                </a:solidFill>
                <a:latin typeface="Arial Narrow"/>
                <a:cs typeface="Arial Narrow"/>
              </a:rPr>
              <a:t>different composition of ROS cocktails</a:t>
            </a:r>
            <a:endParaRPr lang="en-US" sz="2000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4480" y="6238528"/>
            <a:ext cx="380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Lukes</a:t>
            </a:r>
            <a:r>
              <a:rPr lang="en-US" sz="1200" dirty="0" smtClean="0">
                <a:latin typeface="Arial"/>
                <a:cs typeface="Arial"/>
              </a:rPr>
              <a:t> P </a:t>
            </a:r>
            <a:r>
              <a:rPr lang="en-US" sz="1200" i="1" dirty="0" smtClean="0">
                <a:latin typeface="Arial"/>
                <a:cs typeface="Arial"/>
              </a:rPr>
              <a:t>et al </a:t>
            </a:r>
            <a:r>
              <a:rPr lang="en-US" sz="1200" dirty="0" smtClean="0">
                <a:latin typeface="Arial"/>
                <a:cs typeface="Arial"/>
              </a:rPr>
              <a:t>(2014) </a:t>
            </a:r>
            <a:r>
              <a:rPr lang="en-US" sz="1200" i="1" dirty="0" smtClean="0">
                <a:latin typeface="Arial"/>
                <a:cs typeface="Arial"/>
              </a:rPr>
              <a:t>Plasma Sources Sci Technol </a:t>
            </a:r>
            <a:r>
              <a:rPr lang="en-US" sz="1200" dirty="0" smtClean="0">
                <a:latin typeface="Arial"/>
                <a:cs typeface="Arial"/>
              </a:rPr>
              <a:t>23: 015019.</a:t>
            </a:r>
            <a:endParaRPr lang="en-US" sz="1200" i="1" dirty="0" smtClean="0">
              <a:latin typeface="Arial"/>
              <a:cs typeface="Arial"/>
            </a:endParaRPr>
          </a:p>
        </p:txBody>
      </p:sp>
      <p:pic>
        <p:nvPicPr>
          <p:cNvPr id="2" name="Picture 1" descr="AS-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7575" r="51963" b="66048"/>
          <a:stretch/>
        </p:blipFill>
        <p:spPr>
          <a:xfrm>
            <a:off x="509939" y="1221138"/>
            <a:ext cx="2924927" cy="2708916"/>
          </a:xfrm>
          <a:prstGeom prst="rect">
            <a:avLst/>
          </a:prstGeom>
        </p:spPr>
      </p:pic>
      <p:pic>
        <p:nvPicPr>
          <p:cNvPr id="14" name="Picture 13" descr="AS-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5" t="8784" r="7742" b="65884"/>
          <a:stretch/>
        </p:blipFill>
        <p:spPr>
          <a:xfrm>
            <a:off x="558045" y="3593287"/>
            <a:ext cx="2944172" cy="2620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101" y="933488"/>
            <a:ext cx="2277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/>
                <a:cs typeface="Arial Narrow"/>
              </a:rPr>
              <a:t>The case of </a:t>
            </a:r>
            <a:r>
              <a:rPr lang="en-US" sz="2000" b="1" dirty="0" smtClean="0">
                <a:latin typeface="Arial Narrow"/>
                <a:cs typeface="Arial Narrow"/>
              </a:rPr>
              <a:t>microbes</a:t>
            </a:r>
            <a:endParaRPr lang="en-US" sz="2000" b="1" dirty="0">
              <a:latin typeface="Arial Narrow"/>
              <a:cs typeface="Arial Narrow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93722" y="844034"/>
            <a:ext cx="5150278" cy="5877398"/>
            <a:chOff x="3993722" y="844034"/>
            <a:chExt cx="5150278" cy="5877398"/>
          </a:xfrm>
        </p:grpSpPr>
        <p:pic>
          <p:nvPicPr>
            <p:cNvPr id="6" name="Picture 5" descr="AS-7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4" t="7296" r="21702" b="66889"/>
            <a:stretch/>
          </p:blipFill>
          <p:spPr>
            <a:xfrm>
              <a:off x="3993722" y="1057026"/>
              <a:ext cx="4838783" cy="315735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376224" y="6259767"/>
              <a:ext cx="4186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Pervaiz</a:t>
              </a:r>
              <a:r>
                <a:rPr lang="en-US" sz="1200" dirty="0" smtClean="0">
                  <a:latin typeface="Arial"/>
                  <a:cs typeface="Arial"/>
                </a:rPr>
                <a:t> S </a:t>
              </a:r>
              <a:r>
                <a:rPr lang="en-US" sz="1200" i="1" dirty="0" smtClean="0">
                  <a:latin typeface="Arial"/>
                  <a:cs typeface="Arial"/>
                </a:rPr>
                <a:t>et al </a:t>
              </a:r>
              <a:r>
                <a:rPr lang="en-US" sz="1200" dirty="0" smtClean="0">
                  <a:latin typeface="Arial"/>
                  <a:cs typeface="Arial"/>
                </a:rPr>
                <a:t>(2007) </a:t>
              </a:r>
              <a:r>
                <a:rPr lang="en-US" sz="1200" i="1" dirty="0" err="1" smtClean="0">
                  <a:latin typeface="Arial"/>
                  <a:cs typeface="Arial"/>
                </a:rPr>
                <a:t>Int</a:t>
              </a:r>
              <a:r>
                <a:rPr lang="en-US" sz="1200" i="1" dirty="0" smtClean="0">
                  <a:latin typeface="Arial"/>
                  <a:cs typeface="Arial"/>
                </a:rPr>
                <a:t> J </a:t>
              </a:r>
              <a:r>
                <a:rPr lang="en-US" sz="1200" i="1" dirty="0" err="1" smtClean="0">
                  <a:latin typeface="Arial"/>
                  <a:cs typeface="Arial"/>
                </a:rPr>
                <a:t>Biochem</a:t>
              </a:r>
              <a:r>
                <a:rPr lang="en-US" sz="1200" i="1" dirty="0" smtClean="0">
                  <a:latin typeface="Arial"/>
                  <a:cs typeface="Arial"/>
                </a:rPr>
                <a:t> Cell </a:t>
              </a:r>
              <a:r>
                <a:rPr lang="en-US" sz="1200" i="1" dirty="0" err="1" smtClean="0">
                  <a:latin typeface="Arial"/>
                  <a:cs typeface="Arial"/>
                </a:rPr>
                <a:t>Biol</a:t>
              </a:r>
              <a:r>
                <a:rPr lang="en-US" sz="1200" i="1" dirty="0" smtClean="0">
                  <a:latin typeface="Arial"/>
                  <a:cs typeface="Arial"/>
                </a:rPr>
                <a:t> </a:t>
              </a:r>
              <a:r>
                <a:rPr lang="en-US" sz="1200" dirty="0"/>
                <a:t>39: </a:t>
              </a:r>
              <a:r>
                <a:rPr lang="en-US" sz="1200" dirty="0" smtClean="0"/>
                <a:t>1297</a:t>
              </a:r>
            </a:p>
            <a:p>
              <a:r>
                <a:rPr lang="en-US" sz="1200" dirty="0" smtClean="0"/>
                <a:t>Zhu P </a:t>
              </a:r>
              <a:r>
                <a:rPr lang="en-US" sz="1200" i="1" dirty="0" smtClean="0"/>
                <a:t>et al </a:t>
              </a:r>
              <a:r>
                <a:rPr lang="en-US" sz="1200" dirty="0" smtClean="0"/>
                <a:t>(2011) </a:t>
              </a:r>
              <a:r>
                <a:rPr lang="en-US" sz="1200" i="1" dirty="0" smtClean="0"/>
                <a:t>Cancer Cell </a:t>
              </a:r>
              <a:r>
                <a:rPr lang="en-US" sz="1200" dirty="0" smtClean="0"/>
                <a:t>19: 401.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94959" y="4489055"/>
              <a:ext cx="436814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latin typeface="Arial"/>
                  <a:cs typeface="Arial"/>
                </a:rPr>
                <a:t>High O</a:t>
              </a:r>
              <a:r>
                <a:rPr lang="en-US" sz="1700" baseline="-25000" dirty="0" smtClean="0">
                  <a:latin typeface="Arial"/>
                  <a:cs typeface="Arial"/>
                </a:rPr>
                <a:t>2</a:t>
              </a:r>
              <a:r>
                <a:rPr lang="en-US" sz="1700" baseline="30000" dirty="0" smtClean="0">
                  <a:latin typeface="Arial"/>
                  <a:cs typeface="Arial"/>
                </a:rPr>
                <a:t>-</a:t>
              </a:r>
              <a:r>
                <a:rPr lang="en-US" sz="1700" dirty="0" smtClean="0">
                  <a:latin typeface="Arial"/>
                  <a:cs typeface="Arial"/>
                </a:rPr>
                <a:t>/H</a:t>
              </a:r>
              <a:r>
                <a:rPr lang="en-US" sz="1700" baseline="-25000" dirty="0" smtClean="0">
                  <a:latin typeface="Arial"/>
                  <a:cs typeface="Arial"/>
                </a:rPr>
                <a:t>2</a:t>
              </a:r>
              <a:r>
                <a:rPr lang="en-US" sz="1700" dirty="0" smtClean="0">
                  <a:latin typeface="Arial"/>
                  <a:cs typeface="Arial"/>
                </a:rPr>
                <a:t>O</a:t>
              </a:r>
              <a:r>
                <a:rPr lang="en-US" sz="1700" baseline="-25000" dirty="0" smtClean="0">
                  <a:latin typeface="Arial"/>
                  <a:cs typeface="Arial"/>
                </a:rPr>
                <a:t>2</a:t>
              </a:r>
              <a:r>
                <a:rPr lang="en-US" sz="1700" dirty="0" smtClean="0">
                  <a:latin typeface="Arial"/>
                  <a:cs typeface="Arial"/>
                </a:rPr>
                <a:t> ratio supports cell survivals and confers </a:t>
              </a:r>
              <a:r>
                <a:rPr lang="en-US" sz="1700" b="1" dirty="0" smtClean="0">
                  <a:latin typeface="Arial"/>
                  <a:cs typeface="Arial"/>
                </a:rPr>
                <a:t>drug resistance </a:t>
              </a:r>
              <a:r>
                <a:rPr lang="en-US" sz="1700" dirty="0" smtClean="0">
                  <a:latin typeface="Arial"/>
                  <a:cs typeface="Arial"/>
                </a:rPr>
                <a:t>to tumor cells</a:t>
              </a:r>
              <a:endParaRPr lang="en-US" sz="17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97159" y="844034"/>
              <a:ext cx="25468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Narrow"/>
                  <a:cs typeface="Arial Narrow"/>
                </a:rPr>
                <a:t>The case of </a:t>
              </a:r>
              <a:r>
                <a:rPr lang="en-US" sz="2000" b="1" dirty="0" smtClean="0">
                  <a:latin typeface="Arial Narrow"/>
                  <a:cs typeface="Arial Narrow"/>
                </a:rPr>
                <a:t>cancer cells</a:t>
              </a:r>
              <a:endParaRPr lang="en-US" sz="2000" b="1" dirty="0">
                <a:latin typeface="Arial Narrow"/>
                <a:cs typeface="Arial Narrow"/>
              </a:endParaRPr>
            </a:p>
          </p:txBody>
        </p:sp>
      </p:grpSp>
      <p:sp>
        <p:nvSpPr>
          <p:cNvPr id="15" name="Round Diagonal Corner Rectangle 14"/>
          <p:cNvSpPr/>
          <p:nvPr/>
        </p:nvSpPr>
        <p:spPr>
          <a:xfrm>
            <a:off x="5192952" y="0"/>
            <a:ext cx="3951050" cy="411655"/>
          </a:xfrm>
          <a:prstGeom prst="round2DiagRect">
            <a:avLst>
              <a:gd name="adj1" fmla="val 35816"/>
              <a:gd name="adj2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Multifaceted </a:t>
            </a:r>
            <a:r>
              <a:rPr lang="en-US" dirty="0" smtClean="0">
                <a:latin typeface="Arial Narrow"/>
                <a:cs typeface="Arial Narrow"/>
              </a:rPr>
              <a:t>| </a:t>
            </a:r>
            <a:r>
              <a:rPr lang="en-US" sz="2000" b="1" dirty="0" smtClean="0">
                <a:latin typeface="Arial Narrow"/>
                <a:cs typeface="Arial Narrow"/>
              </a:rPr>
              <a:t>Types of Intracellular ROS</a:t>
            </a:r>
            <a:endParaRPr lang="en-US" sz="20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7384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2711</Words>
  <Application>Microsoft Office PowerPoint</Application>
  <PresentationFormat>On-screen Show (4:3)</PresentationFormat>
  <Paragraphs>536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Kong</dc:creator>
  <cp:lastModifiedBy>Julia Falkovitch-Khain</cp:lastModifiedBy>
  <cp:revision>148</cp:revision>
  <cp:lastPrinted>2016-02-23T15:52:58Z</cp:lastPrinted>
  <dcterms:created xsi:type="dcterms:W3CDTF">2016-02-18T17:22:06Z</dcterms:created>
  <dcterms:modified xsi:type="dcterms:W3CDTF">2016-02-25T14:21:32Z</dcterms:modified>
</cp:coreProperties>
</file>