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1" r:id="rId6"/>
    <p:sldId id="262" r:id="rId7"/>
    <p:sldId id="268" r:id="rId8"/>
    <p:sldId id="263" r:id="rId9"/>
    <p:sldId id="272" r:id="rId10"/>
    <p:sldId id="270" r:id="rId11"/>
    <p:sldId id="269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26" d="100"/>
          <a:sy n="126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31ED-EE36-4A05-BA2F-3589429F69B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C055B-F4A4-41E4-93A2-7B70B80B93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DEC19-AEAB-4CFA-8ECE-1E73E0563E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59BAFEE0-5EB9-48DC-99E3-7A14CE018C8E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A0B8136-2294-4590-8D35-42BF1E431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F:\Documents\CAEN\My%20Posters\for_chris\%5bplot%5d_source_brightness3c.pdf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1600" cy="2841625"/>
          </a:xfrm>
        </p:spPr>
        <p:txBody>
          <a:bodyPr>
            <a:normAutofit/>
          </a:bodyPr>
          <a:lstStyle/>
          <a:p>
            <a:r>
              <a:rPr lang="en-US" dirty="0" smtClean="0"/>
              <a:t>Compact High-brilliance Synchrotron Source Driven by a Tabletop Laser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86800" cy="14478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C. McGuffey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 W. </a:t>
            </a:r>
            <a:r>
              <a:rPr lang="en-US" sz="2400" dirty="0" err="1" smtClean="0"/>
              <a:t>Schumaker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 S. </a:t>
            </a:r>
            <a:r>
              <a:rPr lang="en-US" sz="2400" dirty="0" err="1" smtClean="0"/>
              <a:t>Kneip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, F. Dollar 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 A. </a:t>
            </a:r>
            <a:r>
              <a:rPr lang="en-US" sz="2400" dirty="0" err="1" smtClean="0"/>
              <a:t>Maksimchuk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 A. G. R. Thomas 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, and K. </a:t>
            </a:r>
            <a:r>
              <a:rPr lang="en-US" sz="2400" dirty="0" err="1" smtClean="0"/>
              <a:t>Krushelnick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a</a:t>
            </a:r>
            <a:endParaRPr lang="en-US" sz="2400" dirty="0" smtClean="0"/>
          </a:p>
          <a:p>
            <a:pPr lvl="0"/>
            <a:r>
              <a:rPr lang="en-US" sz="1600" dirty="0" smtClean="0"/>
              <a:t>(a) University of Michigan, Center for Ultrafast Optical Science</a:t>
            </a:r>
          </a:p>
          <a:p>
            <a:r>
              <a:rPr lang="en-US" sz="1600" dirty="0" smtClean="0"/>
              <a:t>(b) Imperial College, London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5867400"/>
            <a:ext cx="8686800" cy="9906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Michigan Institute for Plasma Science &amp; Engineering seminar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2010.09.29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10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LWFA </a:t>
            </a:r>
            <a:r>
              <a:rPr lang="en-US" dirty="0" err="1" smtClean="0"/>
              <a:t>undulator</a:t>
            </a:r>
            <a:r>
              <a:rPr lang="en-US" dirty="0" smtClean="0"/>
              <a:t> at UM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 l="69879" t="72715" r="3614"/>
          <a:stretch>
            <a:fillRect/>
          </a:stretch>
        </p:blipFill>
        <p:spPr bwMode="auto">
          <a:xfrm>
            <a:off x="990600" y="1066800"/>
            <a:ext cx="1676400" cy="17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678269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S. </a:t>
            </a:r>
            <a:r>
              <a:rPr lang="en-US" sz="1200" dirty="0" err="1" smtClean="0"/>
              <a:t>Kneip</a:t>
            </a:r>
            <a:r>
              <a:rPr lang="en-US" sz="1200" dirty="0" smtClean="0"/>
              <a:t>, C. McGuffey, J. L. Martins, et al. </a:t>
            </a:r>
            <a:r>
              <a:rPr lang="en-US" sz="1200" b="1" dirty="0" smtClean="0"/>
              <a:t>accepted</a:t>
            </a:r>
            <a:r>
              <a:rPr lang="en-US" sz="1200" dirty="0" smtClean="0"/>
              <a:t> to </a:t>
            </a:r>
            <a:r>
              <a:rPr lang="en-US" sz="1200" i="1" dirty="0" smtClean="0"/>
              <a:t>Nat. Phys.</a:t>
            </a:r>
            <a:endParaRPr lang="en-US" sz="1200" i="1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838200"/>
            <a:ext cx="47148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2895600"/>
            <a:ext cx="4038600" cy="26670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Cleaved crystal casts shadow on detector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Source size can be determined by steepness of shadow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fit to 2.1±0.7 µm HWHM source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724400"/>
          </a:xfrm>
        </p:spPr>
        <p:txBody>
          <a:bodyPr/>
          <a:lstStyle/>
          <a:p>
            <a:r>
              <a:rPr lang="en-US" dirty="0" smtClean="0"/>
              <a:t>Introduction to Laser Wakefield Acceleration (LWFA) and radiation generation</a:t>
            </a:r>
          </a:p>
          <a:p>
            <a:r>
              <a:rPr lang="en-US" dirty="0" smtClean="0"/>
              <a:t>Characterization of synchrotron radiation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Radiography demonstration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12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46" name="Picture 2" descr="G:\Lab\2010_Gas\20100415\yellowjacket composite ti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162408"/>
            <a:ext cx="9144000" cy="4533184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err="1" smtClean="0"/>
              <a:t>Yellowjacket</a:t>
            </a:r>
            <a:r>
              <a:rPr lang="en-US" dirty="0" smtClean="0"/>
              <a:t> Radiograph</a:t>
            </a:r>
            <a:endParaRPr lang="en-US" dirty="0"/>
          </a:p>
        </p:txBody>
      </p:sp>
      <p:pic>
        <p:nvPicPr>
          <p:cNvPr id="6147" name="Picture 3" descr="G:\Lab\2010_Gas\20100415\yellowjack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05600" y="0"/>
            <a:ext cx="2438400" cy="1484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13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3" name="Picture 3" descr="G:\Lab\2010_Gas\20100415\20100603-IMG_8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48400" y="0"/>
            <a:ext cx="2895600" cy="1929794"/>
          </a:xfrm>
          <a:prstGeom prst="rect">
            <a:avLst/>
          </a:prstGeom>
          <a:noFill/>
        </p:spPr>
      </p:pic>
      <p:pic>
        <p:nvPicPr>
          <p:cNvPr id="5125" name="Picture 5" descr="G:\Lab\2010_Gas\20100415\damsel composite_sing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95193"/>
            <a:ext cx="9144000" cy="3948407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Damselfly Radiograph</a:t>
            </a:r>
            <a:endParaRPr lang="en-US" dirty="0"/>
          </a:p>
        </p:txBody>
      </p:sp>
      <p:pic>
        <p:nvPicPr>
          <p:cNvPr id="29698" name="Picture 2" descr="G:\Lab\2010_Gas\20100514\damselfly\Result of 20100514r001_shots022-025_xrayccd bgsub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0" y="2743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724400"/>
          </a:xfrm>
        </p:spPr>
        <p:txBody>
          <a:bodyPr/>
          <a:lstStyle/>
          <a:p>
            <a:r>
              <a:rPr lang="en-US" dirty="0" smtClean="0"/>
              <a:t>LWFA can merge a ~100</a:t>
            </a:r>
            <a:r>
              <a:rPr lang="en-US" i="1" dirty="0" smtClean="0"/>
              <a:t>m</a:t>
            </a:r>
            <a:r>
              <a:rPr lang="en-US" dirty="0" smtClean="0"/>
              <a:t> accelerator + ~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 err="1" smtClean="0"/>
              <a:t>undulator</a:t>
            </a:r>
            <a:r>
              <a:rPr lang="en-US" dirty="0" smtClean="0"/>
              <a:t> into a single ~</a:t>
            </a:r>
            <a:r>
              <a:rPr lang="en-US" i="1" dirty="0" smtClean="0"/>
              <a:t>cm</a:t>
            </a:r>
            <a:r>
              <a:rPr lang="en-US" dirty="0" smtClean="0"/>
              <a:t> stage.</a:t>
            </a:r>
          </a:p>
          <a:p>
            <a:r>
              <a:rPr lang="en-US" dirty="0" smtClean="0"/>
              <a:t>X-ray peak </a:t>
            </a:r>
            <a:r>
              <a:rPr lang="en-US" dirty="0" smtClean="0"/>
              <a:t>brilliance is comparable to existing accelerator facilities.</a:t>
            </a:r>
          </a:p>
          <a:p>
            <a:r>
              <a:rPr lang="en-US" dirty="0" smtClean="0"/>
              <a:t>Radiographs demonstrate phase-contrast imaging, few </a:t>
            </a:r>
            <a:r>
              <a:rPr lang="el-GR" dirty="0" smtClean="0"/>
              <a:t>μ</a:t>
            </a:r>
            <a:r>
              <a:rPr lang="en-US" dirty="0" smtClean="0"/>
              <a:t>m features resolved.</a:t>
            </a:r>
          </a:p>
          <a:p>
            <a:endParaRPr lang="en-US" dirty="0" smtClean="0"/>
          </a:p>
          <a:p>
            <a:r>
              <a:rPr lang="en-US" dirty="0" smtClean="0"/>
              <a:t>This source cannot compete with the rep-rate or scale of a user facility accelerator, but could be useful for university or single-user facilities.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14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2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Extreme light sources in high demand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5410200" cy="54864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Linac</a:t>
            </a:r>
            <a:r>
              <a:rPr lang="en-US" sz="2400" dirty="0" smtClean="0"/>
              <a:t> Coherent Light Source (SLAC)</a:t>
            </a:r>
          </a:p>
          <a:p>
            <a:pPr lvl="1"/>
            <a:r>
              <a:rPr lang="en-US" sz="2000" dirty="0" smtClean="0"/>
              <a:t>3 km total length</a:t>
            </a:r>
          </a:p>
          <a:p>
            <a:pPr lvl="1"/>
            <a:r>
              <a:rPr lang="en-US" sz="2000" dirty="0" smtClean="0"/>
              <a:t>$379M upgrade</a:t>
            </a:r>
          </a:p>
          <a:p>
            <a:pPr lvl="1"/>
            <a:r>
              <a:rPr lang="en-US" sz="2000" dirty="0" smtClean="0"/>
              <a:t>100 </a:t>
            </a:r>
            <a:r>
              <a:rPr lang="en-US" sz="2000" dirty="0" err="1" smtClean="0"/>
              <a:t>fs</a:t>
            </a:r>
            <a:r>
              <a:rPr lang="en-US" sz="2000" dirty="0" smtClean="0"/>
              <a:t> x-ray pulses @ 120 Hz</a:t>
            </a:r>
          </a:p>
          <a:p>
            <a:pPr lvl="1"/>
            <a:r>
              <a:rPr lang="en-US" sz="2000" dirty="0" smtClean="0"/>
              <a:t>up to 8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r>
              <a:rPr lang="en-US" sz="2400" dirty="0" smtClean="0"/>
              <a:t>Advanced Photon Source (ANL)</a:t>
            </a:r>
          </a:p>
          <a:p>
            <a:pPr lvl="1"/>
            <a:r>
              <a:rPr lang="en-US" sz="2000" dirty="0" smtClean="0"/>
              <a:t>Spectral brightness 5x10</a:t>
            </a:r>
            <a:r>
              <a:rPr lang="en-US" sz="2000" baseline="30000" dirty="0" smtClean="0"/>
              <a:t>19</a:t>
            </a:r>
            <a:r>
              <a:rPr lang="en-US" sz="2000" dirty="0" smtClean="0"/>
              <a:t> photons/s/mm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/0.1%BW up to 40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r>
              <a:rPr lang="en-US" sz="2400" dirty="0" smtClean="0"/>
              <a:t>Advanced Light Source (LBNL)</a:t>
            </a:r>
          </a:p>
          <a:p>
            <a:r>
              <a:rPr lang="en-US" sz="2400" dirty="0" smtClean="0"/>
              <a:t>Diamond (U.K.)</a:t>
            </a:r>
          </a:p>
          <a:p>
            <a:r>
              <a:rPr lang="en-US" sz="2400" dirty="0" smtClean="0"/>
              <a:t>European Synchrotron Radiation Facility (France)</a:t>
            </a:r>
            <a:endParaRPr lang="en-US" sz="2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378200"/>
            <a:ext cx="36195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048000" y="57912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lcls.slac.standford.edu</a:t>
            </a:r>
            <a:endParaRPr lang="en-US" sz="1200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762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72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 to Laser Wakefield Acceleration (LWFA) and radiation generation</a:t>
            </a:r>
          </a:p>
          <a:p>
            <a:r>
              <a:rPr lang="en-US" dirty="0" smtClean="0"/>
              <a:t>Characterization of synchrotron radiation</a:t>
            </a:r>
          </a:p>
          <a:p>
            <a:r>
              <a:rPr lang="en-US" dirty="0" smtClean="0"/>
              <a:t>Radiography demonstration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4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wakefield</a:t>
            </a:r>
            <a:endParaRPr lang="en-US" dirty="0"/>
          </a:p>
        </p:txBody>
      </p:sp>
      <p:pic>
        <p:nvPicPr>
          <p:cNvPr id="54" name="Picture 53" descr="wak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0" y="2667000"/>
            <a:ext cx="5486399" cy="3276600"/>
          </a:xfrm>
          <a:prstGeom prst="rect">
            <a:avLst/>
          </a:prstGeom>
        </p:spPr>
      </p:pic>
      <p:pic>
        <p:nvPicPr>
          <p:cNvPr id="55" name="Picture 54" descr="laser.png"/>
          <p:cNvPicPr>
            <a:picLocks noChangeAspect="1"/>
          </p:cNvPicPr>
          <p:nvPr/>
        </p:nvPicPr>
        <p:blipFill>
          <a:blip r:embed="rId7" cstate="print"/>
          <a:srcRect r="41172"/>
          <a:stretch>
            <a:fillRect/>
          </a:stretch>
        </p:blipFill>
        <p:spPr>
          <a:xfrm>
            <a:off x="1752600" y="3733800"/>
            <a:ext cx="457200" cy="1103260"/>
          </a:xfrm>
          <a:prstGeom prst="rect">
            <a:avLst/>
          </a:prstGeom>
        </p:spPr>
      </p:pic>
      <p:sp>
        <p:nvSpPr>
          <p:cNvPr id="56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372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The </a:t>
            </a:r>
            <a:r>
              <a:rPr lang="en-US" sz="2600" dirty="0" err="1" smtClean="0"/>
              <a:t>ponderomotive</a:t>
            </a:r>
            <a:r>
              <a:rPr lang="en-US" sz="2600" dirty="0" smtClean="0"/>
              <a:t> force of the laser expels electrons.</a:t>
            </a:r>
          </a:p>
          <a:p>
            <a:r>
              <a:rPr lang="en-US" sz="2600" dirty="0" smtClean="0"/>
              <a:t>The stationary ions provide a restoring force, so that electrons behind the laser oscillate at the plasma frequency.</a:t>
            </a:r>
          </a:p>
          <a:p>
            <a:r>
              <a:rPr lang="en-US" sz="2600" dirty="0" smtClean="0"/>
              <a:t>Electrostatic fields as strong as 100 </a:t>
            </a:r>
            <a:r>
              <a:rPr lang="en-US" sz="2600" dirty="0" err="1" smtClean="0"/>
              <a:t>GeV</a:t>
            </a:r>
            <a:r>
              <a:rPr lang="en-US" sz="2600" dirty="0" smtClean="0"/>
              <a:t>/m due to space charge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5562600" y="3962400"/>
          <a:ext cx="3383280" cy="609600"/>
        </p:xfrm>
        <a:graphic>
          <a:graphicData uri="http://schemas.openxmlformats.org/presentationml/2006/ole">
            <p:oleObj spid="_x0000_s1028" name="Equation" r:id="rId8" imgW="1409400" imgH="253800" progId="Equation.3">
              <p:embed/>
            </p:oleObj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152400" y="29718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indicates electron density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3581400"/>
            <a:ext cx="2286000" cy="1447800"/>
            <a:chOff x="0" y="3581400"/>
            <a:chExt cx="2286000" cy="1447800"/>
          </a:xfrm>
        </p:grpSpPr>
        <p:grpSp>
          <p:nvGrpSpPr>
            <p:cNvPr id="69" name="Group 68"/>
            <p:cNvGrpSpPr/>
            <p:nvPr/>
          </p:nvGrpSpPr>
          <p:grpSpPr>
            <a:xfrm>
              <a:off x="76200" y="3581400"/>
              <a:ext cx="2209800" cy="1447800"/>
              <a:chOff x="914400" y="3581400"/>
              <a:chExt cx="2209800" cy="1447800"/>
            </a:xfrm>
          </p:grpSpPr>
          <p:cxnSp>
            <p:nvCxnSpPr>
              <p:cNvPr id="59" name="Curved Connector 58"/>
              <p:cNvCxnSpPr/>
              <p:nvPr/>
            </p:nvCxnSpPr>
            <p:spPr>
              <a:xfrm rot="10800000" flipV="1">
                <a:off x="914400" y="3581400"/>
                <a:ext cx="1600200" cy="13716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urved Connector 60"/>
              <p:cNvCxnSpPr/>
              <p:nvPr/>
            </p:nvCxnSpPr>
            <p:spPr>
              <a:xfrm rot="10800000">
                <a:off x="914400" y="3581400"/>
                <a:ext cx="1600200" cy="1447800"/>
              </a:xfrm>
              <a:prstGeom prst="curvedConnector3">
                <a:avLst>
                  <a:gd name="adj1" fmla="val 50000"/>
                </a:avLst>
              </a:prstGeom>
              <a:ln w="25400">
                <a:solidFill>
                  <a:srgbClr val="FFFF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Arc 63"/>
              <p:cNvSpPr/>
              <p:nvPr/>
            </p:nvSpPr>
            <p:spPr>
              <a:xfrm>
                <a:off x="1752600" y="3581400"/>
                <a:ext cx="1371600" cy="1219200"/>
              </a:xfrm>
              <a:prstGeom prst="arc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Arc 66"/>
              <p:cNvSpPr/>
              <p:nvPr/>
            </p:nvSpPr>
            <p:spPr>
              <a:xfrm flipV="1">
                <a:off x="1752600" y="3810000"/>
                <a:ext cx="1371600" cy="1219200"/>
              </a:xfrm>
              <a:prstGeom prst="arc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0" y="46482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e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-</a:t>
              </a:r>
              <a:endParaRPr lang="en-US" baseline="30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152401" y="2667000"/>
            <a:ext cx="5638801" cy="3276600"/>
            <a:chOff x="-152401" y="2667000"/>
            <a:chExt cx="5638801" cy="3276600"/>
          </a:xfrm>
        </p:grpSpPr>
        <p:pic>
          <p:nvPicPr>
            <p:cNvPr id="73" name="Picture 72" descr="wake3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-152401" y="2667000"/>
              <a:ext cx="5638799" cy="3276600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-24063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700000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14400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FF7979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4737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700000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719137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FF7979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09474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700000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547937" y="3733800"/>
              <a:ext cx="938463" cy="1143000"/>
            </a:xfrm>
            <a:prstGeom prst="rect">
              <a:avLst/>
            </a:prstGeom>
            <a:gradFill flip="none" rotWithShape="1">
              <a:gsLst>
                <a:gs pos="15000">
                  <a:srgbClr val="FF7979"/>
                </a:gs>
                <a:gs pos="59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79" descr="laser.png"/>
            <p:cNvPicPr>
              <a:picLocks noChangeAspect="1"/>
            </p:cNvPicPr>
            <p:nvPr/>
          </p:nvPicPr>
          <p:blipFill>
            <a:blip r:embed="rId7" cstate="print"/>
            <a:srcRect r="41172"/>
            <a:stretch>
              <a:fillRect/>
            </a:stretch>
          </p:blipFill>
          <p:spPr>
            <a:xfrm>
              <a:off x="5029200" y="3733800"/>
              <a:ext cx="457200" cy="110326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5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Bubble regime</a:t>
            </a:r>
            <a:endParaRPr lang="en-US" dirty="0"/>
          </a:p>
        </p:txBody>
      </p:sp>
      <p:pic>
        <p:nvPicPr>
          <p:cNvPr id="10" name="Picture 9" descr="wak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0" y="2667000"/>
            <a:ext cx="5486399" cy="327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62137" y="3200400"/>
            <a:ext cx="1624263" cy="2057400"/>
          </a:xfrm>
          <a:prstGeom prst="rect">
            <a:avLst/>
          </a:prstGeom>
          <a:gradFill flip="none" rotWithShape="1">
            <a:gsLst>
              <a:gs pos="38000">
                <a:schemeClr val="bg1"/>
              </a:gs>
              <a:gs pos="55000">
                <a:schemeClr val="tx1">
                  <a:alpha val="26000"/>
                </a:schemeClr>
              </a:gs>
              <a:gs pos="59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ser.png"/>
          <p:cNvPicPr>
            <a:picLocks noChangeAspect="1"/>
          </p:cNvPicPr>
          <p:nvPr/>
        </p:nvPicPr>
        <p:blipFill>
          <a:blip r:embed="rId6" cstate="print"/>
          <a:srcRect r="41172"/>
          <a:stretch>
            <a:fillRect/>
          </a:stretch>
        </p:blipFill>
        <p:spPr>
          <a:xfrm>
            <a:off x="5029200" y="3733800"/>
            <a:ext cx="457200" cy="1103260"/>
          </a:xfrm>
          <a:prstGeom prst="rect">
            <a:avLst/>
          </a:prstGeom>
        </p:spPr>
      </p:pic>
      <p:pic>
        <p:nvPicPr>
          <p:cNvPr id="13" name="Picture 137" descr="wakefiel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9145" y="3276600"/>
            <a:ext cx="338105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372600" cy="1981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With </a:t>
            </a:r>
            <a:r>
              <a:rPr lang="en-US" sz="2600" dirty="0" err="1" smtClean="0"/>
              <a:t>ultrashort</a:t>
            </a:r>
            <a:r>
              <a:rPr lang="en-US" sz="2600" dirty="0" smtClean="0"/>
              <a:t> laser pulses, a regime can be reached in which </a:t>
            </a:r>
            <a:r>
              <a:rPr lang="en-US" sz="2600" i="1" dirty="0" smtClean="0"/>
              <a:t>all</a:t>
            </a:r>
            <a:r>
              <a:rPr lang="en-US" sz="2600" dirty="0" smtClean="0"/>
              <a:t> electrons are expelled, leaving a single spherical ion bubble.</a:t>
            </a:r>
          </a:p>
          <a:p>
            <a:r>
              <a:rPr lang="en-US" sz="2600" dirty="0" smtClean="0"/>
              <a:t>The electrostatic field provides a strong accelerating force as well as a centripetal radial force.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6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990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Synchrotron radiation from an </a:t>
            </a:r>
            <a:r>
              <a:rPr lang="en-US" sz="3500" dirty="0" err="1" smtClean="0"/>
              <a:t>undulator</a:t>
            </a:r>
            <a:endParaRPr lang="en-US" sz="35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347027"/>
            <a:ext cx="4914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55581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/>
            <a:r>
              <a:rPr lang="en-US" sz="1200" dirty="0" smtClean="0"/>
              <a:t>A. </a:t>
            </a:r>
            <a:r>
              <a:rPr lang="en-US" sz="1200" dirty="0" err="1" smtClean="0"/>
              <a:t>Rousse</a:t>
            </a:r>
            <a:r>
              <a:rPr lang="en-US" sz="1200" dirty="0" smtClean="0"/>
              <a:t>, K. T. </a:t>
            </a:r>
            <a:r>
              <a:rPr lang="en-US" sz="1200" dirty="0" err="1" smtClean="0"/>
              <a:t>Phuoc</a:t>
            </a:r>
            <a:r>
              <a:rPr lang="en-US" sz="1200" dirty="0" smtClean="0"/>
              <a:t>, R. Shah, et al. </a:t>
            </a:r>
            <a:r>
              <a:rPr lang="en-US" sz="1200" i="1" dirty="0" smtClean="0"/>
              <a:t>Phys. Rev. </a:t>
            </a:r>
            <a:r>
              <a:rPr lang="en-US" sz="1200" i="1" dirty="0" err="1" smtClean="0"/>
              <a:t>Lett</a:t>
            </a:r>
            <a:r>
              <a:rPr lang="en-US" sz="1200" dirty="0" smtClean="0"/>
              <a:t>. </a:t>
            </a:r>
            <a:r>
              <a:rPr lang="en-US" sz="1200" b="1" dirty="0" smtClean="0"/>
              <a:t>93</a:t>
            </a:r>
            <a:r>
              <a:rPr lang="en-US" sz="1200" dirty="0" smtClean="0"/>
              <a:t>, (2004)</a:t>
            </a:r>
          </a:p>
          <a:p>
            <a:pPr marL="342900" indent="-342900" algn="r"/>
            <a:r>
              <a:rPr lang="en-US" sz="1200" dirty="0" smtClean="0"/>
              <a:t>A. G. R. Thomas and K. </a:t>
            </a:r>
            <a:r>
              <a:rPr lang="en-US" sz="1200" dirty="0" err="1" smtClean="0"/>
              <a:t>Krushelnick</a:t>
            </a:r>
            <a:r>
              <a:rPr lang="en-US" sz="1200" dirty="0" smtClean="0"/>
              <a:t>. </a:t>
            </a:r>
            <a:r>
              <a:rPr lang="en-US" sz="1200" i="1" dirty="0" smtClean="0"/>
              <a:t>Phys. Plasmas</a:t>
            </a:r>
            <a:r>
              <a:rPr lang="en-US" sz="1200" dirty="0" smtClean="0"/>
              <a:t> </a:t>
            </a:r>
            <a:r>
              <a:rPr lang="en-US" sz="1200" b="1" dirty="0" smtClean="0"/>
              <a:t>16</a:t>
            </a:r>
            <a:r>
              <a:rPr lang="en-US" sz="1200" dirty="0" smtClean="0"/>
              <a:t>, (2009)</a:t>
            </a:r>
            <a:endParaRPr lang="en-US" sz="1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05400" y="3581400"/>
          <a:ext cx="3556000" cy="849312"/>
        </p:xfrm>
        <a:graphic>
          <a:graphicData uri="http://schemas.openxmlformats.org/presentationml/2006/ole">
            <p:oleObj spid="_x0000_s3075" name="Equation" r:id="rId7" imgW="1117440" imgH="266400" progId="Equation.3">
              <p:embed/>
            </p:oleObj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1295400"/>
            <a:ext cx="3200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0" y="2514600"/>
            <a:ext cx="8153400" cy="9906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Undulation </a:t>
            </a:r>
            <a:r>
              <a:rPr kumimoji="0" lang="en-US" sz="3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within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the bubble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530850" y="4514850"/>
          <a:ext cx="2706688" cy="809625"/>
        </p:xfrm>
        <a:graphic>
          <a:graphicData uri="http://schemas.openxmlformats.org/presentationml/2006/ole">
            <p:oleObj spid="_x0000_s3081" name="Equation" r:id="rId9" imgW="850680" imgH="253800" progId="Equation.3">
              <p:embed/>
            </p:oleObj>
          </a:graphicData>
        </a:graphic>
      </p:graphicFrame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 t="22966" b="19617"/>
          <a:stretch>
            <a:fillRect/>
          </a:stretch>
        </p:blipFill>
        <p:spPr bwMode="auto">
          <a:xfrm>
            <a:off x="304800" y="838200"/>
            <a:ext cx="46329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352800" y="2362200"/>
            <a:ext cx="1547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http://www.psi.ch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724400"/>
          </a:xfrm>
        </p:spPr>
        <p:txBody>
          <a:bodyPr/>
          <a:lstStyle/>
          <a:p>
            <a:r>
              <a:rPr lang="en-US" dirty="0" smtClean="0"/>
              <a:t>Introduction to Laser Wakefield Acceleration (LWFA) and radiation generation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Characterization of synchrotron radiation</a:t>
            </a:r>
          </a:p>
          <a:p>
            <a:r>
              <a:rPr lang="en-US" dirty="0" smtClean="0"/>
              <a:t>Radiography demonstration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8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LWFA </a:t>
            </a:r>
            <a:r>
              <a:rPr lang="en-US" dirty="0" err="1" smtClean="0"/>
              <a:t>undulator</a:t>
            </a:r>
            <a:r>
              <a:rPr lang="en-US" dirty="0" smtClean="0"/>
              <a:t> at UM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 l="32941" t="7099" r="34118" b="66871"/>
          <a:stretch>
            <a:fillRect/>
          </a:stretch>
        </p:blipFill>
        <p:spPr bwMode="auto">
          <a:xfrm>
            <a:off x="990600" y="990600"/>
            <a:ext cx="28124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678269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S. </a:t>
            </a:r>
            <a:r>
              <a:rPr lang="en-US" sz="1200" dirty="0" err="1" smtClean="0"/>
              <a:t>Kneip</a:t>
            </a:r>
            <a:r>
              <a:rPr lang="en-US" sz="1200" dirty="0" smtClean="0"/>
              <a:t>, C. McGuffey, J. L. Martins, et al. </a:t>
            </a:r>
            <a:r>
              <a:rPr lang="en-US" sz="1200" b="1" dirty="0" smtClean="0"/>
              <a:t>accepted</a:t>
            </a:r>
            <a:r>
              <a:rPr lang="en-US" sz="1200" dirty="0" smtClean="0"/>
              <a:t> to </a:t>
            </a:r>
            <a:r>
              <a:rPr lang="en-US" sz="1200" i="1" dirty="0" smtClean="0"/>
              <a:t>Nat. Phys.</a:t>
            </a:r>
            <a:endParaRPr lang="en-US" sz="1200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 l="5638" t="34136" r="67584"/>
          <a:stretch>
            <a:fillRect/>
          </a:stretch>
        </p:blipFill>
        <p:spPr bwMode="auto">
          <a:xfrm>
            <a:off x="7086600" y="990600"/>
            <a:ext cx="1828800" cy="44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38054" t="34136" r="33942"/>
          <a:stretch>
            <a:fillRect/>
          </a:stretch>
        </p:blipFill>
        <p:spPr bwMode="auto">
          <a:xfrm>
            <a:off x="5029200" y="990600"/>
            <a:ext cx="1905000" cy="445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228600" y="3581400"/>
            <a:ext cx="48006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Radiation collimated in 11 </a:t>
            </a:r>
            <a:r>
              <a:rPr lang="en-US" sz="2700" dirty="0" err="1" smtClean="0"/>
              <a:t>mrad</a:t>
            </a:r>
            <a:r>
              <a:rPr lang="en-US" sz="2700" dirty="0" smtClean="0"/>
              <a:t> beam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Radiographs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resolve features as thin as 5 µm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" y="6324600"/>
            <a:ext cx="4441032" cy="365125"/>
          </a:xfrm>
        </p:spPr>
        <p:txBody>
          <a:bodyPr/>
          <a:lstStyle/>
          <a:p>
            <a:r>
              <a:rPr lang="en-US" sz="1200" dirty="0" smtClean="0"/>
              <a:t>					MIPSE 2010.09.29		</a:t>
            </a:r>
            <a:fld id="{A52DAEA5-EDF7-4CC7-A44A-39D02F35FBE0}" type="slidenum">
              <a:rPr lang="en-US" sz="1200" smtClean="0"/>
              <a:pPr/>
              <a:t>9</a:t>
            </a:fld>
            <a:endParaRPr lang="en-US" sz="1200" dirty="0"/>
          </a:p>
        </p:txBody>
      </p:sp>
      <p:pic>
        <p:nvPicPr>
          <p:cNvPr id="7" name="Picture 7" descr="cu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508"/>
            <a:ext cx="457200" cy="862492"/>
          </a:xfrm>
          <a:prstGeom prst="rect">
            <a:avLst/>
          </a:prstGeom>
          <a:noFill/>
        </p:spPr>
      </p:pic>
      <p:pic>
        <p:nvPicPr>
          <p:cNvPr id="8" name="Picture 8" descr="CoE_MAIZEBL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48400"/>
            <a:ext cx="3352800" cy="638175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6019800"/>
            <a:ext cx="8229600" cy="228600"/>
            <a:chOff x="48" y="3696"/>
            <a:chExt cx="5616" cy="144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" y="3696"/>
              <a:ext cx="5520" cy="4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4" y="3792"/>
              <a:ext cx="5520" cy="48"/>
            </a:xfrm>
            <a:prstGeom prst="rect">
              <a:avLst/>
            </a:prstGeom>
            <a:solidFill>
              <a:srgbClr val="00008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96" y="3744"/>
              <a:ext cx="5520" cy="48"/>
            </a:xfrm>
            <a:prstGeom prst="rect">
              <a:avLst/>
            </a:prstGeom>
            <a:solidFill>
              <a:srgbClr val="000080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LWFA </a:t>
            </a:r>
            <a:r>
              <a:rPr lang="en-US" dirty="0" err="1" smtClean="0"/>
              <a:t>undulator</a:t>
            </a:r>
            <a:r>
              <a:rPr lang="en-US" dirty="0" smtClean="0"/>
              <a:t> at 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5678269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S. </a:t>
            </a:r>
            <a:r>
              <a:rPr lang="en-US" sz="1200" dirty="0" err="1" smtClean="0"/>
              <a:t>Kneip</a:t>
            </a:r>
            <a:r>
              <a:rPr lang="en-US" sz="1200" dirty="0" smtClean="0"/>
              <a:t>, C. McGuffey, J. L. Martins, et al. </a:t>
            </a:r>
            <a:r>
              <a:rPr lang="en-US" sz="1200" b="1" dirty="0" smtClean="0"/>
              <a:t>accepted</a:t>
            </a:r>
            <a:r>
              <a:rPr lang="en-US" sz="1200" dirty="0" smtClean="0"/>
              <a:t> to </a:t>
            </a:r>
            <a:r>
              <a:rPr lang="en-US" sz="1200" i="1" dirty="0" smtClean="0"/>
              <a:t>Nat. Phys.</a:t>
            </a:r>
            <a:endParaRPr lang="en-US" sz="1200" i="1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257175" y="1143000"/>
          <a:ext cx="3629025" cy="4295775"/>
        </p:xfrm>
        <a:graphic>
          <a:graphicData uri="http://schemas.openxmlformats.org/presentationml/2006/ole">
            <p:oleObj spid="_x0000_s28674" name="Acrobat Document" r:id="rId6" imgW="4843440" imgH="5722920" progId="AcroExch.Document.7">
              <p:link updateAutomatic="1"/>
            </p:oleObj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038600" y="2286000"/>
            <a:ext cx="4648200" cy="3721291"/>
          </a:xfrm>
        </p:spPr>
        <p:txBody>
          <a:bodyPr/>
          <a:lstStyle/>
          <a:p>
            <a:r>
              <a:rPr lang="en-US" dirty="0" smtClean="0"/>
              <a:t>Peak spectral brilliance is 10</a:t>
            </a:r>
            <a:r>
              <a:rPr lang="en-US" baseline="30000" dirty="0" smtClean="0"/>
              <a:t>23</a:t>
            </a:r>
            <a:r>
              <a:rPr lang="en-US" dirty="0" smtClean="0"/>
              <a:t> </a:t>
            </a:r>
            <a:r>
              <a:rPr lang="en-US" sz="1600" dirty="0" smtClean="0"/>
              <a:t>ph/s/mrad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/0.1%BW</a:t>
            </a:r>
            <a:r>
              <a:rPr lang="en-US" dirty="0" smtClean="0"/>
              <a:t> due to high degree of collimation and assumed 30 </a:t>
            </a:r>
            <a:r>
              <a:rPr lang="en-US" dirty="0" err="1" smtClean="0"/>
              <a:t>fs</a:t>
            </a:r>
            <a:r>
              <a:rPr lang="en-US" dirty="0" smtClean="0"/>
              <a:t> duration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F44A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702</TotalTime>
  <Words>559</Words>
  <Application>Microsoft Office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Concourse</vt:lpstr>
      <vt:lpstr>F:\Documents\CAEN\My Posters\for_chris\[plot]_source_brightness3c.pdf</vt:lpstr>
      <vt:lpstr>Equation</vt:lpstr>
      <vt:lpstr>Compact High-brilliance Synchrotron Source Driven by a Tabletop Laser</vt:lpstr>
      <vt:lpstr>Extreme light sources in high demand</vt:lpstr>
      <vt:lpstr>Overview</vt:lpstr>
      <vt:lpstr>Linear wakefield</vt:lpstr>
      <vt:lpstr>Bubble regime</vt:lpstr>
      <vt:lpstr>Synchrotron radiation from an undulator</vt:lpstr>
      <vt:lpstr>Overview</vt:lpstr>
      <vt:lpstr>LWFA undulator at UM</vt:lpstr>
      <vt:lpstr>LWFA undulator at UM</vt:lpstr>
      <vt:lpstr>LWFA undulator at UM</vt:lpstr>
      <vt:lpstr>Overview</vt:lpstr>
      <vt:lpstr>Yellowjacket Radiograph</vt:lpstr>
      <vt:lpstr>Damselfly Radiograph</vt:lpstr>
      <vt:lpstr>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Radiography</dc:title>
  <dc:creator>Guff</dc:creator>
  <cp:lastModifiedBy>cmcguffe</cp:lastModifiedBy>
  <cp:revision>82</cp:revision>
  <dcterms:created xsi:type="dcterms:W3CDTF">2010-09-15T23:54:32Z</dcterms:created>
  <dcterms:modified xsi:type="dcterms:W3CDTF">2010-09-29T18:12:56Z</dcterms:modified>
</cp:coreProperties>
</file>