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9260800" cy="36576000"/>
  <p:notesSz cx="6858000" cy="9144000"/>
  <p:defaultTextStyle>
    <a:defPPr>
      <a:defRPr lang="en-US"/>
    </a:defPPr>
    <a:lvl1pPr algn="l" defTabSz="1879600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1pPr>
    <a:lvl2pPr marL="1879600" indent="-1422400" algn="l" defTabSz="1879600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2pPr>
    <a:lvl3pPr marL="3760788" indent="-2846388" algn="l" defTabSz="1879600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3pPr>
    <a:lvl4pPr marL="5641975" indent="-4270375" algn="l" defTabSz="1879600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4pPr>
    <a:lvl5pPr marL="7523163" indent="-5694363" algn="l" defTabSz="1879600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290" y="354"/>
      </p:cViewPr>
      <p:guideLst>
        <p:guide orient="horz" pos="11520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1362270"/>
            <a:ext cx="2487168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20726400"/>
            <a:ext cx="2048256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3376-4CB3-4F70-A891-13821C1CE05C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45C2-9814-444F-ABCB-99988F140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F127-EE0B-4F82-8FF2-BE28AF5B8B9F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2B7C-EACB-449D-B7E5-834B847FC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2720" y="8788400"/>
            <a:ext cx="23698202" cy="18724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7964" y="8788400"/>
            <a:ext cx="70617078" cy="18724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5E51-3A1D-4112-9BA8-EC91475C4514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83C8-A1D6-48FA-9DA3-D0FDB82F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2FC4-3FF3-4967-B3A8-F5627E9B943E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95D4-08C5-4145-9581-5F5E9E673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23503469"/>
            <a:ext cx="24871680" cy="7264400"/>
          </a:xfrm>
        </p:spPr>
        <p:txBody>
          <a:bodyPr anchor="t"/>
          <a:lstStyle>
            <a:lvl1pPr algn="l">
              <a:defRPr sz="1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15502472"/>
            <a:ext cx="24871680" cy="8000997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8083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66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25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33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417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500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58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667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27AC-05AE-4A56-975F-654139C3AA44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7B39-0BDB-47A1-ABF8-5675BF6F4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7962" y="51206403"/>
            <a:ext cx="47157638" cy="144830800"/>
          </a:xfrm>
        </p:spPr>
        <p:txBody>
          <a:bodyPr/>
          <a:lstStyle>
            <a:lvl1pPr>
              <a:defRPr sz="11600"/>
            </a:lvl1pPr>
            <a:lvl2pPr>
              <a:defRPr sz="99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13282" y="51206403"/>
            <a:ext cx="47157642" cy="144830800"/>
          </a:xfrm>
        </p:spPr>
        <p:txBody>
          <a:bodyPr/>
          <a:lstStyle>
            <a:lvl1pPr>
              <a:defRPr sz="11600"/>
            </a:lvl1pPr>
            <a:lvl2pPr>
              <a:defRPr sz="99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16B1-20EC-435B-B7F9-76DAAEBB9837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A4D4-23C3-4843-A6F4-082E04264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464736"/>
            <a:ext cx="2633472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8187269"/>
            <a:ext cx="12928602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834" indent="0">
              <a:buNone/>
              <a:defRPr sz="8300" b="1"/>
            </a:lvl2pPr>
            <a:lvl3pPr marL="3761668" indent="0">
              <a:buNone/>
              <a:defRPr sz="7400" b="1"/>
            </a:lvl3pPr>
            <a:lvl4pPr marL="5642503" indent="0">
              <a:buNone/>
              <a:defRPr sz="6600" b="1"/>
            </a:lvl4pPr>
            <a:lvl5pPr marL="7523337" indent="0">
              <a:buNone/>
              <a:defRPr sz="6600" b="1"/>
            </a:lvl5pPr>
            <a:lvl6pPr marL="9404171" indent="0">
              <a:buNone/>
              <a:defRPr sz="6600" b="1"/>
            </a:lvl6pPr>
            <a:lvl7pPr marL="11285006" indent="0">
              <a:buNone/>
              <a:defRPr sz="6600" b="1"/>
            </a:lvl7pPr>
            <a:lvl8pPr marL="13165840" indent="0">
              <a:buNone/>
              <a:defRPr sz="6600" b="1"/>
            </a:lvl8pPr>
            <a:lvl9pPr marL="15046675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11599333"/>
            <a:ext cx="12928602" cy="21073536"/>
          </a:xfrm>
        </p:spPr>
        <p:txBody>
          <a:bodyPr/>
          <a:lstStyle>
            <a:lvl1pPr>
              <a:defRPr sz="9900"/>
            </a:lvl1pPr>
            <a:lvl2pPr>
              <a:defRPr sz="83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8187269"/>
            <a:ext cx="12933680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834" indent="0">
              <a:buNone/>
              <a:defRPr sz="8300" b="1"/>
            </a:lvl2pPr>
            <a:lvl3pPr marL="3761668" indent="0">
              <a:buNone/>
              <a:defRPr sz="7400" b="1"/>
            </a:lvl3pPr>
            <a:lvl4pPr marL="5642503" indent="0">
              <a:buNone/>
              <a:defRPr sz="6600" b="1"/>
            </a:lvl4pPr>
            <a:lvl5pPr marL="7523337" indent="0">
              <a:buNone/>
              <a:defRPr sz="6600" b="1"/>
            </a:lvl5pPr>
            <a:lvl6pPr marL="9404171" indent="0">
              <a:buNone/>
              <a:defRPr sz="6600" b="1"/>
            </a:lvl6pPr>
            <a:lvl7pPr marL="11285006" indent="0">
              <a:buNone/>
              <a:defRPr sz="6600" b="1"/>
            </a:lvl7pPr>
            <a:lvl8pPr marL="13165840" indent="0">
              <a:buNone/>
              <a:defRPr sz="6600" b="1"/>
            </a:lvl8pPr>
            <a:lvl9pPr marL="15046675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11599333"/>
            <a:ext cx="12933680" cy="21073536"/>
          </a:xfrm>
        </p:spPr>
        <p:txBody>
          <a:bodyPr/>
          <a:lstStyle>
            <a:lvl1pPr>
              <a:defRPr sz="9900"/>
            </a:lvl1pPr>
            <a:lvl2pPr>
              <a:defRPr sz="83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AEB8-2CB5-495E-9160-05A49469EEA7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185F-EC94-422E-BA8B-77BB5E1D3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EA6D-E99E-460D-A119-614B4CE6A451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36C1-255E-43C1-A85E-A3635043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AEEF-428D-494A-9D50-A406EE7A8F28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1F58-3737-4946-AB32-8D2E49F4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2" y="1456267"/>
            <a:ext cx="9626602" cy="6197600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1456269"/>
            <a:ext cx="16357600" cy="31216603"/>
          </a:xfrm>
        </p:spPr>
        <p:txBody>
          <a:bodyPr/>
          <a:lstStyle>
            <a:lvl1pPr>
              <a:defRPr sz="13200"/>
            </a:lvl1pPr>
            <a:lvl2pPr>
              <a:defRPr sz="11600"/>
            </a:lvl2pPr>
            <a:lvl3pPr>
              <a:defRPr sz="99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2" y="7653869"/>
            <a:ext cx="9626602" cy="25019003"/>
          </a:xfrm>
        </p:spPr>
        <p:txBody>
          <a:bodyPr/>
          <a:lstStyle>
            <a:lvl1pPr marL="0" indent="0">
              <a:buNone/>
              <a:defRPr sz="5800"/>
            </a:lvl1pPr>
            <a:lvl2pPr marL="1880834" indent="0">
              <a:buNone/>
              <a:defRPr sz="5000"/>
            </a:lvl2pPr>
            <a:lvl3pPr marL="3761668" indent="0">
              <a:buNone/>
              <a:defRPr sz="4100"/>
            </a:lvl3pPr>
            <a:lvl4pPr marL="5642503" indent="0">
              <a:buNone/>
              <a:defRPr sz="3700"/>
            </a:lvl4pPr>
            <a:lvl5pPr marL="7523337" indent="0">
              <a:buNone/>
              <a:defRPr sz="3700"/>
            </a:lvl5pPr>
            <a:lvl6pPr marL="9404171" indent="0">
              <a:buNone/>
              <a:defRPr sz="3700"/>
            </a:lvl6pPr>
            <a:lvl7pPr marL="11285006" indent="0">
              <a:buNone/>
              <a:defRPr sz="3700"/>
            </a:lvl7pPr>
            <a:lvl8pPr marL="13165840" indent="0">
              <a:buNone/>
              <a:defRPr sz="3700"/>
            </a:lvl8pPr>
            <a:lvl9pPr marL="1504667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F23A-A44B-4D93-A144-6CD6822671B5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6B25-F923-4079-A0BF-50CB2915B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25603200"/>
            <a:ext cx="17556480" cy="3022603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3268133"/>
            <a:ext cx="1755648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3200"/>
            </a:lvl1pPr>
            <a:lvl2pPr marL="1880834" indent="0">
              <a:buNone/>
              <a:defRPr sz="11600"/>
            </a:lvl2pPr>
            <a:lvl3pPr marL="3761668" indent="0">
              <a:buNone/>
              <a:defRPr sz="9900"/>
            </a:lvl3pPr>
            <a:lvl4pPr marL="5642503" indent="0">
              <a:buNone/>
              <a:defRPr sz="8300"/>
            </a:lvl4pPr>
            <a:lvl5pPr marL="7523337" indent="0">
              <a:buNone/>
              <a:defRPr sz="8300"/>
            </a:lvl5pPr>
            <a:lvl6pPr marL="9404171" indent="0">
              <a:buNone/>
              <a:defRPr sz="8300"/>
            </a:lvl6pPr>
            <a:lvl7pPr marL="11285006" indent="0">
              <a:buNone/>
              <a:defRPr sz="8300"/>
            </a:lvl7pPr>
            <a:lvl8pPr marL="13165840" indent="0">
              <a:buNone/>
              <a:defRPr sz="8300"/>
            </a:lvl8pPr>
            <a:lvl9pPr marL="15046675" indent="0">
              <a:buNone/>
              <a:defRPr sz="8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28625803"/>
            <a:ext cx="17556480" cy="4292597"/>
          </a:xfrm>
        </p:spPr>
        <p:txBody>
          <a:bodyPr/>
          <a:lstStyle>
            <a:lvl1pPr marL="0" indent="0">
              <a:buNone/>
              <a:defRPr sz="5800"/>
            </a:lvl1pPr>
            <a:lvl2pPr marL="1880834" indent="0">
              <a:buNone/>
              <a:defRPr sz="5000"/>
            </a:lvl2pPr>
            <a:lvl3pPr marL="3761668" indent="0">
              <a:buNone/>
              <a:defRPr sz="4100"/>
            </a:lvl3pPr>
            <a:lvl4pPr marL="5642503" indent="0">
              <a:buNone/>
              <a:defRPr sz="3700"/>
            </a:lvl4pPr>
            <a:lvl5pPr marL="7523337" indent="0">
              <a:buNone/>
              <a:defRPr sz="3700"/>
            </a:lvl5pPr>
            <a:lvl6pPr marL="9404171" indent="0">
              <a:buNone/>
              <a:defRPr sz="3700"/>
            </a:lvl6pPr>
            <a:lvl7pPr marL="11285006" indent="0">
              <a:buNone/>
              <a:defRPr sz="3700"/>
            </a:lvl7pPr>
            <a:lvl8pPr marL="13165840" indent="0">
              <a:buNone/>
              <a:defRPr sz="3700"/>
            </a:lvl8pPr>
            <a:lvl9pPr marL="1504667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99F1-7DB5-4F32-9DC0-07CC8D0658BB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57E0-130D-43B2-AAD0-83C08AD4C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3675" y="1465263"/>
            <a:ext cx="26333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6167" tIns="188083" rIns="376167" bIns="188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8534400"/>
            <a:ext cx="26333450" cy="241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6167" tIns="188083" rIns="376167" bIns="188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675" y="33901063"/>
            <a:ext cx="6826250" cy="1946275"/>
          </a:xfrm>
          <a:prstGeom prst="rect">
            <a:avLst/>
          </a:prstGeom>
        </p:spPr>
        <p:txBody>
          <a:bodyPr vert="horz" lIns="376167" tIns="188083" rIns="376167" bIns="188083" rtlCol="0" anchor="ctr"/>
          <a:lstStyle>
            <a:lvl1pPr algn="l" defTabSz="1880834" fontAlgn="auto">
              <a:spcBef>
                <a:spcPts val="0"/>
              </a:spcBef>
              <a:spcAft>
                <a:spcPts val="0"/>
              </a:spcAft>
              <a:defRPr sz="5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69B6E2-36B0-4956-8025-6697ABDF809F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8075" y="33901063"/>
            <a:ext cx="9264650" cy="1946275"/>
          </a:xfrm>
          <a:prstGeom prst="rect">
            <a:avLst/>
          </a:prstGeom>
        </p:spPr>
        <p:txBody>
          <a:bodyPr vert="horz" lIns="376167" tIns="188083" rIns="376167" bIns="188083" rtlCol="0" anchor="ctr"/>
          <a:lstStyle>
            <a:lvl1pPr algn="ctr" defTabSz="1880834" fontAlgn="auto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875" y="33901063"/>
            <a:ext cx="6826250" cy="1946275"/>
          </a:xfrm>
          <a:prstGeom prst="rect">
            <a:avLst/>
          </a:prstGeom>
        </p:spPr>
        <p:txBody>
          <a:bodyPr vert="horz" lIns="376167" tIns="188083" rIns="376167" bIns="188083" rtlCol="0" anchor="ctr"/>
          <a:lstStyle>
            <a:lvl1pPr algn="r" defTabSz="1880834" fontAlgn="auto">
              <a:spcBef>
                <a:spcPts val="0"/>
              </a:spcBef>
              <a:spcAft>
                <a:spcPts val="0"/>
              </a:spcAft>
              <a:defRPr sz="5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A39806-C455-4F74-B57D-C811B0D0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879600" rtl="0" fontAlgn="base">
        <a:spcBef>
          <a:spcPct val="0"/>
        </a:spcBef>
        <a:spcAft>
          <a:spcPct val="0"/>
        </a:spcAft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2pPr>
      <a:lvl3pPr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3pPr>
      <a:lvl4pPr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4pPr>
      <a:lvl5pPr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5pPr>
      <a:lvl6pPr marL="4572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6pPr>
      <a:lvl7pPr marL="9144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7pPr>
      <a:lvl8pPr marL="13716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8pPr>
      <a:lvl9pPr marL="18288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9pPr>
    </p:titleStyle>
    <p:bodyStyle>
      <a:lvl1pPr marL="1409700" indent="-1409700" algn="l" defTabSz="1879600" rtl="0" fontAlgn="base">
        <a:spcBef>
          <a:spcPct val="20000"/>
        </a:spcBef>
        <a:spcAft>
          <a:spcPct val="0"/>
        </a:spcAft>
        <a:buFont typeface="Arial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938" indent="-1174750" algn="l" defTabSz="1879600" rtl="0" fontAlgn="base">
        <a:spcBef>
          <a:spcPct val="20000"/>
        </a:spcBef>
        <a:spcAft>
          <a:spcPct val="0"/>
        </a:spcAft>
        <a:buFont typeface="Arial" charset="0"/>
        <a:buChar char="–"/>
        <a:defRPr sz="1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00588" indent="-939800" algn="l" defTabSz="1879600" rtl="0" fontAlgn="base">
        <a:spcBef>
          <a:spcPct val="20000"/>
        </a:spcBef>
        <a:spcAft>
          <a:spcPct val="0"/>
        </a:spcAft>
        <a:buFont typeface="Arial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775" indent="-939800" algn="l" defTabSz="1879600" rtl="0" fontAlgn="base">
        <a:spcBef>
          <a:spcPct val="20000"/>
        </a:spcBef>
        <a:spcAft>
          <a:spcPct val="0"/>
        </a:spcAft>
        <a:buFont typeface="Arial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2963" indent="-939800" algn="l" defTabSz="1879600" rtl="0" fontAlgn="base">
        <a:spcBef>
          <a:spcPct val="20000"/>
        </a:spcBef>
        <a:spcAft>
          <a:spcPct val="0"/>
        </a:spcAft>
        <a:buFont typeface="Arial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4589" indent="-940417" algn="l" defTabSz="1880834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5423" indent="-940417" algn="l" defTabSz="1880834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6258" indent="-940417" algn="l" defTabSz="1880834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7092" indent="-940417" algn="l" defTabSz="1880834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834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668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503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337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171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006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5840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6675" algn="l" defTabSz="188083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6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57250" y="24406225"/>
            <a:ext cx="2952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6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9138" y="24406225"/>
            <a:ext cx="29543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6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72138" y="24406225"/>
            <a:ext cx="29543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57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66913" y="24406225"/>
            <a:ext cx="2952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4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09400" y="21204238"/>
            <a:ext cx="48006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40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58000" y="21213763"/>
            <a:ext cx="4800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39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14538" y="21216938"/>
            <a:ext cx="4800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5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643975" y="1768475"/>
            <a:ext cx="71088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5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663" y="1768475"/>
            <a:ext cx="71072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0363" y="5138738"/>
            <a:ext cx="9439275" cy="738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3" name="Group 20"/>
          <p:cNvGrpSpPr>
            <a:grpSpLocks/>
          </p:cNvGrpSpPr>
          <p:nvPr/>
        </p:nvGrpSpPr>
        <p:grpSpPr bwMode="auto">
          <a:xfrm>
            <a:off x="609600" y="3101975"/>
            <a:ext cx="13830300" cy="11898313"/>
            <a:chOff x="509" y="4534"/>
            <a:chExt cx="6554" cy="4782"/>
          </a:xfrm>
        </p:grpSpPr>
        <p:sp>
          <p:nvSpPr>
            <p:cNvPr id="13649" name="Text Box 22"/>
            <p:cNvSpPr txBox="1">
              <a:spLocks noChangeArrowheads="1"/>
            </p:cNvSpPr>
            <p:nvPr/>
          </p:nvSpPr>
          <p:spPr bwMode="auto">
            <a:xfrm>
              <a:off x="509" y="4922"/>
              <a:ext cx="6554" cy="4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3200">
                  <a:latin typeface="Arial Narrow" pitchFamily="34" charset="0"/>
                </a:rPr>
                <a:t>The Nanoparticle Field Extraction Thruster (NanoFET) is an electric propulsion device that charges and accelerates nanoparticles using electrostatic fields and MEMS structures.</a:t>
              </a: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</a:pPr>
              <a:endParaRPr lang="en-US" sz="32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3200">
                  <a:latin typeface="Arial Narrow" pitchFamily="34" charset="0"/>
                </a:rPr>
                <a:t>Can NanoFET and other particle thrusters, e.g. colloidal thrusters, neutralize both the emitted beam and spacecraft while maintaining performance without an electron source?</a:t>
              </a:r>
            </a:p>
            <a:p>
              <a:pPr marL="925513" lvl="1" indent="-468313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3200" b="1">
                  <a:latin typeface="Arial Narrow" pitchFamily="34" charset="0"/>
                </a:rPr>
                <a:t>Through emission of positive and negatively charged particles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3200" b="1">
                  <a:latin typeface="Arial Narrow" pitchFamily="34" charset="0"/>
                </a:rPr>
                <a:t>Through neutralization from background plasma</a:t>
              </a: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568" y="4534"/>
              <a:ext cx="6073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-53289" tIns="188104" rIns="-53289" bIns="188104"/>
            <a:lstStyle/>
            <a:p>
              <a:pPr defTabSz="375699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53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Motivation</a:t>
              </a:r>
            </a:p>
          </p:txBody>
        </p:sp>
      </p:grpSp>
      <p:grpSp>
        <p:nvGrpSpPr>
          <p:cNvPr id="13324" name="Group 19"/>
          <p:cNvGrpSpPr>
            <a:grpSpLocks/>
          </p:cNvGrpSpPr>
          <p:nvPr/>
        </p:nvGrpSpPr>
        <p:grpSpPr bwMode="auto">
          <a:xfrm>
            <a:off x="452438" y="14354175"/>
            <a:ext cx="13873162" cy="15813088"/>
            <a:chOff x="509" y="4534"/>
            <a:chExt cx="7193" cy="7183"/>
          </a:xfrm>
        </p:grpSpPr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568" y="4534"/>
              <a:ext cx="7134" cy="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-53289" tIns="188104" rIns="-53289" bIns="188104"/>
            <a:lstStyle/>
            <a:p>
              <a:pPr defTabSz="375699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53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Three Possible </a:t>
              </a:r>
              <a:r>
                <a:rPr lang="en-US" altLang="zh-CN" sz="53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Neutralization Methods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509" y="4939"/>
              <a:ext cx="6465" cy="6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Three possible </a:t>
              </a:r>
              <a:r>
                <a:rPr lang="en-US" sz="3200" dirty="0">
                  <a:latin typeface="Arial Narrow" charset="0"/>
                </a:rPr>
                <a:t>neutralization methods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b="1" dirty="0">
                  <a:latin typeface="Arial Narrow" charset="0"/>
                </a:rPr>
                <a:t>Time-varying, common emitter structure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b="1" dirty="0">
                  <a:latin typeface="Arial Narrow" charset="0"/>
                </a:rPr>
                <a:t>Spatially separated, constant steady-state emission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499" indent="-469624" algn="just" defTabSz="1880834" fontAlgn="auto">
                <a:spcBef>
                  <a:spcPts val="21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499" indent="-469624" algn="just" defTabSz="1880834" fontAlgn="auto">
                <a:spcBef>
                  <a:spcPts val="21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b="1" dirty="0">
                  <a:latin typeface="Arial Narrow" charset="0"/>
                </a:rPr>
                <a:t>Single beam emission into ambient plasma</a:t>
              </a:r>
              <a:r>
                <a:rPr lang="en-US" sz="3200" dirty="0">
                  <a:latin typeface="Arial Narrow" charset="0"/>
                </a:rPr>
                <a:t> (large –’</a:t>
              </a:r>
              <a:r>
                <a:rPr lang="en-US" sz="3200" dirty="0" err="1">
                  <a:latin typeface="Arial Narrow" charset="0"/>
                </a:rPr>
                <a:t>s</a:t>
              </a:r>
              <a:r>
                <a:rPr lang="en-US" sz="3200" dirty="0">
                  <a:latin typeface="Arial Narrow" charset="0"/>
                </a:rPr>
                <a:t> are particles)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How </a:t>
              </a:r>
              <a:r>
                <a:rPr lang="en-US" sz="3200" dirty="0">
                  <a:latin typeface="Arial Narrow" charset="0"/>
                </a:rPr>
                <a:t>do each of the emission methods behave?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Will thrust performance be degraded?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Why is neutralization needed?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Without neutralization in an electric propulsion system, the spacecraft will charge up creating a virtual cathode situation.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Other options are hollow cathode neutralizers and field 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r>
                <a:rPr lang="en-US" sz="3200" dirty="0">
                  <a:latin typeface="Arial Narrow" charset="0"/>
                </a:rPr>
                <a:t>	emitter array cathodes.</a:t>
              </a:r>
            </a:p>
            <a:p>
              <a:pPr marL="1383487" lvl="2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 charset="0"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Hollow cathodes increase complexity of the system </a:t>
              </a:r>
            </a:p>
            <a:p>
              <a:pPr marL="1383487" lvl="2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r>
                <a:rPr lang="en-US" sz="3200" dirty="0">
                  <a:latin typeface="Arial Narrow" charset="0"/>
                </a:rPr>
                <a:t>	as well as decrease efficiency by up to 20%.</a:t>
              </a: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7688"/>
            <a:ext cx="29260800" cy="1881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3172" tIns="89981" rIns="183172" bIns="89981" anchor="ctr">
            <a:spAutoFit/>
          </a:bodyPr>
          <a:lstStyle/>
          <a:p>
            <a:pPr algn="ctr" defTabSz="1028095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b="1" dirty="0">
                <a:solidFill>
                  <a:srgbClr val="003E8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Simulation of Using Background Plasma to Neutralize for Charged Particle Thrusters on </a:t>
            </a:r>
            <a:r>
              <a:rPr lang="en-US" sz="6400" b="1" dirty="0" err="1">
                <a:solidFill>
                  <a:srgbClr val="003E8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Nanospacecraft</a:t>
            </a:r>
            <a:endParaRPr lang="en-US" sz="6400" b="1" dirty="0">
              <a:solidFill>
                <a:srgbClr val="003E8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25198388" y="-379413"/>
            <a:ext cx="238125" cy="1319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3172" tIns="89981" rIns="183172" bIns="89981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7" name="Rectangle 5"/>
          <p:cNvSpPr>
            <a:spLocks noChangeArrowheads="1"/>
          </p:cNvSpPr>
          <p:nvPr/>
        </p:nvSpPr>
        <p:spPr bwMode="auto">
          <a:xfrm>
            <a:off x="25185688" y="-379413"/>
            <a:ext cx="236537" cy="1319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3172" tIns="89981" rIns="183172" bIns="89981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8" name="Rectangle 6"/>
          <p:cNvSpPr>
            <a:spLocks noChangeArrowheads="1"/>
          </p:cNvSpPr>
          <p:nvPr/>
        </p:nvSpPr>
        <p:spPr bwMode="auto">
          <a:xfrm>
            <a:off x="0" y="2376488"/>
            <a:ext cx="2926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 anchor="ctr">
            <a:spAutoFit/>
          </a:bodyPr>
          <a:lstStyle/>
          <a:p>
            <a:pPr algn="ctr"/>
            <a:r>
              <a:rPr lang="en-US" altLang="zh-CN" sz="2800">
                <a:solidFill>
                  <a:srgbClr val="003E87"/>
                </a:solidFill>
                <a:latin typeface="Calibri" pitchFamily="34" charset="0"/>
                <a:cs typeface="Calibri" pitchFamily="34" charset="0"/>
              </a:rPr>
              <a:t>David C. Liaw</a:t>
            </a:r>
            <a:r>
              <a:rPr lang="en-US" altLang="zh-CN" sz="2800" baseline="30000">
                <a:solidFill>
                  <a:srgbClr val="003E87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>
                <a:solidFill>
                  <a:srgbClr val="003E87"/>
                </a:solidFill>
                <a:latin typeface="Calibri" pitchFamily="34" charset="0"/>
                <a:cs typeface="Calibri" pitchFamily="34" charset="0"/>
              </a:rPr>
              <a:t>, Thomas M. Liu</a:t>
            </a:r>
            <a:r>
              <a:rPr lang="en-US" altLang="zh-CN" sz="2800" baseline="30000">
                <a:solidFill>
                  <a:srgbClr val="003E87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>
                <a:solidFill>
                  <a:srgbClr val="003E87"/>
                </a:solidFill>
                <a:latin typeface="Calibri" pitchFamily="34" charset="0"/>
                <a:cs typeface="Calibri" pitchFamily="34" charset="0"/>
              </a:rPr>
              <a:t>, and Brian E. Gilchrist</a:t>
            </a:r>
            <a:r>
              <a:rPr lang="en-US" altLang="zh-CN" sz="2800" baseline="30000">
                <a:solidFill>
                  <a:srgbClr val="003E87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altLang="zh-CN" sz="2800">
              <a:solidFill>
                <a:srgbClr val="003E87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zh-CN" sz="2800" i="1">
                <a:solidFill>
                  <a:srgbClr val="003E87"/>
                </a:solidFill>
                <a:latin typeface="Calibri" pitchFamily="34" charset="0"/>
                <a:cs typeface="Calibri" pitchFamily="34" charset="0"/>
              </a:rPr>
              <a:t>1 EECS/RadLab at the University of Michigan, 2 PEPL at the University of Michigan 3 EECS/AOSS at the University of Michigan</a:t>
            </a:r>
            <a:endParaRPr lang="en-US" sz="2800" i="1">
              <a:solidFill>
                <a:srgbClr val="003E87"/>
              </a:solidFill>
              <a:latin typeface="Calibri" pitchFamily="34" charset="0"/>
              <a:ea typeface="宋体"/>
              <a:cs typeface="Calibri" pitchFamily="34" charset="0"/>
            </a:endParaRPr>
          </a:p>
        </p:txBody>
      </p:sp>
      <p:grpSp>
        <p:nvGrpSpPr>
          <p:cNvPr id="13329" name="Group 10"/>
          <p:cNvGrpSpPr>
            <a:grpSpLocks/>
          </p:cNvGrpSpPr>
          <p:nvPr/>
        </p:nvGrpSpPr>
        <p:grpSpPr bwMode="auto">
          <a:xfrm>
            <a:off x="14803438" y="30719713"/>
            <a:ext cx="14457362" cy="6964362"/>
            <a:chOff x="509" y="4534"/>
            <a:chExt cx="6902" cy="388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8" y="4534"/>
              <a:ext cx="607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-53289" tIns="188104" rIns="-53289" bIns="188104"/>
            <a:lstStyle/>
            <a:p>
              <a:pPr defTabSz="375699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53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Conclusions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509" y="4947"/>
              <a:ext cx="6902" cy="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Care must be taken in using self-neutralization of</a:t>
              </a:r>
              <a:r>
                <a:rPr lang="en-US" sz="3200" dirty="0">
                  <a:latin typeface="Arial Narrow" charset="0"/>
                </a:rPr>
                <a:t> charged </a:t>
              </a:r>
              <a:r>
                <a:rPr lang="en-US" sz="3200" dirty="0">
                  <a:latin typeface="Arial Narrow" charset="0"/>
                </a:rPr>
                <a:t>particle thruster, e.g. colloidal thrusters.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2800" dirty="0">
                  <a:latin typeface="Arial Narrow" charset="0"/>
                </a:rPr>
                <a:t>Neutralization possible through beams with narrow width and close separation.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2800" dirty="0">
                  <a:latin typeface="Arial Narrow" charset="0"/>
                </a:rPr>
                <a:t>Velocity degradation at high thrust/current density levels.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2800" dirty="0">
                  <a:latin typeface="Arial Narrow" charset="0"/>
                  <a:ea typeface="Arial Narrow" charset="0"/>
                  <a:cs typeface="Arial Narrow" charset="0"/>
                </a:rPr>
                <a:t>High electric field can be created external to thruster between positive</a:t>
              </a:r>
              <a:r>
                <a:rPr lang="en-US" sz="2800" dirty="0">
                  <a:latin typeface="Arial Narrow" charset="0"/>
                  <a:ea typeface="Arial Narrow" charset="0"/>
                  <a:cs typeface="Arial Narrow" charset="0"/>
                </a:rPr>
                <a:t> &amp; negative </a:t>
              </a:r>
              <a:r>
                <a:rPr lang="en-US" sz="2800" dirty="0">
                  <a:latin typeface="Arial Narrow" charset="0"/>
                  <a:ea typeface="Arial Narrow" charset="0"/>
                  <a:cs typeface="Arial Narrow" charset="0"/>
                </a:rPr>
                <a:t>particle populations.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  <a:ea typeface="Arial Narrow" charset="0"/>
                  <a:cs typeface="Arial Narrow" charset="0"/>
                </a:rPr>
                <a:t>For </a:t>
              </a:r>
              <a:r>
                <a:rPr lang="en-US" sz="3200" dirty="0" err="1">
                  <a:latin typeface="Arial Narrow" charset="0"/>
                  <a:ea typeface="Arial Narrow" charset="0"/>
                  <a:cs typeface="Arial Narrow" charset="0"/>
                </a:rPr>
                <a:t>nanosatellite</a:t>
              </a:r>
              <a:r>
                <a:rPr lang="en-US" sz="3200" dirty="0">
                  <a:latin typeface="Arial Narrow" charset="0"/>
                  <a:ea typeface="Arial Narrow" charset="0"/>
                  <a:cs typeface="Arial Narrow" charset="0"/>
                </a:rPr>
                <a:t> applications, may have negligible effects due to low current density levels</a:t>
              </a:r>
              <a:r>
                <a:rPr lang="en-US" sz="3200" dirty="0">
                  <a:latin typeface="Arial Narrow" charset="0"/>
                  <a:ea typeface="Arial Narrow" charset="0"/>
                  <a:cs typeface="Arial Narrow" charset="0"/>
                </a:rPr>
                <a:t>.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 err="1">
                  <a:latin typeface="Arial Narrow" charset="0"/>
                  <a:ea typeface="Arial Narrow" charset="0"/>
                  <a:cs typeface="Arial Narrow" charset="0"/>
                </a:rPr>
                <a:t>NanoFET</a:t>
              </a:r>
              <a:r>
                <a:rPr lang="en-US" sz="3200" dirty="0">
                  <a:latin typeface="Arial Narrow" charset="0"/>
                  <a:ea typeface="Arial Narrow" charset="0"/>
                  <a:cs typeface="Arial Narrow" charset="0"/>
                </a:rPr>
                <a:t> must emit at low current levels to match plasma number density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 err="1">
                  <a:latin typeface="Arial Narrow" charset="0"/>
                  <a:ea typeface="Arial Narrow" charset="0"/>
                  <a:cs typeface="Arial Narrow" charset="0"/>
                </a:rPr>
                <a:t>Nanospacecraft</a:t>
              </a:r>
              <a:r>
                <a:rPr lang="en-US" sz="3200" dirty="0">
                  <a:latin typeface="Arial Narrow" charset="0"/>
                  <a:ea typeface="Arial Narrow" charset="0"/>
                  <a:cs typeface="Arial Narrow" charset="0"/>
                </a:rPr>
                <a:t> charges slightly negatively due to the ambient plasma (floating potential)</a:t>
              </a:r>
            </a:p>
            <a:p>
              <a:pPr marL="926499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2800" dirty="0">
                  <a:latin typeface="Arial Narrow" charset="0"/>
                  <a:ea typeface="Arial Narrow" charset="0"/>
                  <a:cs typeface="Arial Narrow" charset="0"/>
                </a:rPr>
                <a:t>Helps to mitigate the image charge effects and accelerate negative particles away</a:t>
              </a: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  <a:ea typeface="Arial Narrow" charset="0"/>
                  <a:cs typeface="Arial Narrow" charset="0"/>
                </a:rPr>
                <a:t>Higher plasma current density should draw ions to help neutralize emitted beam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</p:txBody>
        </p:sp>
      </p:grpSp>
      <p:grpSp>
        <p:nvGrpSpPr>
          <p:cNvPr id="13330" name="Group 23"/>
          <p:cNvGrpSpPr>
            <a:grpSpLocks/>
          </p:cNvGrpSpPr>
          <p:nvPr/>
        </p:nvGrpSpPr>
        <p:grpSpPr bwMode="auto">
          <a:xfrm>
            <a:off x="14325600" y="3122613"/>
            <a:ext cx="14884400" cy="32016700"/>
            <a:chOff x="509" y="4534"/>
            <a:chExt cx="6902" cy="16443"/>
          </a:xfrm>
        </p:grpSpPr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568" y="4534"/>
              <a:ext cx="607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-53289" tIns="188104" rIns="-53289" bIns="188104"/>
            <a:lstStyle/>
            <a:p>
              <a:pPr defTabSz="375699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53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Results to Date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509" y="4981"/>
              <a:ext cx="6902" cy="1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Emitted </a:t>
              </a:r>
              <a:r>
                <a:rPr lang="en-US" sz="3200" b="1" dirty="0">
                  <a:latin typeface="Arial Narrow" charset="0"/>
                </a:rPr>
                <a:t>net neutral beam</a:t>
              </a:r>
              <a:r>
                <a:rPr lang="en-US" sz="3200" dirty="0">
                  <a:latin typeface="Arial Narrow" charset="0"/>
                </a:rPr>
                <a:t> with beam propagating left to right shown when the beam gets to the edge of the simulation space for 200 nm solid polystyrene particles with a specific charge of 100 C/kg (left) and 50 nm hollow polystyrene particles with a specific charge of 1000 C/kg. Diagnostics shown: Particle propagation (top left), electric field (bottom left), velocity in the </a:t>
              </a:r>
              <a:r>
                <a:rPr lang="en-US" sz="3200" dirty="0" err="1">
                  <a:latin typeface="Arial Narrow" charset="0"/>
                </a:rPr>
                <a:t>y</a:t>
              </a:r>
              <a:r>
                <a:rPr lang="en-US" sz="3200" dirty="0">
                  <a:latin typeface="Arial Narrow" charset="0"/>
                </a:rPr>
                <a:t> direction </a:t>
              </a:r>
              <a:r>
                <a:rPr lang="en-US" sz="3200" dirty="0" err="1">
                  <a:latin typeface="Arial Narrow" charset="0"/>
                </a:rPr>
                <a:t>vs</a:t>
              </a:r>
              <a:r>
                <a:rPr lang="en-US" sz="3200" dirty="0">
                  <a:latin typeface="Arial Narrow" charset="0"/>
                </a:rPr>
                <a:t> </a:t>
              </a:r>
              <a:r>
                <a:rPr lang="en-US" sz="3200" dirty="0" err="1">
                  <a:latin typeface="Arial Narrow" charset="0"/>
                </a:rPr>
                <a:t>x</a:t>
              </a:r>
              <a:r>
                <a:rPr lang="en-US" sz="3200" dirty="0">
                  <a:latin typeface="Arial Narrow" charset="0"/>
                </a:rPr>
                <a:t> position (top right), and velocity in the </a:t>
              </a:r>
              <a:r>
                <a:rPr lang="en-US" sz="3200" dirty="0" err="1">
                  <a:latin typeface="Arial Narrow" charset="0"/>
                </a:rPr>
                <a:t>x</a:t>
              </a:r>
              <a:r>
                <a:rPr lang="en-US" sz="3200" dirty="0">
                  <a:latin typeface="Arial Narrow" charset="0"/>
                </a:rPr>
                <a:t> direction </a:t>
              </a:r>
              <a:r>
                <a:rPr lang="en-US" sz="3200" dirty="0" err="1">
                  <a:latin typeface="Arial Narrow" charset="0"/>
                </a:rPr>
                <a:t>vs</a:t>
              </a:r>
              <a:r>
                <a:rPr lang="en-US" sz="3200" dirty="0">
                  <a:latin typeface="Arial Narrow" charset="0"/>
                </a:rPr>
                <a:t> </a:t>
              </a:r>
              <a:r>
                <a:rPr lang="en-US" sz="3200" dirty="0" err="1">
                  <a:latin typeface="Arial Narrow" charset="0"/>
                </a:rPr>
                <a:t>x</a:t>
              </a:r>
              <a:r>
                <a:rPr lang="en-US" sz="3200" dirty="0">
                  <a:latin typeface="Arial Narrow" charset="0"/>
                </a:rPr>
                <a:t> position (bottom right).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As particles </a:t>
              </a:r>
              <a:r>
                <a:rPr lang="en-US" sz="3200" dirty="0">
                  <a:latin typeface="Arial Narrow" charset="0"/>
                </a:rPr>
                <a:t>propagate, </a:t>
              </a:r>
              <a:r>
                <a:rPr lang="en-US" sz="3200" dirty="0">
                  <a:latin typeface="Arial Narrow" charset="0"/>
                </a:rPr>
                <a:t>the image charge induced axial electric field local to the emitter causes decrease in velocity, with </a:t>
              </a:r>
              <a:r>
                <a:rPr lang="en-US" sz="3200" b="1" dirty="0">
                  <a:latin typeface="Arial Narrow" charset="0"/>
                </a:rPr>
                <a:t>maximum velocity drop of 0.22%</a:t>
              </a:r>
              <a:r>
                <a:rPr lang="en-US" sz="3200" dirty="0">
                  <a:latin typeface="Arial Narrow" charset="0"/>
                </a:rPr>
                <a:t> relative to the initial emission velocity for the 200 nm solid polystyrene particle.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Radial electric field between beams only </a:t>
              </a:r>
              <a:r>
                <a:rPr lang="en-US" sz="3200" b="1" dirty="0">
                  <a:latin typeface="Arial Narrow" charset="0"/>
                </a:rPr>
                <a:t>slowly draws beams together</a:t>
              </a:r>
              <a:r>
                <a:rPr lang="en-US" sz="3200" dirty="0">
                  <a:latin typeface="Arial Narrow" charset="0"/>
                </a:rPr>
                <a:t> over 0.2 </a:t>
              </a:r>
              <a:r>
                <a:rPr lang="en-US" sz="3200" dirty="0" err="1">
                  <a:latin typeface="Arial Narrow" charset="0"/>
                </a:rPr>
                <a:t>m</a:t>
              </a:r>
              <a:r>
                <a:rPr lang="en-US" sz="3200" dirty="0">
                  <a:latin typeface="Arial Narrow" charset="0"/>
                </a:rPr>
                <a:t> of simulation space.</a:t>
              </a:r>
            </a:p>
            <a:p>
              <a:pPr marL="1383487" lvl="2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This indicates that the </a:t>
              </a:r>
              <a:r>
                <a:rPr lang="en-US" sz="3200" b="1" dirty="0">
                  <a:latin typeface="Arial Narrow" charset="0"/>
                </a:rPr>
                <a:t>heavy, equally massed</a:t>
              </a:r>
              <a:r>
                <a:rPr lang="en-US" sz="3200" dirty="0">
                  <a:latin typeface="Arial Narrow" charset="0"/>
                </a:rPr>
                <a:t> particles are slow to move.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dirty="0">
                  <a:latin typeface="Arial Narrow" charset="0"/>
                </a:rPr>
                <a:t>Emitting particles with a </a:t>
              </a:r>
              <a:r>
                <a:rPr lang="en-US" sz="3200" b="1" dirty="0">
                  <a:latin typeface="Arial Narrow" charset="0"/>
                </a:rPr>
                <a:t>higher specific charge will result in a larger drop in velocity</a:t>
              </a:r>
              <a:r>
                <a:rPr lang="en-US" sz="3200" dirty="0">
                  <a:latin typeface="Arial Narrow" charset="0"/>
                </a:rPr>
                <a:t> due to the  image charge induced axial electric field; however, the beams converge more readily, making the </a:t>
              </a:r>
              <a:r>
                <a:rPr lang="en-US" sz="3200" b="1" dirty="0">
                  <a:latin typeface="Arial Narrow" charset="0"/>
                </a:rPr>
                <a:t>resulting beam more neutral</a:t>
              </a:r>
              <a:r>
                <a:rPr lang="en-US" sz="3200" dirty="0">
                  <a:latin typeface="Arial Narrow" charset="0"/>
                </a:rPr>
                <a:t>.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r>
                <a:rPr lang="en-US" sz="3200" b="1" dirty="0">
                  <a:latin typeface="Arial Narrow" charset="0"/>
                </a:rPr>
                <a:t>Reducing beam separation and beam width will result in reducing the image charge induced axial electric field and the drop in the initial emission velocity.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</a:endParaRP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r>
                <a:rPr lang="en-US" sz="3200" dirty="0">
                  <a:latin typeface="Arial Narrow" charset="0"/>
                  <a:ea typeface="Arial Narrow" charset="0"/>
                  <a:cs typeface="Arial Narrow" charset="0"/>
                </a:rPr>
                <a:t>Emission of a low current negatively charged particle beam into steady-state ambient plasma</a:t>
              </a: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Wake effect to the right as plasma &amp; particles are flowed to the right w/o perturbation of plasma</a:t>
              </a: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Individual E-field components, E</a:t>
              </a:r>
              <a:r>
                <a:rPr lang="en-US" sz="3000" baseline="-25000" dirty="0">
                  <a:latin typeface="Arial Narrow" charset="0"/>
                  <a:ea typeface="Arial Narrow" charset="0"/>
                  <a:cs typeface="Arial Narrow" charset="0"/>
                </a:rPr>
                <a:t>x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 (left 2), </a:t>
              </a:r>
              <a:r>
                <a:rPr lang="en-US" sz="3000" dirty="0" err="1">
                  <a:latin typeface="Arial Narrow" charset="0"/>
                  <a:ea typeface="Arial Narrow" charset="0"/>
                  <a:cs typeface="Arial Narrow" charset="0"/>
                </a:rPr>
                <a:t>E</a:t>
              </a:r>
              <a:r>
                <a:rPr lang="en-US" sz="3000" baseline="-25000" dirty="0" err="1">
                  <a:latin typeface="Arial Narrow" charset="0"/>
                  <a:ea typeface="Arial Narrow" charset="0"/>
                  <a:cs typeface="Arial Narrow" charset="0"/>
                </a:rPr>
                <a:t>y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 (right 2), before (1</a:t>
              </a:r>
              <a:r>
                <a:rPr lang="en-US" sz="3000" baseline="30000" dirty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and 3), and after (2 and 4) emission</a:t>
              </a: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No significant change in E-field except E</a:t>
              </a:r>
              <a:r>
                <a:rPr lang="en-US" sz="3000" baseline="-25000" dirty="0">
                  <a:latin typeface="Arial Narrow" charset="0"/>
                  <a:ea typeface="Arial Narrow" charset="0"/>
                  <a:cs typeface="Arial Narrow" charset="0"/>
                </a:rPr>
                <a:t>x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 to the right of the spacecraft due to the emission of negatively charged particles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: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000" b="1" dirty="0">
                  <a:latin typeface="Arial Narrow" charset="0"/>
                  <a:ea typeface="Arial Narrow" charset="0"/>
                  <a:cs typeface="Arial Narrow" charset="0"/>
                </a:rPr>
                <a:t>E</a:t>
              </a:r>
              <a:r>
                <a:rPr lang="en-US" sz="3000" b="1" baseline="-25000" dirty="0">
                  <a:latin typeface="Arial Narrow" charset="0"/>
                  <a:ea typeface="Arial Narrow" charset="0"/>
                  <a:cs typeface="Arial Narrow" charset="0"/>
                </a:rPr>
                <a:t>x</a:t>
              </a:r>
              <a:r>
                <a:rPr lang="en-US" sz="3000" b="1" dirty="0">
                  <a:latin typeface="Arial Narrow" charset="0"/>
                  <a:ea typeface="Arial Narrow" charset="0"/>
                  <a:cs typeface="Arial Narrow" charset="0"/>
                </a:rPr>
                <a:t> drop of 21%</a:t>
              </a: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471377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Emission of a high current negatively charged particle beam into steady-state ambient plasma</a:t>
              </a:r>
            </a:p>
            <a:p>
              <a:pPr marL="926499" lvl="1" indent="-469624" algn="just" defTabSz="1880834" fontAlgn="auto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Beam current on par with plasma current (left 2), beam current 3 times plasma current (right 2)</a:t>
              </a:r>
            </a:p>
            <a:p>
              <a:pPr marL="926499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499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499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499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endParaRPr lang="en-US" sz="3000" dirty="0">
                <a:latin typeface="Arial Narrow" charset="0"/>
                <a:ea typeface="Arial Narrow" charset="0"/>
                <a:cs typeface="Arial Narrow" charset="0"/>
              </a:endParaRPr>
            </a:p>
            <a:p>
              <a:pPr marL="926499" lvl="1" indent="-469624" algn="just" defTabSz="1880834" fontAlgn="auto">
                <a:lnSpc>
                  <a:spcPts val="29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Font typeface="Arial"/>
                <a:buChar char="•"/>
                <a:defRPr/>
              </a:pP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With large emission current, there is a </a:t>
              </a:r>
              <a:r>
                <a:rPr lang="en-US" sz="3000" b="1" dirty="0">
                  <a:latin typeface="Arial Narrow" charset="0"/>
                  <a:ea typeface="Arial Narrow" charset="0"/>
                  <a:cs typeface="Arial Narrow" charset="0"/>
                </a:rPr>
                <a:t>large electric field build up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 around the emitted beam which continues to grow as the current grows, eventually becoming </a:t>
              </a:r>
              <a:r>
                <a:rPr lang="en-US" sz="3000" b="1" dirty="0">
                  <a:latin typeface="Arial Narrow" charset="0"/>
                  <a:ea typeface="Arial Narrow" charset="0"/>
                  <a:cs typeface="Arial Narrow" charset="0"/>
                </a:rPr>
                <a:t>very significant</a:t>
              </a:r>
              <a:r>
                <a:rPr lang="en-US" sz="3000" dirty="0">
                  <a:latin typeface="Arial Narrow" charset="0"/>
                  <a:ea typeface="Arial Narrow" charset="0"/>
                  <a:cs typeface="Arial Narrow" charset="0"/>
                </a:rPr>
                <a:t>.</a:t>
              </a: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926554" lvl="1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defRPr/>
              </a:pPr>
              <a:endParaRPr lang="en-US" sz="3200" dirty="0">
                <a:latin typeface="Arial Narrow" charset="0"/>
              </a:endParaRPr>
            </a:p>
            <a:p>
              <a:pPr marL="469624" indent="-469624" algn="just" defTabSz="1880834" fontAlgn="auto">
                <a:spcBef>
                  <a:spcPct val="10000"/>
                </a:spcBef>
                <a:spcAft>
                  <a:spcPts val="0"/>
                </a:spcAft>
                <a:buClr>
                  <a:srgbClr val="0000FF"/>
                </a:buClr>
                <a:buFontTx/>
                <a:buChar char="•"/>
                <a:defRPr/>
              </a:pPr>
              <a:endParaRPr lang="en-US" sz="3200" dirty="0">
                <a:latin typeface="Arial Narrow" charset="0"/>
              </a:endParaRPr>
            </a:p>
          </p:txBody>
        </p:sp>
      </p:grpSp>
      <p:grpSp>
        <p:nvGrpSpPr>
          <p:cNvPr id="13331" name="Group 23"/>
          <p:cNvGrpSpPr>
            <a:grpSpLocks/>
          </p:cNvGrpSpPr>
          <p:nvPr/>
        </p:nvGrpSpPr>
        <p:grpSpPr bwMode="auto">
          <a:xfrm>
            <a:off x="557213" y="29383038"/>
            <a:ext cx="14073187" cy="8936037"/>
            <a:chOff x="509" y="6401"/>
            <a:chExt cx="6625" cy="9068"/>
          </a:xfrm>
        </p:grpSpPr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68" y="6401"/>
              <a:ext cx="6072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-53289" tIns="188104" rIns="-53289" bIns="188104"/>
            <a:lstStyle/>
            <a:p>
              <a:pPr defTabSz="3756991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53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Evaluation Methodology</a:t>
              </a:r>
            </a:p>
          </p:txBody>
        </p:sp>
        <p:sp>
          <p:nvSpPr>
            <p:cNvPr id="13642" name="Text Box 25"/>
            <p:cNvSpPr txBox="1">
              <a:spLocks noChangeArrowheads="1"/>
            </p:cNvSpPr>
            <p:nvPr/>
          </p:nvSpPr>
          <p:spPr bwMode="auto">
            <a:xfrm>
              <a:off x="509" y="7279"/>
              <a:ext cx="6625" cy="8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3200">
                  <a:latin typeface="Arial Narrow" pitchFamily="34" charset="0"/>
                </a:rPr>
                <a:t>Simulations are done in OOPIC PRO</a:t>
              </a:r>
              <a:r>
                <a:rPr lang="en-US" sz="3200" baseline="30000">
                  <a:latin typeface="Arial Narrow" pitchFamily="34" charset="0"/>
                </a:rPr>
                <a:t>TM</a:t>
              </a:r>
              <a:r>
                <a:rPr lang="en-US" sz="3200">
                  <a:latin typeface="Arial Narrow" pitchFamily="34" charset="0"/>
                </a:rPr>
                <a:t>, a 2.5 dimensional object-oriented particle-in-cell simulator based on XOOPIC Physics Package developed at UC-Berkeley.</a:t>
              </a: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3200">
                  <a:latin typeface="Arial Narrow" pitchFamily="34" charset="0"/>
                </a:rPr>
                <a:t>Parameters to control are: time step, coordinate system, simulation space, mesh, electrostatic model, particle characteristics, emitter characteristics, plasma density and composition, thermal temperature, drift velocity, and boundary characteristics</a:t>
              </a: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3200">
                  <a:latin typeface="Arial Narrow" pitchFamily="34" charset="0"/>
                </a:rPr>
                <a:t>We chose the following parameters: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2700">
                  <a:latin typeface="Arial Narrow" pitchFamily="34" charset="0"/>
                </a:rPr>
                <a:t>200 nm polystyrene particles-&gt;4.4*10</a:t>
              </a:r>
              <a:r>
                <a:rPr lang="en-US" sz="2700" baseline="30000">
                  <a:latin typeface="Arial Narrow" pitchFamily="34" charset="0"/>
                </a:rPr>
                <a:t>-18</a:t>
              </a:r>
              <a:r>
                <a:rPr lang="en-US" sz="2700">
                  <a:latin typeface="Arial Narrow" pitchFamily="34" charset="0"/>
                </a:rPr>
                <a:t> kg and 7.32*10</a:t>
              </a:r>
              <a:r>
                <a:rPr lang="en-US" sz="2700" baseline="30000">
                  <a:latin typeface="Arial Narrow" pitchFamily="34" charset="0"/>
                </a:rPr>
                <a:t>-16</a:t>
              </a:r>
              <a:r>
                <a:rPr lang="en-US" sz="2700">
                  <a:latin typeface="Arial Narrow" pitchFamily="34" charset="0"/>
                </a:rPr>
                <a:t> C-&gt;specific charge of ~</a:t>
              </a:r>
              <a:r>
                <a:rPr lang="en-US" sz="2700" b="1">
                  <a:latin typeface="Arial Narrow" pitchFamily="34" charset="0"/>
                </a:rPr>
                <a:t>100 C/kg</a:t>
              </a:r>
              <a:r>
                <a:rPr lang="en-US" sz="2700">
                  <a:latin typeface="Arial Narrow" pitchFamily="34" charset="0"/>
                </a:rPr>
                <a:t> compared to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</a:pPr>
              <a:r>
                <a:rPr lang="en-US" sz="2700">
                  <a:latin typeface="Arial Narrow" pitchFamily="34" charset="0"/>
                </a:rPr>
                <a:t>	50 nm hollow polystyrene particles-&gt;4.45*10</a:t>
              </a:r>
              <a:r>
                <a:rPr lang="en-US" sz="2700" baseline="30000">
                  <a:latin typeface="Arial Narrow" pitchFamily="34" charset="0"/>
                </a:rPr>
                <a:t>-20</a:t>
              </a:r>
              <a:r>
                <a:rPr lang="en-US" sz="2700">
                  <a:latin typeface="Arial Narrow" pitchFamily="34" charset="0"/>
                </a:rPr>
                <a:t> kg and 4.46*10</a:t>
              </a:r>
              <a:r>
                <a:rPr lang="en-US" sz="2700" baseline="30000">
                  <a:latin typeface="Arial Narrow" pitchFamily="34" charset="0"/>
                </a:rPr>
                <a:t>-17</a:t>
              </a:r>
              <a:r>
                <a:rPr lang="en-US" sz="2700">
                  <a:latin typeface="Arial Narrow" pitchFamily="34" charset="0"/>
                </a:rPr>
                <a:t> C-&gt;specific charge of ~</a:t>
              </a:r>
              <a:r>
                <a:rPr lang="en-US" sz="2700" b="1">
                  <a:latin typeface="Arial Narrow" pitchFamily="34" charset="0"/>
                </a:rPr>
                <a:t>1000 C/kg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2700">
                  <a:latin typeface="Arial Narrow" pitchFamily="34" charset="0"/>
                </a:rPr>
                <a:t>Plasma density of </a:t>
              </a:r>
              <a:r>
                <a:rPr lang="en-US" sz="2700" b="1">
                  <a:latin typeface="Arial Narrow" pitchFamily="34" charset="0"/>
                </a:rPr>
                <a:t>6.7*10</a:t>
              </a:r>
              <a:r>
                <a:rPr lang="en-US" sz="2700" b="1" baseline="30000">
                  <a:latin typeface="Arial Narrow" pitchFamily="34" charset="0"/>
                </a:rPr>
                <a:t>3</a:t>
              </a:r>
              <a:r>
                <a:rPr lang="en-US" sz="2700" b="1">
                  <a:latin typeface="Arial Narrow" pitchFamily="34" charset="0"/>
                </a:rPr>
                <a:t> cm</a:t>
              </a:r>
              <a:r>
                <a:rPr lang="en-US" sz="2700" b="1" baseline="30000">
                  <a:latin typeface="Arial Narrow" pitchFamily="34" charset="0"/>
                </a:rPr>
                <a:t>-3</a:t>
              </a:r>
              <a:r>
                <a:rPr lang="en-US" sz="2700">
                  <a:latin typeface="Arial Narrow" pitchFamily="34" charset="0"/>
                </a:rPr>
                <a:t> (electrons and atomic oxygen ions) and temperature of 0.1 eV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2700">
                  <a:latin typeface="Arial Narrow" pitchFamily="34" charset="0"/>
                </a:rPr>
                <a:t>Current density of </a:t>
              </a:r>
              <a:r>
                <a:rPr lang="en-US" sz="2700" b="1">
                  <a:latin typeface="Arial Narrow" pitchFamily="34" charset="0"/>
                </a:rPr>
                <a:t>1 A/m</a:t>
              </a:r>
              <a:r>
                <a:rPr lang="en-US" sz="2700" b="1" baseline="30000">
                  <a:latin typeface="Arial Narrow" pitchFamily="34" charset="0"/>
                </a:rPr>
                <a:t>2</a:t>
              </a:r>
              <a:r>
                <a:rPr lang="en-US" sz="2700">
                  <a:latin typeface="Arial Narrow" pitchFamily="34" charset="0"/>
                </a:rPr>
                <a:t> in spatial-varying case or </a:t>
              </a:r>
              <a:r>
                <a:rPr lang="en-US" sz="2700" b="1">
                  <a:latin typeface="Arial Narrow" pitchFamily="34" charset="0"/>
                </a:rPr>
                <a:t>1.6 uA/m</a:t>
              </a:r>
              <a:r>
                <a:rPr lang="en-US" sz="2700" b="1" baseline="30000">
                  <a:latin typeface="Arial Narrow" pitchFamily="34" charset="0"/>
                </a:rPr>
                <a:t>2</a:t>
              </a:r>
              <a:r>
                <a:rPr lang="en-US" sz="2700">
                  <a:latin typeface="Arial Narrow" pitchFamily="34" charset="0"/>
                </a:rPr>
                <a:t> into ambient plasma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2700">
                  <a:latin typeface="Arial Narrow" pitchFamily="34" charset="0"/>
                </a:rPr>
                <a:t>Particle exhaust velocity of </a:t>
              </a:r>
              <a:r>
                <a:rPr lang="en-US" sz="2700" b="1">
                  <a:latin typeface="Arial Narrow" pitchFamily="34" charset="0"/>
                </a:rPr>
                <a:t>10</a:t>
              </a:r>
              <a:r>
                <a:rPr lang="en-US" sz="2700" b="1" baseline="30000">
                  <a:latin typeface="Arial Narrow" pitchFamily="34" charset="0"/>
                </a:rPr>
                <a:t>4</a:t>
              </a:r>
              <a:r>
                <a:rPr lang="en-US" sz="2700" b="1">
                  <a:latin typeface="Arial Narrow" pitchFamily="34" charset="0"/>
                </a:rPr>
                <a:t> m/s -&gt;1000 s</a:t>
              </a:r>
              <a:r>
                <a:rPr lang="en-US" sz="2700">
                  <a:latin typeface="Arial Narrow" pitchFamily="34" charset="0"/>
                </a:rPr>
                <a:t> Isp, plasma drift velocity of </a:t>
              </a:r>
              <a:r>
                <a:rPr lang="en-US" sz="2700" b="1">
                  <a:latin typeface="Arial Narrow" pitchFamily="34" charset="0"/>
                </a:rPr>
                <a:t>7500 m/s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2700">
                  <a:latin typeface="Arial Narrow" pitchFamily="34" charset="0"/>
                </a:rPr>
                <a:t>Time step of </a:t>
              </a:r>
              <a:r>
                <a:rPr lang="en-US" sz="2700" b="1">
                  <a:latin typeface="Arial Narrow" pitchFamily="34" charset="0"/>
                </a:rPr>
                <a:t>5*10</a:t>
              </a:r>
              <a:r>
                <a:rPr lang="en-US" sz="2700" b="1" baseline="30000">
                  <a:latin typeface="Arial Narrow" pitchFamily="34" charset="0"/>
                </a:rPr>
                <a:t>-8</a:t>
              </a:r>
              <a:r>
                <a:rPr lang="en-US" sz="2700" b="1">
                  <a:latin typeface="Arial Narrow" pitchFamily="34" charset="0"/>
                </a:rPr>
                <a:t> s</a:t>
              </a:r>
              <a:r>
                <a:rPr lang="en-US" sz="2700">
                  <a:latin typeface="Arial Narrow" pitchFamily="34" charset="0"/>
                </a:rPr>
                <a:t>, Cartesian coordinates, electrostatic model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r>
                <a:rPr lang="en-US" sz="2700">
                  <a:latin typeface="Arial Narrow" pitchFamily="34" charset="0"/>
                </a:rPr>
                <a:t>Equipotentials on spacecraft walls, charge-bleeding dielectrics on simulations walls</a:t>
              </a: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2800">
                <a:latin typeface="Arial Narrow" pitchFamily="34" charset="0"/>
              </a:endParaRPr>
            </a:p>
            <a:p>
              <a:pPr marL="925513" lvl="1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700">
                <a:latin typeface="Arial Narrow" pitchFamily="34" charset="0"/>
              </a:endParaRPr>
            </a:p>
            <a:p>
              <a:pPr marL="468313" indent="-468313" algn="just">
                <a:spcBef>
                  <a:spcPct val="10000"/>
                </a:spcBef>
                <a:buClr>
                  <a:srgbClr val="0000FF"/>
                </a:buClr>
                <a:buFontTx/>
                <a:buChar char="•"/>
              </a:pPr>
              <a:endParaRPr lang="en-US" sz="3700">
                <a:latin typeface="Arial Narrow" pitchFamily="34" charset="0"/>
              </a:endParaRPr>
            </a:p>
          </p:txBody>
        </p:sp>
      </p:grpSp>
      <p:sp>
        <p:nvSpPr>
          <p:cNvPr id="13332" name="TextBox 118"/>
          <p:cNvSpPr txBox="1">
            <a:spLocks noChangeArrowheads="1"/>
          </p:cNvSpPr>
          <p:nvPr/>
        </p:nvSpPr>
        <p:spPr bwMode="auto">
          <a:xfrm>
            <a:off x="1676400" y="11784013"/>
            <a:ext cx="3898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Conceptual Nanospaceraft with NanoFET</a:t>
            </a:r>
          </a:p>
        </p:txBody>
      </p:sp>
      <p:grpSp>
        <p:nvGrpSpPr>
          <p:cNvPr id="13333" name="Group 7"/>
          <p:cNvGrpSpPr>
            <a:grpSpLocks noChangeAspect="1"/>
          </p:cNvGrpSpPr>
          <p:nvPr/>
        </p:nvGrpSpPr>
        <p:grpSpPr bwMode="auto">
          <a:xfrm>
            <a:off x="1676400" y="16352838"/>
            <a:ext cx="7218363" cy="1793875"/>
            <a:chOff x="1144588" y="1766888"/>
            <a:chExt cx="7083425" cy="1760537"/>
          </a:xfrm>
        </p:grpSpPr>
        <p:sp>
          <p:nvSpPr>
            <p:cNvPr id="26" name="Minus 25"/>
            <p:cNvSpPr/>
            <p:nvPr/>
          </p:nvSpPr>
          <p:spPr>
            <a:xfrm>
              <a:off x="2186773" y="2865276"/>
              <a:ext cx="567048" cy="662149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Minus 26"/>
            <p:cNvSpPr/>
            <p:nvPr/>
          </p:nvSpPr>
          <p:spPr>
            <a:xfrm>
              <a:off x="3836507" y="2865276"/>
              <a:ext cx="567048" cy="662149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Minus 27"/>
            <p:cNvSpPr/>
            <p:nvPr/>
          </p:nvSpPr>
          <p:spPr>
            <a:xfrm>
              <a:off x="5431719" y="2865276"/>
              <a:ext cx="565491" cy="662149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378832" y="2602753"/>
              <a:ext cx="1533069" cy="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lus 29"/>
            <p:cNvSpPr/>
            <p:nvPr/>
          </p:nvSpPr>
          <p:spPr>
            <a:xfrm>
              <a:off x="1353336" y="1766888"/>
              <a:ext cx="577953" cy="56711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Minus 30"/>
            <p:cNvSpPr/>
            <p:nvPr/>
          </p:nvSpPr>
          <p:spPr>
            <a:xfrm>
              <a:off x="2186773" y="1766888"/>
              <a:ext cx="567048" cy="662148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Plus 31"/>
            <p:cNvSpPr/>
            <p:nvPr/>
          </p:nvSpPr>
          <p:spPr>
            <a:xfrm>
              <a:off x="3003072" y="1766888"/>
              <a:ext cx="579510" cy="56711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Minus 32"/>
            <p:cNvSpPr/>
            <p:nvPr/>
          </p:nvSpPr>
          <p:spPr>
            <a:xfrm>
              <a:off x="3836507" y="1766888"/>
              <a:ext cx="567048" cy="662148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Plus 33"/>
            <p:cNvSpPr/>
            <p:nvPr/>
          </p:nvSpPr>
          <p:spPr>
            <a:xfrm>
              <a:off x="4596725" y="1766888"/>
              <a:ext cx="579510" cy="56711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Minus 34"/>
            <p:cNvSpPr/>
            <p:nvPr/>
          </p:nvSpPr>
          <p:spPr>
            <a:xfrm>
              <a:off x="5431719" y="1766888"/>
              <a:ext cx="565491" cy="662148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Plus 35"/>
            <p:cNvSpPr/>
            <p:nvPr/>
          </p:nvSpPr>
          <p:spPr>
            <a:xfrm>
              <a:off x="1365799" y="2333999"/>
              <a:ext cx="579510" cy="56399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Minus 36"/>
            <p:cNvSpPr/>
            <p:nvPr/>
          </p:nvSpPr>
          <p:spPr>
            <a:xfrm>
              <a:off x="2200792" y="2333999"/>
              <a:ext cx="565491" cy="660591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Plus 37"/>
            <p:cNvSpPr/>
            <p:nvPr/>
          </p:nvSpPr>
          <p:spPr>
            <a:xfrm>
              <a:off x="3017092" y="2333999"/>
              <a:ext cx="579510" cy="56399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Minus 38"/>
            <p:cNvSpPr/>
            <p:nvPr/>
          </p:nvSpPr>
          <p:spPr>
            <a:xfrm>
              <a:off x="3850528" y="2333999"/>
              <a:ext cx="567048" cy="660591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Plus 39"/>
            <p:cNvSpPr/>
            <p:nvPr/>
          </p:nvSpPr>
          <p:spPr>
            <a:xfrm>
              <a:off x="4612304" y="2333999"/>
              <a:ext cx="579510" cy="56399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Minus 40"/>
            <p:cNvSpPr/>
            <p:nvPr/>
          </p:nvSpPr>
          <p:spPr>
            <a:xfrm>
              <a:off x="5447297" y="2333999"/>
              <a:ext cx="563932" cy="660591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Plus 41"/>
            <p:cNvSpPr/>
            <p:nvPr/>
          </p:nvSpPr>
          <p:spPr>
            <a:xfrm>
              <a:off x="1353336" y="2865276"/>
              <a:ext cx="579510" cy="56555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Plus 42"/>
            <p:cNvSpPr/>
            <p:nvPr/>
          </p:nvSpPr>
          <p:spPr>
            <a:xfrm>
              <a:off x="3003072" y="2865276"/>
              <a:ext cx="579510" cy="56555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Plus 43"/>
            <p:cNvSpPr/>
            <p:nvPr/>
          </p:nvSpPr>
          <p:spPr>
            <a:xfrm>
              <a:off x="4596725" y="2865276"/>
              <a:ext cx="581069" cy="56555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6378876" y="1946057"/>
              <a:ext cx="1849137" cy="1325856"/>
            </a:xfrm>
            <a:prstGeom prst="rightArrow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334" name="Group 457"/>
          <p:cNvGrpSpPr>
            <a:grpSpLocks/>
          </p:cNvGrpSpPr>
          <p:nvPr/>
        </p:nvGrpSpPr>
        <p:grpSpPr bwMode="auto">
          <a:xfrm>
            <a:off x="1677988" y="18608675"/>
            <a:ext cx="7318375" cy="2540000"/>
            <a:chOff x="1887735" y="20934909"/>
            <a:chExt cx="8233171" cy="2857501"/>
          </a:xfrm>
        </p:grpSpPr>
        <p:cxnSp>
          <p:nvCxnSpPr>
            <p:cNvPr id="47" name="Straight Connector 46"/>
            <p:cNvCxnSpPr/>
            <p:nvPr/>
          </p:nvCxnSpPr>
          <p:spPr bwMode="auto">
            <a:xfrm rot="5400000">
              <a:off x="462556" y="22361873"/>
              <a:ext cx="2857501" cy="35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lus 47"/>
            <p:cNvSpPr/>
            <p:nvPr/>
          </p:nvSpPr>
          <p:spPr bwMode="auto">
            <a:xfrm>
              <a:off x="2134194" y="22252931"/>
              <a:ext cx="671512" cy="6572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Minus 48"/>
            <p:cNvSpPr/>
            <p:nvPr/>
          </p:nvSpPr>
          <p:spPr bwMode="auto">
            <a:xfrm>
              <a:off x="2112763" y="21481406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Plus 49"/>
            <p:cNvSpPr/>
            <p:nvPr/>
          </p:nvSpPr>
          <p:spPr bwMode="auto">
            <a:xfrm>
              <a:off x="2148482" y="20934909"/>
              <a:ext cx="671512" cy="659012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Minus 50"/>
            <p:cNvSpPr/>
            <p:nvPr/>
          </p:nvSpPr>
          <p:spPr bwMode="auto">
            <a:xfrm>
              <a:off x="2148482" y="23020885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Plus 51"/>
            <p:cNvSpPr/>
            <p:nvPr/>
          </p:nvSpPr>
          <p:spPr bwMode="auto">
            <a:xfrm>
              <a:off x="3103958" y="22252931"/>
              <a:ext cx="673299" cy="6572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Minus 52"/>
            <p:cNvSpPr/>
            <p:nvPr/>
          </p:nvSpPr>
          <p:spPr bwMode="auto">
            <a:xfrm>
              <a:off x="3086098" y="21481406"/>
              <a:ext cx="655440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3118245" y="20934909"/>
              <a:ext cx="671512" cy="659012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Minus 54"/>
            <p:cNvSpPr/>
            <p:nvPr/>
          </p:nvSpPr>
          <p:spPr bwMode="auto">
            <a:xfrm>
              <a:off x="3118245" y="23020885"/>
              <a:ext cx="659011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Plus 55"/>
            <p:cNvSpPr/>
            <p:nvPr/>
          </p:nvSpPr>
          <p:spPr bwMode="auto">
            <a:xfrm>
              <a:off x="4066579" y="22252931"/>
              <a:ext cx="673298" cy="6572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Minus 56"/>
            <p:cNvSpPr/>
            <p:nvPr/>
          </p:nvSpPr>
          <p:spPr bwMode="auto">
            <a:xfrm>
              <a:off x="4048719" y="21481406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Plus 57"/>
            <p:cNvSpPr/>
            <p:nvPr/>
          </p:nvSpPr>
          <p:spPr bwMode="auto">
            <a:xfrm>
              <a:off x="4080866" y="20934909"/>
              <a:ext cx="675084" cy="659012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Minus 58"/>
            <p:cNvSpPr/>
            <p:nvPr/>
          </p:nvSpPr>
          <p:spPr bwMode="auto">
            <a:xfrm>
              <a:off x="4048719" y="23020885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5036342" y="22252931"/>
              <a:ext cx="673299" cy="6572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Minus 60"/>
            <p:cNvSpPr/>
            <p:nvPr/>
          </p:nvSpPr>
          <p:spPr bwMode="auto">
            <a:xfrm>
              <a:off x="5018483" y="21481406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Plus 61"/>
            <p:cNvSpPr/>
            <p:nvPr/>
          </p:nvSpPr>
          <p:spPr bwMode="auto">
            <a:xfrm>
              <a:off x="5050629" y="20934909"/>
              <a:ext cx="675084" cy="659012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Minus 62"/>
            <p:cNvSpPr/>
            <p:nvPr/>
          </p:nvSpPr>
          <p:spPr bwMode="auto">
            <a:xfrm>
              <a:off x="5018483" y="23020885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Plus 63"/>
            <p:cNvSpPr/>
            <p:nvPr/>
          </p:nvSpPr>
          <p:spPr bwMode="auto">
            <a:xfrm>
              <a:off x="5900736" y="22252931"/>
              <a:ext cx="675084" cy="6572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Minus 64"/>
            <p:cNvSpPr/>
            <p:nvPr/>
          </p:nvSpPr>
          <p:spPr bwMode="auto">
            <a:xfrm>
              <a:off x="5884663" y="21481406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Plus 65"/>
            <p:cNvSpPr/>
            <p:nvPr/>
          </p:nvSpPr>
          <p:spPr bwMode="auto">
            <a:xfrm>
              <a:off x="5916810" y="20934909"/>
              <a:ext cx="673298" cy="659012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Minus 66"/>
            <p:cNvSpPr/>
            <p:nvPr/>
          </p:nvSpPr>
          <p:spPr bwMode="auto">
            <a:xfrm>
              <a:off x="5886448" y="23020885"/>
              <a:ext cx="655440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Plus 67"/>
            <p:cNvSpPr/>
            <p:nvPr/>
          </p:nvSpPr>
          <p:spPr bwMode="auto">
            <a:xfrm>
              <a:off x="6870500" y="22252931"/>
              <a:ext cx="675084" cy="6572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Minus 68"/>
            <p:cNvSpPr/>
            <p:nvPr/>
          </p:nvSpPr>
          <p:spPr bwMode="auto">
            <a:xfrm>
              <a:off x="6854426" y="21481406"/>
              <a:ext cx="657225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Plus 69"/>
            <p:cNvSpPr/>
            <p:nvPr/>
          </p:nvSpPr>
          <p:spPr bwMode="auto">
            <a:xfrm>
              <a:off x="6888359" y="20934909"/>
              <a:ext cx="675084" cy="659012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Minus 70"/>
            <p:cNvSpPr/>
            <p:nvPr/>
          </p:nvSpPr>
          <p:spPr bwMode="auto">
            <a:xfrm>
              <a:off x="6856213" y="23020885"/>
              <a:ext cx="655438" cy="771525"/>
            </a:xfrm>
            <a:prstGeom prst="mathMinus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Right Arrow 71"/>
            <p:cNvSpPr/>
            <p:nvPr/>
          </p:nvSpPr>
          <p:spPr bwMode="auto">
            <a:xfrm>
              <a:off x="7972423" y="21593921"/>
              <a:ext cx="2148483" cy="1539479"/>
            </a:xfrm>
            <a:prstGeom prst="rightArrow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rot="5400000">
              <a:off x="1560015" y="21923427"/>
              <a:ext cx="6590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1559122" y="23462012"/>
              <a:ext cx="659011" cy="17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35" name="Picture 9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44125" y="27114500"/>
            <a:ext cx="185102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6" name="Group 119"/>
          <p:cNvGrpSpPr>
            <a:grpSpLocks noChangeAspect="1"/>
          </p:cNvGrpSpPr>
          <p:nvPr/>
        </p:nvGrpSpPr>
        <p:grpSpPr bwMode="auto">
          <a:xfrm>
            <a:off x="14530388" y="6373813"/>
            <a:ext cx="7445375" cy="4579937"/>
            <a:chOff x="379413" y="1143000"/>
            <a:chExt cx="8374062" cy="5151628"/>
          </a:xfrm>
        </p:grpSpPr>
        <p:sp>
          <p:nvSpPr>
            <p:cNvPr id="13585" name="Text Placeholder 5"/>
            <p:cNvSpPr txBox="1">
              <a:spLocks/>
            </p:cNvSpPr>
            <p:nvPr/>
          </p:nvSpPr>
          <p:spPr bwMode="auto">
            <a:xfrm>
              <a:off x="379413" y="1143000"/>
              <a:ext cx="4040187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X vs Y Particle Propagation</a:t>
              </a:r>
            </a:p>
          </p:txBody>
        </p:sp>
        <p:sp>
          <p:nvSpPr>
            <p:cNvPr id="13586" name="Text Placeholder 5"/>
            <p:cNvSpPr txBox="1">
              <a:spLocks/>
            </p:cNvSpPr>
            <p:nvPr/>
          </p:nvSpPr>
          <p:spPr bwMode="auto">
            <a:xfrm>
              <a:off x="4191000" y="1191801"/>
              <a:ext cx="45434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Resulting Velocity (VY vs X) in m/s</a:t>
              </a:r>
            </a:p>
          </p:txBody>
        </p:sp>
        <p:sp>
          <p:nvSpPr>
            <p:cNvPr id="13587" name="Text Placeholder 5"/>
            <p:cNvSpPr txBox="1">
              <a:spLocks/>
            </p:cNvSpPr>
            <p:nvPr/>
          </p:nvSpPr>
          <p:spPr bwMode="auto">
            <a:xfrm>
              <a:off x="457200" y="3746500"/>
              <a:ext cx="37353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Electric Field</a:t>
              </a:r>
            </a:p>
          </p:txBody>
        </p:sp>
        <p:sp>
          <p:nvSpPr>
            <p:cNvPr id="13588" name="Text Placeholder 5"/>
            <p:cNvSpPr txBox="1">
              <a:spLocks/>
            </p:cNvSpPr>
            <p:nvPr/>
          </p:nvSpPr>
          <p:spPr bwMode="auto">
            <a:xfrm>
              <a:off x="4191000" y="3752850"/>
              <a:ext cx="45624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Resulting Velocity (VX vs X) in m/s</a:t>
              </a:r>
            </a:p>
          </p:txBody>
        </p:sp>
        <p:pic>
          <p:nvPicPr>
            <p:cNvPr id="13589" name="Picture 115"/>
            <p:cNvPicPr>
              <a:picLocks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54550" y="1579372"/>
              <a:ext cx="3822700" cy="216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90" name="Picture 116"/>
            <p:cNvPicPr>
              <a:picLocks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54550" y="4133850"/>
              <a:ext cx="3822700" cy="216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91" name="Picture 117"/>
            <p:cNvPicPr>
              <a:picLocks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97409" y="1579372"/>
              <a:ext cx="3822191" cy="216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92" name="Picture 118"/>
            <p:cNvPicPr>
              <a:picLocks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97409" y="4133850"/>
              <a:ext cx="3822191" cy="216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7" name="Group 185"/>
          <p:cNvGrpSpPr>
            <a:grpSpLocks noChangeAspect="1"/>
          </p:cNvGrpSpPr>
          <p:nvPr/>
        </p:nvGrpSpPr>
        <p:grpSpPr bwMode="auto">
          <a:xfrm>
            <a:off x="21782088" y="6323013"/>
            <a:ext cx="7445375" cy="4584700"/>
            <a:chOff x="379413" y="1244600"/>
            <a:chExt cx="8374062" cy="5157978"/>
          </a:xfrm>
        </p:grpSpPr>
        <p:pic>
          <p:nvPicPr>
            <p:cNvPr id="13577" name="Picture 177"/>
            <p:cNvPicPr>
              <a:picLocks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55059" y="4235450"/>
              <a:ext cx="3822191" cy="216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78" name="Picture 178"/>
            <p:cNvPicPr>
              <a:picLocks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55059" y="1680972"/>
              <a:ext cx="3822191" cy="216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79" name="Picture 179"/>
            <p:cNvPicPr>
              <a:picLocks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97409" y="1680972"/>
              <a:ext cx="3822191" cy="216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80" name="Picture 180"/>
            <p:cNvPicPr>
              <a:picLocks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97409" y="4235450"/>
              <a:ext cx="3822191" cy="216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81" name="Text Placeholder 5"/>
            <p:cNvSpPr txBox="1">
              <a:spLocks/>
            </p:cNvSpPr>
            <p:nvPr/>
          </p:nvSpPr>
          <p:spPr bwMode="auto">
            <a:xfrm>
              <a:off x="4191000" y="3854450"/>
              <a:ext cx="45624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Resulting Velocity (VX vs X) in m/s</a:t>
              </a:r>
            </a:p>
          </p:txBody>
        </p:sp>
        <p:sp>
          <p:nvSpPr>
            <p:cNvPr id="13582" name="Text Placeholder 5"/>
            <p:cNvSpPr txBox="1">
              <a:spLocks/>
            </p:cNvSpPr>
            <p:nvPr/>
          </p:nvSpPr>
          <p:spPr bwMode="auto">
            <a:xfrm>
              <a:off x="4191000" y="1320800"/>
              <a:ext cx="45434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Resulting Velocity (VY vs X) in m/s</a:t>
              </a:r>
            </a:p>
          </p:txBody>
        </p:sp>
        <p:sp>
          <p:nvSpPr>
            <p:cNvPr id="13583" name="Text Placeholder 5"/>
            <p:cNvSpPr txBox="1">
              <a:spLocks/>
            </p:cNvSpPr>
            <p:nvPr/>
          </p:nvSpPr>
          <p:spPr bwMode="auto">
            <a:xfrm>
              <a:off x="379413" y="1244600"/>
              <a:ext cx="4040187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X vs Y Particle Propagation</a:t>
              </a:r>
            </a:p>
          </p:txBody>
        </p:sp>
        <p:sp>
          <p:nvSpPr>
            <p:cNvPr id="13584" name="Text Placeholder 5"/>
            <p:cNvSpPr txBox="1">
              <a:spLocks/>
            </p:cNvSpPr>
            <p:nvPr/>
          </p:nvSpPr>
          <p:spPr bwMode="auto">
            <a:xfrm>
              <a:off x="457200" y="3848100"/>
              <a:ext cx="37353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2100" b="1">
                  <a:latin typeface="Calibri" pitchFamily="34" charset="0"/>
                </a:rPr>
                <a:t>Electric Field</a:t>
              </a:r>
            </a:p>
          </p:txBody>
        </p:sp>
      </p:grpSp>
      <p:grpSp>
        <p:nvGrpSpPr>
          <p:cNvPr id="13338" name="Group 209"/>
          <p:cNvGrpSpPr>
            <a:grpSpLocks noChangeAspect="1"/>
          </p:cNvGrpSpPr>
          <p:nvPr/>
        </p:nvGrpSpPr>
        <p:grpSpPr bwMode="auto">
          <a:xfrm>
            <a:off x="23379113" y="16473488"/>
            <a:ext cx="4641850" cy="1795462"/>
            <a:chOff x="15403576" y="29221176"/>
            <a:chExt cx="5221224" cy="2020824"/>
          </a:xfrm>
        </p:grpSpPr>
        <p:pic>
          <p:nvPicPr>
            <p:cNvPr id="13570" name="Picture 186"/>
            <p:cNvPicPr>
              <a:picLocks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5403576" y="29221176"/>
              <a:ext cx="5221224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Right Arrow 95"/>
            <p:cNvSpPr/>
            <p:nvPr/>
          </p:nvSpPr>
          <p:spPr>
            <a:xfrm>
              <a:off x="15882129" y="30557672"/>
              <a:ext cx="473195" cy="16259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Right Arrow 96"/>
            <p:cNvSpPr/>
            <p:nvPr/>
          </p:nvSpPr>
          <p:spPr>
            <a:xfrm flipH="1">
              <a:off x="15882129" y="29635704"/>
              <a:ext cx="473195" cy="16259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Up-Down Arrow 97"/>
            <p:cNvSpPr/>
            <p:nvPr/>
          </p:nvSpPr>
          <p:spPr>
            <a:xfrm>
              <a:off x="18133826" y="29703601"/>
              <a:ext cx="408913" cy="93268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74" name="TextBox 190"/>
            <p:cNvSpPr txBox="1">
              <a:spLocks noChangeArrowheads="1"/>
            </p:cNvSpPr>
            <p:nvPr/>
          </p:nvSpPr>
          <p:spPr bwMode="auto">
            <a:xfrm>
              <a:off x="18376900" y="29819601"/>
              <a:ext cx="1536698" cy="8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>
                  <a:latin typeface="Calibri" pitchFamily="34" charset="0"/>
                </a:rPr>
                <a:t>Beam Separation</a:t>
              </a:r>
            </a:p>
          </p:txBody>
        </p:sp>
        <p:sp>
          <p:nvSpPr>
            <p:cNvPr id="13575" name="TextBox 191"/>
            <p:cNvSpPr txBox="1">
              <a:spLocks noChangeArrowheads="1"/>
            </p:cNvSpPr>
            <p:nvPr/>
          </p:nvSpPr>
          <p:spPr bwMode="auto">
            <a:xfrm>
              <a:off x="16065501" y="29704228"/>
              <a:ext cx="1536698" cy="51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E_x Positive Emission</a:t>
              </a:r>
            </a:p>
          </p:txBody>
        </p:sp>
        <p:sp>
          <p:nvSpPr>
            <p:cNvPr id="13576" name="TextBox 192"/>
            <p:cNvSpPr txBox="1">
              <a:spLocks noChangeArrowheads="1"/>
            </p:cNvSpPr>
            <p:nvPr/>
          </p:nvSpPr>
          <p:spPr bwMode="auto">
            <a:xfrm>
              <a:off x="16065501" y="30113709"/>
              <a:ext cx="1536698" cy="51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E_x Negative Emission</a:t>
              </a:r>
            </a:p>
          </p:txBody>
        </p:sp>
      </p:grpSp>
      <p:pic>
        <p:nvPicPr>
          <p:cNvPr id="13339" name="Picture 193"/>
          <p:cNvPicPr>
            <a:picLocks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4630400" y="16365538"/>
            <a:ext cx="4064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194"/>
          <p:cNvPicPr>
            <a:picLocks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9202400" y="16365538"/>
            <a:ext cx="4064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196"/>
          <p:cNvPicPr>
            <a:picLocks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375438" y="18615025"/>
            <a:ext cx="4064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197"/>
          <p:cNvPicPr>
            <a:picLocks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4803438" y="18615025"/>
            <a:ext cx="4064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43" name="Group 210"/>
          <p:cNvGrpSpPr>
            <a:grpSpLocks noChangeAspect="1"/>
          </p:cNvGrpSpPr>
          <p:nvPr/>
        </p:nvGrpSpPr>
        <p:grpSpPr bwMode="auto">
          <a:xfrm>
            <a:off x="23552150" y="18875375"/>
            <a:ext cx="4641850" cy="1797050"/>
            <a:chOff x="15576614" y="31846900"/>
            <a:chExt cx="5221224" cy="2020824"/>
          </a:xfrm>
        </p:grpSpPr>
        <p:pic>
          <p:nvPicPr>
            <p:cNvPr id="13561" name="Picture 198"/>
            <p:cNvPicPr>
              <a:picLocks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5576614" y="31846900"/>
              <a:ext cx="5221224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Right Arrow 107"/>
            <p:cNvSpPr/>
            <p:nvPr/>
          </p:nvSpPr>
          <p:spPr>
            <a:xfrm>
              <a:off x="16031954" y="32916224"/>
              <a:ext cx="476766" cy="16245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Right Arrow 108"/>
            <p:cNvSpPr/>
            <p:nvPr/>
          </p:nvSpPr>
          <p:spPr>
            <a:xfrm flipH="1">
              <a:off x="16031954" y="32535980"/>
              <a:ext cx="476766" cy="1624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Up-Down Arrow 109"/>
            <p:cNvSpPr/>
            <p:nvPr/>
          </p:nvSpPr>
          <p:spPr>
            <a:xfrm>
              <a:off x="18283651" y="32337825"/>
              <a:ext cx="228562" cy="392740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65" name="TextBox 202"/>
            <p:cNvSpPr txBox="1">
              <a:spLocks noChangeArrowheads="1"/>
            </p:cNvSpPr>
            <p:nvPr/>
          </p:nvSpPr>
          <p:spPr bwMode="auto">
            <a:xfrm>
              <a:off x="18435637" y="32153229"/>
              <a:ext cx="1536701" cy="8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>
                  <a:latin typeface="Calibri" pitchFamily="34" charset="0"/>
                </a:rPr>
                <a:t>Beam Width</a:t>
              </a:r>
            </a:p>
          </p:txBody>
        </p:sp>
        <p:sp>
          <p:nvSpPr>
            <p:cNvPr id="13566" name="TextBox 203"/>
            <p:cNvSpPr txBox="1">
              <a:spLocks noChangeArrowheads="1"/>
            </p:cNvSpPr>
            <p:nvPr/>
          </p:nvSpPr>
          <p:spPr bwMode="auto">
            <a:xfrm>
              <a:off x="15921038" y="31949521"/>
              <a:ext cx="1536701" cy="51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E_x Positive Emission</a:t>
              </a:r>
            </a:p>
          </p:txBody>
        </p:sp>
        <p:sp>
          <p:nvSpPr>
            <p:cNvPr id="13567" name="TextBox 204"/>
            <p:cNvSpPr txBox="1">
              <a:spLocks noChangeArrowheads="1"/>
            </p:cNvSpPr>
            <p:nvPr/>
          </p:nvSpPr>
          <p:spPr bwMode="auto">
            <a:xfrm>
              <a:off x="15921038" y="33091657"/>
              <a:ext cx="1536701" cy="51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E_x Negative Emission</a:t>
              </a:r>
            </a:p>
          </p:txBody>
        </p:sp>
        <p:sp>
          <p:nvSpPr>
            <p:cNvPr id="114" name="Up-Down Arrow 113"/>
            <p:cNvSpPr/>
            <p:nvPr/>
          </p:nvSpPr>
          <p:spPr>
            <a:xfrm>
              <a:off x="18283651" y="32757342"/>
              <a:ext cx="228562" cy="392740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69" name="TextBox 206"/>
            <p:cNvSpPr txBox="1">
              <a:spLocks noChangeArrowheads="1"/>
            </p:cNvSpPr>
            <p:nvPr/>
          </p:nvSpPr>
          <p:spPr bwMode="auto">
            <a:xfrm>
              <a:off x="18435637" y="32736873"/>
              <a:ext cx="1536701" cy="8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>
                  <a:latin typeface="Calibri" pitchFamily="34" charset="0"/>
                </a:rPr>
                <a:t>Beam Width</a:t>
              </a:r>
            </a:p>
          </p:txBody>
        </p:sp>
      </p:grpSp>
      <p:sp>
        <p:nvSpPr>
          <p:cNvPr id="13344" name="TextBox 120"/>
          <p:cNvSpPr txBox="1">
            <a:spLocks noChangeArrowheads="1"/>
          </p:cNvSpPr>
          <p:nvPr/>
        </p:nvSpPr>
        <p:spPr bwMode="auto">
          <a:xfrm>
            <a:off x="28803600" y="17891125"/>
            <a:ext cx="1635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3345" name="Group 444"/>
          <p:cNvGrpSpPr>
            <a:grpSpLocks/>
          </p:cNvGrpSpPr>
          <p:nvPr/>
        </p:nvGrpSpPr>
        <p:grpSpPr bwMode="auto">
          <a:xfrm>
            <a:off x="1630363" y="21653500"/>
            <a:ext cx="5572125" cy="3249613"/>
            <a:chOff x="1834166" y="24360317"/>
            <a:chExt cx="6269111" cy="3655343"/>
          </a:xfrm>
        </p:grpSpPr>
        <p:sp>
          <p:nvSpPr>
            <p:cNvPr id="123" name="Rectangle 122"/>
            <p:cNvSpPr/>
            <p:nvPr/>
          </p:nvSpPr>
          <p:spPr>
            <a:xfrm>
              <a:off x="1834166" y="24371031"/>
              <a:ext cx="6138727" cy="3644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5" name="Minus 124"/>
            <p:cNvSpPr>
              <a:spLocks noChangeAspect="1"/>
            </p:cNvSpPr>
            <p:nvPr/>
          </p:nvSpPr>
          <p:spPr>
            <a:xfrm>
              <a:off x="3984596" y="25676384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6" name="Rectangle 125"/>
            <p:cNvSpPr>
              <a:spLocks noChangeAspect="1"/>
            </p:cNvSpPr>
            <p:nvPr/>
          </p:nvSpPr>
          <p:spPr>
            <a:xfrm>
              <a:off x="4388248" y="25597813"/>
              <a:ext cx="1005558" cy="10053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Plus 129"/>
            <p:cNvSpPr>
              <a:spLocks noChangeAspect="1"/>
            </p:cNvSpPr>
            <p:nvPr/>
          </p:nvSpPr>
          <p:spPr>
            <a:xfrm>
              <a:off x="3959591" y="25417456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Minus 132"/>
            <p:cNvSpPr>
              <a:spLocks noChangeAspect="1"/>
            </p:cNvSpPr>
            <p:nvPr/>
          </p:nvSpPr>
          <p:spPr>
            <a:xfrm>
              <a:off x="3945303" y="26137096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4" name="Plus 133"/>
            <p:cNvSpPr>
              <a:spLocks noChangeAspect="1"/>
            </p:cNvSpPr>
            <p:nvPr/>
          </p:nvSpPr>
          <p:spPr>
            <a:xfrm>
              <a:off x="3920298" y="25878168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" name="Minus 134"/>
            <p:cNvSpPr>
              <a:spLocks noChangeAspect="1"/>
            </p:cNvSpPr>
            <p:nvPr/>
          </p:nvSpPr>
          <p:spPr>
            <a:xfrm>
              <a:off x="3982809" y="24712102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Plus 135"/>
            <p:cNvSpPr>
              <a:spLocks noChangeAspect="1"/>
            </p:cNvSpPr>
            <p:nvPr/>
          </p:nvSpPr>
          <p:spPr>
            <a:xfrm>
              <a:off x="3957804" y="24454960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Minus 136"/>
            <p:cNvSpPr>
              <a:spLocks noChangeAspect="1"/>
            </p:cNvSpPr>
            <p:nvPr/>
          </p:nvSpPr>
          <p:spPr>
            <a:xfrm>
              <a:off x="3943516" y="25172814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Plus 137"/>
            <p:cNvSpPr>
              <a:spLocks noChangeAspect="1"/>
            </p:cNvSpPr>
            <p:nvPr/>
          </p:nvSpPr>
          <p:spPr>
            <a:xfrm>
              <a:off x="3918511" y="24913886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Minus 138"/>
            <p:cNvSpPr>
              <a:spLocks noChangeAspect="1"/>
            </p:cNvSpPr>
            <p:nvPr/>
          </p:nvSpPr>
          <p:spPr>
            <a:xfrm>
              <a:off x="3945303" y="27137092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Plus 139"/>
            <p:cNvSpPr>
              <a:spLocks noChangeAspect="1"/>
            </p:cNvSpPr>
            <p:nvPr/>
          </p:nvSpPr>
          <p:spPr>
            <a:xfrm>
              <a:off x="3920298" y="26878164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Minus 140"/>
            <p:cNvSpPr>
              <a:spLocks noChangeAspect="1"/>
            </p:cNvSpPr>
            <p:nvPr/>
          </p:nvSpPr>
          <p:spPr>
            <a:xfrm>
              <a:off x="3904222" y="27597805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Plus 141"/>
            <p:cNvSpPr>
              <a:spLocks noChangeAspect="1"/>
            </p:cNvSpPr>
            <p:nvPr/>
          </p:nvSpPr>
          <p:spPr>
            <a:xfrm>
              <a:off x="3879217" y="27338876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Minus 144"/>
            <p:cNvSpPr>
              <a:spLocks noChangeAspect="1"/>
            </p:cNvSpPr>
            <p:nvPr/>
          </p:nvSpPr>
          <p:spPr>
            <a:xfrm>
              <a:off x="3902437" y="26633523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Plus 145"/>
            <p:cNvSpPr>
              <a:spLocks noChangeAspect="1"/>
            </p:cNvSpPr>
            <p:nvPr/>
          </p:nvSpPr>
          <p:spPr>
            <a:xfrm>
              <a:off x="3877432" y="26374595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Minus 146"/>
            <p:cNvSpPr>
              <a:spLocks noChangeAspect="1"/>
            </p:cNvSpPr>
            <p:nvPr/>
          </p:nvSpPr>
          <p:spPr>
            <a:xfrm>
              <a:off x="3598805" y="25328170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Plus 147"/>
            <p:cNvSpPr>
              <a:spLocks noChangeAspect="1"/>
            </p:cNvSpPr>
            <p:nvPr/>
          </p:nvSpPr>
          <p:spPr>
            <a:xfrm>
              <a:off x="3573800" y="25069243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9" name="Minus 148"/>
            <p:cNvSpPr>
              <a:spLocks noChangeAspect="1"/>
            </p:cNvSpPr>
            <p:nvPr/>
          </p:nvSpPr>
          <p:spPr>
            <a:xfrm>
              <a:off x="3557724" y="25788883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Plus 149"/>
            <p:cNvSpPr>
              <a:spLocks noChangeAspect="1"/>
            </p:cNvSpPr>
            <p:nvPr/>
          </p:nvSpPr>
          <p:spPr>
            <a:xfrm>
              <a:off x="3532719" y="25529956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Minus 150"/>
            <p:cNvSpPr>
              <a:spLocks noChangeAspect="1"/>
            </p:cNvSpPr>
            <p:nvPr/>
          </p:nvSpPr>
          <p:spPr>
            <a:xfrm>
              <a:off x="3597018" y="24365675"/>
              <a:ext cx="366145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Plus 151"/>
            <p:cNvSpPr>
              <a:spLocks noChangeAspect="1"/>
            </p:cNvSpPr>
            <p:nvPr/>
          </p:nvSpPr>
          <p:spPr>
            <a:xfrm>
              <a:off x="3532719" y="27569233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Minus 152"/>
            <p:cNvSpPr>
              <a:spLocks noChangeAspect="1"/>
            </p:cNvSpPr>
            <p:nvPr/>
          </p:nvSpPr>
          <p:spPr>
            <a:xfrm>
              <a:off x="3555939" y="24824601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Plus 153"/>
            <p:cNvSpPr>
              <a:spLocks noChangeAspect="1"/>
            </p:cNvSpPr>
            <p:nvPr/>
          </p:nvSpPr>
          <p:spPr>
            <a:xfrm>
              <a:off x="3530934" y="24567459"/>
              <a:ext cx="367931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Minus 154"/>
            <p:cNvSpPr>
              <a:spLocks noChangeAspect="1"/>
            </p:cNvSpPr>
            <p:nvPr/>
          </p:nvSpPr>
          <p:spPr>
            <a:xfrm>
              <a:off x="3557724" y="26788879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Plus 155"/>
            <p:cNvSpPr>
              <a:spLocks noChangeAspect="1"/>
            </p:cNvSpPr>
            <p:nvPr/>
          </p:nvSpPr>
          <p:spPr>
            <a:xfrm>
              <a:off x="3532719" y="26531737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Minus 156"/>
            <p:cNvSpPr>
              <a:spLocks noChangeAspect="1"/>
            </p:cNvSpPr>
            <p:nvPr/>
          </p:nvSpPr>
          <p:spPr>
            <a:xfrm>
              <a:off x="3518431" y="27249591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Plus 157"/>
            <p:cNvSpPr>
              <a:spLocks noChangeAspect="1"/>
            </p:cNvSpPr>
            <p:nvPr/>
          </p:nvSpPr>
          <p:spPr>
            <a:xfrm>
              <a:off x="3493426" y="26990664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Minus 160"/>
            <p:cNvSpPr>
              <a:spLocks noChangeAspect="1"/>
            </p:cNvSpPr>
            <p:nvPr/>
          </p:nvSpPr>
          <p:spPr>
            <a:xfrm>
              <a:off x="3516645" y="26285309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Plus 161"/>
            <p:cNvSpPr>
              <a:spLocks noChangeAspect="1"/>
            </p:cNvSpPr>
            <p:nvPr/>
          </p:nvSpPr>
          <p:spPr>
            <a:xfrm>
              <a:off x="3491640" y="26028167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Minus 162"/>
            <p:cNvSpPr>
              <a:spLocks noChangeAspect="1"/>
            </p:cNvSpPr>
            <p:nvPr/>
          </p:nvSpPr>
          <p:spPr>
            <a:xfrm>
              <a:off x="3175505" y="25713883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Plus 163"/>
            <p:cNvSpPr>
              <a:spLocks noChangeAspect="1"/>
            </p:cNvSpPr>
            <p:nvPr/>
          </p:nvSpPr>
          <p:spPr>
            <a:xfrm>
              <a:off x="3150500" y="25454956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Minus 164"/>
            <p:cNvSpPr>
              <a:spLocks noChangeAspect="1"/>
            </p:cNvSpPr>
            <p:nvPr/>
          </p:nvSpPr>
          <p:spPr>
            <a:xfrm>
              <a:off x="3134426" y="26172810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Plus 165"/>
            <p:cNvSpPr>
              <a:spLocks noChangeAspect="1"/>
            </p:cNvSpPr>
            <p:nvPr/>
          </p:nvSpPr>
          <p:spPr>
            <a:xfrm>
              <a:off x="3109421" y="25915668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Minus 166"/>
            <p:cNvSpPr>
              <a:spLocks noChangeAspect="1"/>
            </p:cNvSpPr>
            <p:nvPr/>
          </p:nvSpPr>
          <p:spPr>
            <a:xfrm>
              <a:off x="3173720" y="24749601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Plus 167"/>
            <p:cNvSpPr>
              <a:spLocks noChangeAspect="1"/>
            </p:cNvSpPr>
            <p:nvPr/>
          </p:nvSpPr>
          <p:spPr>
            <a:xfrm>
              <a:off x="3148715" y="24490674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Minus 168"/>
            <p:cNvSpPr>
              <a:spLocks noChangeAspect="1"/>
            </p:cNvSpPr>
            <p:nvPr/>
          </p:nvSpPr>
          <p:spPr>
            <a:xfrm>
              <a:off x="3132639" y="25210314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Plus 169"/>
            <p:cNvSpPr>
              <a:spLocks noChangeAspect="1"/>
            </p:cNvSpPr>
            <p:nvPr/>
          </p:nvSpPr>
          <p:spPr>
            <a:xfrm>
              <a:off x="3107634" y="24951387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Minus 170"/>
            <p:cNvSpPr>
              <a:spLocks noChangeAspect="1"/>
            </p:cNvSpPr>
            <p:nvPr/>
          </p:nvSpPr>
          <p:spPr>
            <a:xfrm>
              <a:off x="3134426" y="27174591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Plus 171"/>
            <p:cNvSpPr>
              <a:spLocks noChangeAspect="1"/>
            </p:cNvSpPr>
            <p:nvPr/>
          </p:nvSpPr>
          <p:spPr>
            <a:xfrm>
              <a:off x="3109421" y="26915664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Minus 172"/>
            <p:cNvSpPr>
              <a:spLocks noChangeAspect="1"/>
            </p:cNvSpPr>
            <p:nvPr/>
          </p:nvSpPr>
          <p:spPr>
            <a:xfrm>
              <a:off x="3095132" y="27635304"/>
              <a:ext cx="366144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Plus 173"/>
            <p:cNvSpPr>
              <a:spLocks noChangeAspect="1"/>
            </p:cNvSpPr>
            <p:nvPr/>
          </p:nvSpPr>
          <p:spPr>
            <a:xfrm>
              <a:off x="3070127" y="27376377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Minus 176"/>
            <p:cNvSpPr>
              <a:spLocks noChangeAspect="1"/>
            </p:cNvSpPr>
            <p:nvPr/>
          </p:nvSpPr>
          <p:spPr>
            <a:xfrm>
              <a:off x="3093346" y="26671022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Plus 177"/>
            <p:cNvSpPr>
              <a:spLocks noChangeAspect="1"/>
            </p:cNvSpPr>
            <p:nvPr/>
          </p:nvSpPr>
          <p:spPr>
            <a:xfrm>
              <a:off x="3068341" y="26412095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Minus 178"/>
            <p:cNvSpPr>
              <a:spLocks noChangeAspect="1"/>
            </p:cNvSpPr>
            <p:nvPr/>
          </p:nvSpPr>
          <p:spPr>
            <a:xfrm>
              <a:off x="2787928" y="25365671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Plus 179"/>
            <p:cNvSpPr>
              <a:spLocks noChangeAspect="1"/>
            </p:cNvSpPr>
            <p:nvPr/>
          </p:nvSpPr>
          <p:spPr>
            <a:xfrm>
              <a:off x="2762923" y="25106743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Minus 180"/>
            <p:cNvSpPr>
              <a:spLocks noChangeAspect="1"/>
            </p:cNvSpPr>
            <p:nvPr/>
          </p:nvSpPr>
          <p:spPr>
            <a:xfrm>
              <a:off x="2748635" y="25826383"/>
              <a:ext cx="366144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Plus 181"/>
            <p:cNvSpPr>
              <a:spLocks noChangeAspect="1"/>
            </p:cNvSpPr>
            <p:nvPr/>
          </p:nvSpPr>
          <p:spPr>
            <a:xfrm>
              <a:off x="2723630" y="25567455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Minus 182"/>
            <p:cNvSpPr>
              <a:spLocks noChangeAspect="1"/>
            </p:cNvSpPr>
            <p:nvPr/>
          </p:nvSpPr>
          <p:spPr>
            <a:xfrm>
              <a:off x="2786142" y="24401389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Plus 183"/>
            <p:cNvSpPr>
              <a:spLocks noChangeAspect="1"/>
            </p:cNvSpPr>
            <p:nvPr/>
          </p:nvSpPr>
          <p:spPr>
            <a:xfrm>
              <a:off x="2723630" y="27606733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Minus 184"/>
            <p:cNvSpPr>
              <a:spLocks noChangeAspect="1"/>
            </p:cNvSpPr>
            <p:nvPr/>
          </p:nvSpPr>
          <p:spPr>
            <a:xfrm>
              <a:off x="2746848" y="24862101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Plus 185"/>
            <p:cNvSpPr>
              <a:spLocks noChangeAspect="1"/>
            </p:cNvSpPr>
            <p:nvPr/>
          </p:nvSpPr>
          <p:spPr>
            <a:xfrm>
              <a:off x="2721843" y="24603173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Minus 186"/>
            <p:cNvSpPr>
              <a:spLocks noChangeAspect="1"/>
            </p:cNvSpPr>
            <p:nvPr/>
          </p:nvSpPr>
          <p:spPr>
            <a:xfrm>
              <a:off x="2748635" y="26826379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Plus 187"/>
            <p:cNvSpPr>
              <a:spLocks noChangeAspect="1"/>
            </p:cNvSpPr>
            <p:nvPr/>
          </p:nvSpPr>
          <p:spPr>
            <a:xfrm>
              <a:off x="2723630" y="26567451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Minus 188"/>
            <p:cNvSpPr>
              <a:spLocks noChangeAspect="1"/>
            </p:cNvSpPr>
            <p:nvPr/>
          </p:nvSpPr>
          <p:spPr>
            <a:xfrm>
              <a:off x="2707554" y="27287092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Plus 189"/>
            <p:cNvSpPr>
              <a:spLocks noChangeAspect="1"/>
            </p:cNvSpPr>
            <p:nvPr/>
          </p:nvSpPr>
          <p:spPr>
            <a:xfrm>
              <a:off x="2684336" y="27028163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Minus 192"/>
            <p:cNvSpPr>
              <a:spLocks noChangeAspect="1"/>
            </p:cNvSpPr>
            <p:nvPr/>
          </p:nvSpPr>
          <p:spPr>
            <a:xfrm>
              <a:off x="2707554" y="26322810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Plus 193"/>
            <p:cNvSpPr>
              <a:spLocks noChangeAspect="1"/>
            </p:cNvSpPr>
            <p:nvPr/>
          </p:nvSpPr>
          <p:spPr>
            <a:xfrm>
              <a:off x="2682549" y="26063882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Minus 243"/>
            <p:cNvSpPr>
              <a:spLocks noChangeAspect="1"/>
            </p:cNvSpPr>
            <p:nvPr/>
          </p:nvSpPr>
          <p:spPr>
            <a:xfrm>
              <a:off x="2364629" y="25672812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Plus 244"/>
            <p:cNvSpPr>
              <a:spLocks noChangeAspect="1"/>
            </p:cNvSpPr>
            <p:nvPr/>
          </p:nvSpPr>
          <p:spPr>
            <a:xfrm>
              <a:off x="2339624" y="25415670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Minus 245"/>
            <p:cNvSpPr>
              <a:spLocks noChangeAspect="1"/>
            </p:cNvSpPr>
            <p:nvPr/>
          </p:nvSpPr>
          <p:spPr>
            <a:xfrm>
              <a:off x="2325335" y="26133525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Plus 246"/>
            <p:cNvSpPr>
              <a:spLocks noChangeAspect="1"/>
            </p:cNvSpPr>
            <p:nvPr/>
          </p:nvSpPr>
          <p:spPr>
            <a:xfrm>
              <a:off x="2300330" y="25874597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Minus 247"/>
            <p:cNvSpPr>
              <a:spLocks noChangeAspect="1"/>
            </p:cNvSpPr>
            <p:nvPr/>
          </p:nvSpPr>
          <p:spPr>
            <a:xfrm>
              <a:off x="2362843" y="24710316"/>
              <a:ext cx="366144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" name="Plus 248"/>
            <p:cNvSpPr>
              <a:spLocks noChangeAspect="1"/>
            </p:cNvSpPr>
            <p:nvPr/>
          </p:nvSpPr>
          <p:spPr>
            <a:xfrm>
              <a:off x="2339624" y="24451389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0" name="Minus 249"/>
            <p:cNvSpPr>
              <a:spLocks noChangeAspect="1"/>
            </p:cNvSpPr>
            <p:nvPr/>
          </p:nvSpPr>
          <p:spPr>
            <a:xfrm>
              <a:off x="2323550" y="25169243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Plus 250"/>
            <p:cNvSpPr>
              <a:spLocks noChangeAspect="1"/>
            </p:cNvSpPr>
            <p:nvPr/>
          </p:nvSpPr>
          <p:spPr>
            <a:xfrm>
              <a:off x="2298545" y="24912101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2" name="Minus 251"/>
            <p:cNvSpPr>
              <a:spLocks noChangeAspect="1"/>
            </p:cNvSpPr>
            <p:nvPr/>
          </p:nvSpPr>
          <p:spPr>
            <a:xfrm>
              <a:off x="2325335" y="27133521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3" name="Plus 252"/>
            <p:cNvSpPr>
              <a:spLocks noChangeAspect="1"/>
            </p:cNvSpPr>
            <p:nvPr/>
          </p:nvSpPr>
          <p:spPr>
            <a:xfrm>
              <a:off x="2300330" y="26876379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Minus 253"/>
            <p:cNvSpPr>
              <a:spLocks noChangeAspect="1"/>
            </p:cNvSpPr>
            <p:nvPr/>
          </p:nvSpPr>
          <p:spPr>
            <a:xfrm>
              <a:off x="2284256" y="27594233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5" name="Plus 254"/>
            <p:cNvSpPr>
              <a:spLocks noChangeAspect="1"/>
            </p:cNvSpPr>
            <p:nvPr/>
          </p:nvSpPr>
          <p:spPr>
            <a:xfrm>
              <a:off x="2261037" y="27335305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8" name="Minus 257"/>
            <p:cNvSpPr>
              <a:spLocks noChangeAspect="1"/>
            </p:cNvSpPr>
            <p:nvPr/>
          </p:nvSpPr>
          <p:spPr>
            <a:xfrm>
              <a:off x="2284256" y="26629951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9" name="Plus 258"/>
            <p:cNvSpPr>
              <a:spLocks noChangeAspect="1"/>
            </p:cNvSpPr>
            <p:nvPr/>
          </p:nvSpPr>
          <p:spPr>
            <a:xfrm>
              <a:off x="2259251" y="26372809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Minus 259"/>
            <p:cNvSpPr>
              <a:spLocks noChangeAspect="1"/>
            </p:cNvSpPr>
            <p:nvPr/>
          </p:nvSpPr>
          <p:spPr>
            <a:xfrm>
              <a:off x="1978837" y="25324599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Plus 260"/>
            <p:cNvSpPr>
              <a:spLocks noChangeAspect="1"/>
            </p:cNvSpPr>
            <p:nvPr/>
          </p:nvSpPr>
          <p:spPr>
            <a:xfrm>
              <a:off x="1953832" y="25067457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2" name="Minus 261"/>
            <p:cNvSpPr>
              <a:spLocks noChangeAspect="1"/>
            </p:cNvSpPr>
            <p:nvPr/>
          </p:nvSpPr>
          <p:spPr>
            <a:xfrm>
              <a:off x="1937758" y="25785311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3" name="Plus 262"/>
            <p:cNvSpPr>
              <a:spLocks noChangeAspect="1"/>
            </p:cNvSpPr>
            <p:nvPr/>
          </p:nvSpPr>
          <p:spPr>
            <a:xfrm>
              <a:off x="1914539" y="25528169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Minus 263"/>
            <p:cNvSpPr>
              <a:spLocks noChangeAspect="1"/>
            </p:cNvSpPr>
            <p:nvPr/>
          </p:nvSpPr>
          <p:spPr>
            <a:xfrm>
              <a:off x="1977052" y="24362103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5" name="Plus 264"/>
            <p:cNvSpPr>
              <a:spLocks noChangeAspect="1"/>
            </p:cNvSpPr>
            <p:nvPr/>
          </p:nvSpPr>
          <p:spPr>
            <a:xfrm>
              <a:off x="1914539" y="27567447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" name="Minus 265"/>
            <p:cNvSpPr>
              <a:spLocks noChangeAspect="1"/>
            </p:cNvSpPr>
            <p:nvPr/>
          </p:nvSpPr>
          <p:spPr>
            <a:xfrm>
              <a:off x="1937758" y="24822816"/>
              <a:ext cx="364359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7" name="Plus 266"/>
            <p:cNvSpPr>
              <a:spLocks noChangeAspect="1"/>
            </p:cNvSpPr>
            <p:nvPr/>
          </p:nvSpPr>
          <p:spPr>
            <a:xfrm>
              <a:off x="1912753" y="24563888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8" name="Minus 267"/>
            <p:cNvSpPr>
              <a:spLocks noChangeAspect="1"/>
            </p:cNvSpPr>
            <p:nvPr/>
          </p:nvSpPr>
          <p:spPr>
            <a:xfrm>
              <a:off x="1937758" y="26787094"/>
              <a:ext cx="366144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9" name="Plus 268"/>
            <p:cNvSpPr>
              <a:spLocks noChangeAspect="1"/>
            </p:cNvSpPr>
            <p:nvPr/>
          </p:nvSpPr>
          <p:spPr>
            <a:xfrm>
              <a:off x="1914539" y="26528165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0" name="Minus 269"/>
            <p:cNvSpPr>
              <a:spLocks noChangeAspect="1"/>
            </p:cNvSpPr>
            <p:nvPr/>
          </p:nvSpPr>
          <p:spPr>
            <a:xfrm>
              <a:off x="1898465" y="27246020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1" name="Plus 270"/>
            <p:cNvSpPr>
              <a:spLocks noChangeAspect="1"/>
            </p:cNvSpPr>
            <p:nvPr/>
          </p:nvSpPr>
          <p:spPr>
            <a:xfrm>
              <a:off x="1873460" y="26988878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4" name="Minus 273"/>
            <p:cNvSpPr>
              <a:spLocks noChangeAspect="1"/>
            </p:cNvSpPr>
            <p:nvPr/>
          </p:nvSpPr>
          <p:spPr>
            <a:xfrm>
              <a:off x="1896678" y="26283524"/>
              <a:ext cx="366145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5" name="Plus 274"/>
            <p:cNvSpPr>
              <a:spLocks noChangeAspect="1"/>
            </p:cNvSpPr>
            <p:nvPr/>
          </p:nvSpPr>
          <p:spPr>
            <a:xfrm>
              <a:off x="1871673" y="26024596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" name="Minus 275"/>
            <p:cNvSpPr>
              <a:spLocks noChangeAspect="1"/>
            </p:cNvSpPr>
            <p:nvPr/>
          </p:nvSpPr>
          <p:spPr>
            <a:xfrm>
              <a:off x="6369001" y="25674597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7" name="Plus 276"/>
            <p:cNvSpPr>
              <a:spLocks noChangeAspect="1"/>
            </p:cNvSpPr>
            <p:nvPr/>
          </p:nvSpPr>
          <p:spPr>
            <a:xfrm>
              <a:off x="6343996" y="25415670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8" name="Minus 277"/>
            <p:cNvSpPr>
              <a:spLocks noChangeAspect="1"/>
            </p:cNvSpPr>
            <p:nvPr/>
          </p:nvSpPr>
          <p:spPr>
            <a:xfrm>
              <a:off x="6329707" y="26135310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9" name="Plus 278"/>
            <p:cNvSpPr>
              <a:spLocks noChangeAspect="1"/>
            </p:cNvSpPr>
            <p:nvPr/>
          </p:nvSpPr>
          <p:spPr>
            <a:xfrm>
              <a:off x="6304702" y="25876383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0" name="Minus 279"/>
            <p:cNvSpPr>
              <a:spLocks noChangeAspect="1"/>
            </p:cNvSpPr>
            <p:nvPr/>
          </p:nvSpPr>
          <p:spPr>
            <a:xfrm>
              <a:off x="6367215" y="24712102"/>
              <a:ext cx="366144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1" name="Plus 280"/>
            <p:cNvSpPr>
              <a:spLocks noChangeAspect="1"/>
            </p:cNvSpPr>
            <p:nvPr/>
          </p:nvSpPr>
          <p:spPr>
            <a:xfrm>
              <a:off x="6342210" y="24453174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2" name="Minus 281"/>
            <p:cNvSpPr>
              <a:spLocks noChangeAspect="1"/>
            </p:cNvSpPr>
            <p:nvPr/>
          </p:nvSpPr>
          <p:spPr>
            <a:xfrm>
              <a:off x="6327922" y="25171028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3" name="Plus 282"/>
            <p:cNvSpPr>
              <a:spLocks noChangeAspect="1"/>
            </p:cNvSpPr>
            <p:nvPr/>
          </p:nvSpPr>
          <p:spPr>
            <a:xfrm>
              <a:off x="6302917" y="24913886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4" name="Minus 283"/>
            <p:cNvSpPr>
              <a:spLocks noChangeAspect="1"/>
            </p:cNvSpPr>
            <p:nvPr/>
          </p:nvSpPr>
          <p:spPr>
            <a:xfrm>
              <a:off x="6329707" y="27135306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5" name="Plus 284"/>
            <p:cNvSpPr>
              <a:spLocks noChangeAspect="1"/>
            </p:cNvSpPr>
            <p:nvPr/>
          </p:nvSpPr>
          <p:spPr>
            <a:xfrm>
              <a:off x="6304702" y="26876379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" name="Minus 285"/>
            <p:cNvSpPr>
              <a:spLocks noChangeAspect="1"/>
            </p:cNvSpPr>
            <p:nvPr/>
          </p:nvSpPr>
          <p:spPr>
            <a:xfrm>
              <a:off x="6297558" y="27596018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7" name="Plus 286"/>
            <p:cNvSpPr>
              <a:spLocks noChangeAspect="1"/>
            </p:cNvSpPr>
            <p:nvPr/>
          </p:nvSpPr>
          <p:spPr>
            <a:xfrm>
              <a:off x="6263623" y="27337091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0" name="Minus 289"/>
            <p:cNvSpPr>
              <a:spLocks noChangeAspect="1"/>
            </p:cNvSpPr>
            <p:nvPr/>
          </p:nvSpPr>
          <p:spPr>
            <a:xfrm>
              <a:off x="6286842" y="26631736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1" name="Plus 290"/>
            <p:cNvSpPr>
              <a:spLocks noChangeAspect="1"/>
            </p:cNvSpPr>
            <p:nvPr/>
          </p:nvSpPr>
          <p:spPr>
            <a:xfrm>
              <a:off x="6261837" y="26374595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2" name="Minus 291"/>
            <p:cNvSpPr>
              <a:spLocks noChangeAspect="1"/>
            </p:cNvSpPr>
            <p:nvPr/>
          </p:nvSpPr>
          <p:spPr>
            <a:xfrm>
              <a:off x="5983210" y="25326385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3" name="Plus 292"/>
            <p:cNvSpPr>
              <a:spLocks noChangeAspect="1"/>
            </p:cNvSpPr>
            <p:nvPr/>
          </p:nvSpPr>
          <p:spPr>
            <a:xfrm>
              <a:off x="5958205" y="25069243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4" name="Minus 293"/>
            <p:cNvSpPr>
              <a:spLocks noChangeAspect="1"/>
            </p:cNvSpPr>
            <p:nvPr/>
          </p:nvSpPr>
          <p:spPr>
            <a:xfrm>
              <a:off x="5942130" y="25787098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5" name="Plus 294"/>
            <p:cNvSpPr>
              <a:spLocks noChangeAspect="1"/>
            </p:cNvSpPr>
            <p:nvPr/>
          </p:nvSpPr>
          <p:spPr>
            <a:xfrm>
              <a:off x="5917125" y="25528169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6" name="Minus 295"/>
            <p:cNvSpPr>
              <a:spLocks noChangeAspect="1"/>
            </p:cNvSpPr>
            <p:nvPr/>
          </p:nvSpPr>
          <p:spPr>
            <a:xfrm>
              <a:off x="5981424" y="24363888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" name="Plus 296"/>
            <p:cNvSpPr>
              <a:spLocks noChangeAspect="1"/>
            </p:cNvSpPr>
            <p:nvPr/>
          </p:nvSpPr>
          <p:spPr>
            <a:xfrm>
              <a:off x="5917125" y="27569233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8" name="Minus 297"/>
            <p:cNvSpPr>
              <a:spLocks noChangeAspect="1"/>
            </p:cNvSpPr>
            <p:nvPr/>
          </p:nvSpPr>
          <p:spPr>
            <a:xfrm>
              <a:off x="5940344" y="24822816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9" name="Plus 298"/>
            <p:cNvSpPr>
              <a:spLocks noChangeAspect="1"/>
            </p:cNvSpPr>
            <p:nvPr/>
          </p:nvSpPr>
          <p:spPr>
            <a:xfrm>
              <a:off x="5917125" y="24565674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0" name="Minus 299"/>
            <p:cNvSpPr>
              <a:spLocks noChangeAspect="1"/>
            </p:cNvSpPr>
            <p:nvPr/>
          </p:nvSpPr>
          <p:spPr>
            <a:xfrm>
              <a:off x="5942130" y="26787094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1" name="Plus 300"/>
            <p:cNvSpPr>
              <a:spLocks noChangeAspect="1"/>
            </p:cNvSpPr>
            <p:nvPr/>
          </p:nvSpPr>
          <p:spPr>
            <a:xfrm>
              <a:off x="5917125" y="26529952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2" name="Minus 301"/>
            <p:cNvSpPr>
              <a:spLocks noChangeAspect="1"/>
            </p:cNvSpPr>
            <p:nvPr/>
          </p:nvSpPr>
          <p:spPr>
            <a:xfrm>
              <a:off x="5902837" y="27247806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3" name="Plus 302"/>
            <p:cNvSpPr>
              <a:spLocks noChangeAspect="1"/>
            </p:cNvSpPr>
            <p:nvPr/>
          </p:nvSpPr>
          <p:spPr>
            <a:xfrm>
              <a:off x="5877832" y="26988878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4" name="Minus 303"/>
            <p:cNvSpPr>
              <a:spLocks noChangeAspect="1"/>
            </p:cNvSpPr>
            <p:nvPr/>
          </p:nvSpPr>
          <p:spPr>
            <a:xfrm>
              <a:off x="5940344" y="25824597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6" name="Minus 305"/>
            <p:cNvSpPr>
              <a:spLocks noChangeAspect="1"/>
            </p:cNvSpPr>
            <p:nvPr/>
          </p:nvSpPr>
          <p:spPr>
            <a:xfrm>
              <a:off x="5901050" y="26285309"/>
              <a:ext cx="366145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" name="Plus 306"/>
            <p:cNvSpPr>
              <a:spLocks noChangeAspect="1"/>
            </p:cNvSpPr>
            <p:nvPr/>
          </p:nvSpPr>
          <p:spPr>
            <a:xfrm>
              <a:off x="5876045" y="26026382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8" name="Minus 307"/>
            <p:cNvSpPr>
              <a:spLocks noChangeAspect="1"/>
            </p:cNvSpPr>
            <p:nvPr/>
          </p:nvSpPr>
          <p:spPr>
            <a:xfrm>
              <a:off x="5559911" y="25712098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9" name="Plus 308"/>
            <p:cNvSpPr>
              <a:spLocks noChangeAspect="1"/>
            </p:cNvSpPr>
            <p:nvPr/>
          </p:nvSpPr>
          <p:spPr>
            <a:xfrm>
              <a:off x="5534906" y="25453170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0" name="Minus 309"/>
            <p:cNvSpPr>
              <a:spLocks noChangeAspect="1"/>
            </p:cNvSpPr>
            <p:nvPr/>
          </p:nvSpPr>
          <p:spPr>
            <a:xfrm>
              <a:off x="5518831" y="26172810"/>
              <a:ext cx="366145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1" name="Plus 310"/>
            <p:cNvSpPr>
              <a:spLocks noChangeAspect="1"/>
            </p:cNvSpPr>
            <p:nvPr/>
          </p:nvSpPr>
          <p:spPr>
            <a:xfrm>
              <a:off x="5493826" y="25913882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2" name="Minus 311"/>
            <p:cNvSpPr>
              <a:spLocks noChangeAspect="1"/>
            </p:cNvSpPr>
            <p:nvPr/>
          </p:nvSpPr>
          <p:spPr>
            <a:xfrm>
              <a:off x="5558125" y="24747816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3" name="Plus 312"/>
            <p:cNvSpPr>
              <a:spLocks noChangeAspect="1"/>
            </p:cNvSpPr>
            <p:nvPr/>
          </p:nvSpPr>
          <p:spPr>
            <a:xfrm>
              <a:off x="5533120" y="24488888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4" name="Minus 313"/>
            <p:cNvSpPr>
              <a:spLocks noChangeAspect="1"/>
            </p:cNvSpPr>
            <p:nvPr/>
          </p:nvSpPr>
          <p:spPr>
            <a:xfrm>
              <a:off x="5517045" y="25208528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5" name="Plus 314"/>
            <p:cNvSpPr>
              <a:spLocks noChangeAspect="1"/>
            </p:cNvSpPr>
            <p:nvPr/>
          </p:nvSpPr>
          <p:spPr>
            <a:xfrm>
              <a:off x="5493826" y="24949600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6" name="Minus 315"/>
            <p:cNvSpPr>
              <a:spLocks noChangeAspect="1"/>
            </p:cNvSpPr>
            <p:nvPr/>
          </p:nvSpPr>
          <p:spPr>
            <a:xfrm>
              <a:off x="5518831" y="27172806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" name="Plus 316"/>
            <p:cNvSpPr>
              <a:spLocks noChangeAspect="1"/>
            </p:cNvSpPr>
            <p:nvPr/>
          </p:nvSpPr>
          <p:spPr>
            <a:xfrm>
              <a:off x="5493826" y="26913878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8" name="Plus 317"/>
            <p:cNvSpPr>
              <a:spLocks noChangeAspect="1"/>
            </p:cNvSpPr>
            <p:nvPr/>
          </p:nvSpPr>
          <p:spPr>
            <a:xfrm>
              <a:off x="5454532" y="27374591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1" name="Minus 320"/>
            <p:cNvSpPr>
              <a:spLocks noChangeAspect="1"/>
            </p:cNvSpPr>
            <p:nvPr/>
          </p:nvSpPr>
          <p:spPr>
            <a:xfrm>
              <a:off x="5477752" y="26669237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2" name="Plus 321"/>
            <p:cNvSpPr>
              <a:spLocks noChangeAspect="1"/>
            </p:cNvSpPr>
            <p:nvPr/>
          </p:nvSpPr>
          <p:spPr>
            <a:xfrm>
              <a:off x="5452747" y="26410309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3" name="Minus 322"/>
            <p:cNvSpPr>
              <a:spLocks noChangeAspect="1"/>
            </p:cNvSpPr>
            <p:nvPr/>
          </p:nvSpPr>
          <p:spPr>
            <a:xfrm>
              <a:off x="5172333" y="25338884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4" name="Plus 323"/>
            <p:cNvSpPr>
              <a:spLocks noChangeAspect="1"/>
            </p:cNvSpPr>
            <p:nvPr/>
          </p:nvSpPr>
          <p:spPr>
            <a:xfrm>
              <a:off x="5147328" y="25104957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" name="Minus 326"/>
            <p:cNvSpPr>
              <a:spLocks noChangeAspect="1"/>
            </p:cNvSpPr>
            <p:nvPr/>
          </p:nvSpPr>
          <p:spPr>
            <a:xfrm>
              <a:off x="5170548" y="24399603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8" name="Plus 327"/>
            <p:cNvSpPr>
              <a:spLocks noChangeAspect="1"/>
            </p:cNvSpPr>
            <p:nvPr/>
          </p:nvSpPr>
          <p:spPr>
            <a:xfrm>
              <a:off x="5108035" y="27604947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9" name="Minus 328"/>
            <p:cNvSpPr>
              <a:spLocks noChangeAspect="1"/>
            </p:cNvSpPr>
            <p:nvPr/>
          </p:nvSpPr>
          <p:spPr>
            <a:xfrm>
              <a:off x="5131254" y="24860315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0" name="Plus 329"/>
            <p:cNvSpPr>
              <a:spLocks noChangeAspect="1"/>
            </p:cNvSpPr>
            <p:nvPr/>
          </p:nvSpPr>
          <p:spPr>
            <a:xfrm>
              <a:off x="5106249" y="24601388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1" name="Minus 330"/>
            <p:cNvSpPr>
              <a:spLocks noChangeAspect="1"/>
            </p:cNvSpPr>
            <p:nvPr/>
          </p:nvSpPr>
          <p:spPr>
            <a:xfrm>
              <a:off x="5133040" y="26824593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2" name="Plus 331"/>
            <p:cNvSpPr>
              <a:spLocks noChangeAspect="1"/>
            </p:cNvSpPr>
            <p:nvPr/>
          </p:nvSpPr>
          <p:spPr>
            <a:xfrm>
              <a:off x="5108035" y="26565666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3" name="Minus 332"/>
            <p:cNvSpPr>
              <a:spLocks noChangeAspect="1"/>
            </p:cNvSpPr>
            <p:nvPr/>
          </p:nvSpPr>
          <p:spPr>
            <a:xfrm>
              <a:off x="5091960" y="27285305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4" name="Plus 333"/>
            <p:cNvSpPr>
              <a:spLocks noChangeAspect="1"/>
            </p:cNvSpPr>
            <p:nvPr/>
          </p:nvSpPr>
          <p:spPr>
            <a:xfrm>
              <a:off x="5068741" y="27026378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3" name="Minus 342"/>
            <p:cNvSpPr>
              <a:spLocks noChangeAspect="1"/>
            </p:cNvSpPr>
            <p:nvPr/>
          </p:nvSpPr>
          <p:spPr>
            <a:xfrm>
              <a:off x="4747248" y="24708530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4" name="Plus 343"/>
            <p:cNvSpPr>
              <a:spLocks noChangeAspect="1"/>
            </p:cNvSpPr>
            <p:nvPr/>
          </p:nvSpPr>
          <p:spPr>
            <a:xfrm>
              <a:off x="4724030" y="24449602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5" name="Minus 344"/>
            <p:cNvSpPr>
              <a:spLocks noChangeAspect="1"/>
            </p:cNvSpPr>
            <p:nvPr/>
          </p:nvSpPr>
          <p:spPr>
            <a:xfrm>
              <a:off x="4707954" y="25169243"/>
              <a:ext cx="366145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6" name="Plus 345"/>
            <p:cNvSpPr>
              <a:spLocks noChangeAspect="1"/>
            </p:cNvSpPr>
            <p:nvPr/>
          </p:nvSpPr>
          <p:spPr>
            <a:xfrm>
              <a:off x="4682949" y="24910315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7" name="Minus 346"/>
            <p:cNvSpPr>
              <a:spLocks noChangeAspect="1"/>
            </p:cNvSpPr>
            <p:nvPr/>
          </p:nvSpPr>
          <p:spPr>
            <a:xfrm>
              <a:off x="4709741" y="27131734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8" name="Plus 347"/>
            <p:cNvSpPr>
              <a:spLocks noChangeAspect="1"/>
            </p:cNvSpPr>
            <p:nvPr/>
          </p:nvSpPr>
          <p:spPr>
            <a:xfrm>
              <a:off x="4684736" y="26874593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9" name="Minus 348"/>
            <p:cNvSpPr>
              <a:spLocks noChangeAspect="1"/>
            </p:cNvSpPr>
            <p:nvPr/>
          </p:nvSpPr>
          <p:spPr>
            <a:xfrm>
              <a:off x="4668661" y="27592447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0" name="Plus 349"/>
            <p:cNvSpPr>
              <a:spLocks noChangeAspect="1"/>
            </p:cNvSpPr>
            <p:nvPr/>
          </p:nvSpPr>
          <p:spPr>
            <a:xfrm>
              <a:off x="4645443" y="27335305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3" name="Minus 352"/>
            <p:cNvSpPr>
              <a:spLocks noChangeAspect="1"/>
            </p:cNvSpPr>
            <p:nvPr/>
          </p:nvSpPr>
          <p:spPr>
            <a:xfrm>
              <a:off x="4668661" y="26629951"/>
              <a:ext cx="364359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5" name="Minus 354"/>
            <p:cNvSpPr>
              <a:spLocks noChangeAspect="1"/>
            </p:cNvSpPr>
            <p:nvPr/>
          </p:nvSpPr>
          <p:spPr>
            <a:xfrm>
              <a:off x="4363243" y="25324599"/>
              <a:ext cx="366144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6" name="Plus 355"/>
            <p:cNvSpPr>
              <a:spLocks noChangeAspect="1"/>
            </p:cNvSpPr>
            <p:nvPr/>
          </p:nvSpPr>
          <p:spPr>
            <a:xfrm>
              <a:off x="4338238" y="25065672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9" name="Minus 358"/>
            <p:cNvSpPr>
              <a:spLocks noChangeAspect="1"/>
            </p:cNvSpPr>
            <p:nvPr/>
          </p:nvSpPr>
          <p:spPr>
            <a:xfrm>
              <a:off x="4361457" y="24360317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0" name="Plus 359"/>
            <p:cNvSpPr>
              <a:spLocks noChangeAspect="1"/>
            </p:cNvSpPr>
            <p:nvPr/>
          </p:nvSpPr>
          <p:spPr>
            <a:xfrm>
              <a:off x="4298945" y="27565662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1" name="Minus 360"/>
            <p:cNvSpPr>
              <a:spLocks noChangeAspect="1"/>
            </p:cNvSpPr>
            <p:nvPr/>
          </p:nvSpPr>
          <p:spPr>
            <a:xfrm>
              <a:off x="4322163" y="24821029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2" name="Plus 361"/>
            <p:cNvSpPr>
              <a:spLocks noChangeAspect="1"/>
            </p:cNvSpPr>
            <p:nvPr/>
          </p:nvSpPr>
          <p:spPr>
            <a:xfrm>
              <a:off x="4297158" y="24562102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3" name="Minus 362"/>
            <p:cNvSpPr>
              <a:spLocks noChangeAspect="1"/>
            </p:cNvSpPr>
            <p:nvPr/>
          </p:nvSpPr>
          <p:spPr>
            <a:xfrm>
              <a:off x="4323950" y="26785307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4" name="Plus 363"/>
            <p:cNvSpPr>
              <a:spLocks noChangeAspect="1"/>
            </p:cNvSpPr>
            <p:nvPr/>
          </p:nvSpPr>
          <p:spPr>
            <a:xfrm>
              <a:off x="4298945" y="26576380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5" name="Minus 364"/>
            <p:cNvSpPr>
              <a:spLocks noChangeAspect="1"/>
            </p:cNvSpPr>
            <p:nvPr/>
          </p:nvSpPr>
          <p:spPr>
            <a:xfrm>
              <a:off x="4282869" y="27244235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6" name="Plus 365"/>
            <p:cNvSpPr>
              <a:spLocks noChangeAspect="1"/>
            </p:cNvSpPr>
            <p:nvPr/>
          </p:nvSpPr>
          <p:spPr>
            <a:xfrm>
              <a:off x="4257864" y="26987093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1" name="Minus 370"/>
            <p:cNvSpPr>
              <a:spLocks noChangeAspect="1"/>
            </p:cNvSpPr>
            <p:nvPr/>
          </p:nvSpPr>
          <p:spPr>
            <a:xfrm>
              <a:off x="7133440" y="25676384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2" name="Plus 371"/>
            <p:cNvSpPr>
              <a:spLocks noChangeAspect="1"/>
            </p:cNvSpPr>
            <p:nvPr/>
          </p:nvSpPr>
          <p:spPr>
            <a:xfrm>
              <a:off x="7108435" y="25417456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3" name="Minus 372"/>
            <p:cNvSpPr>
              <a:spLocks noChangeAspect="1"/>
            </p:cNvSpPr>
            <p:nvPr/>
          </p:nvSpPr>
          <p:spPr>
            <a:xfrm>
              <a:off x="7092361" y="26137096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4" name="Plus 373"/>
            <p:cNvSpPr>
              <a:spLocks noChangeAspect="1"/>
            </p:cNvSpPr>
            <p:nvPr/>
          </p:nvSpPr>
          <p:spPr>
            <a:xfrm>
              <a:off x="7067356" y="25878168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5" name="Minus 374"/>
            <p:cNvSpPr>
              <a:spLocks noChangeAspect="1"/>
            </p:cNvSpPr>
            <p:nvPr/>
          </p:nvSpPr>
          <p:spPr>
            <a:xfrm>
              <a:off x="7131654" y="24712102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6" name="Plus 375"/>
            <p:cNvSpPr>
              <a:spLocks noChangeAspect="1"/>
            </p:cNvSpPr>
            <p:nvPr/>
          </p:nvSpPr>
          <p:spPr>
            <a:xfrm>
              <a:off x="7106649" y="24454960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7" name="Minus 376"/>
            <p:cNvSpPr>
              <a:spLocks noChangeAspect="1"/>
            </p:cNvSpPr>
            <p:nvPr/>
          </p:nvSpPr>
          <p:spPr>
            <a:xfrm>
              <a:off x="7090574" y="25172814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8" name="Plus 377"/>
            <p:cNvSpPr>
              <a:spLocks noChangeAspect="1"/>
            </p:cNvSpPr>
            <p:nvPr/>
          </p:nvSpPr>
          <p:spPr>
            <a:xfrm>
              <a:off x="7065569" y="24913886"/>
              <a:ext cx="367931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" name="Minus 378"/>
            <p:cNvSpPr>
              <a:spLocks noChangeAspect="1"/>
            </p:cNvSpPr>
            <p:nvPr/>
          </p:nvSpPr>
          <p:spPr>
            <a:xfrm>
              <a:off x="7092361" y="27137092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0" name="Plus 379"/>
            <p:cNvSpPr>
              <a:spLocks noChangeAspect="1"/>
            </p:cNvSpPr>
            <p:nvPr/>
          </p:nvSpPr>
          <p:spPr>
            <a:xfrm>
              <a:off x="7067356" y="26878164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1" name="Minus 380"/>
            <p:cNvSpPr>
              <a:spLocks noChangeAspect="1"/>
            </p:cNvSpPr>
            <p:nvPr/>
          </p:nvSpPr>
          <p:spPr>
            <a:xfrm>
              <a:off x="7053067" y="27597805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2" name="Plus 381"/>
            <p:cNvSpPr>
              <a:spLocks noChangeAspect="1"/>
            </p:cNvSpPr>
            <p:nvPr/>
          </p:nvSpPr>
          <p:spPr>
            <a:xfrm>
              <a:off x="7028062" y="27338876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5" name="Minus 384"/>
            <p:cNvSpPr>
              <a:spLocks noChangeAspect="1"/>
            </p:cNvSpPr>
            <p:nvPr/>
          </p:nvSpPr>
          <p:spPr>
            <a:xfrm>
              <a:off x="7051280" y="26633523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6" name="Plus 385"/>
            <p:cNvSpPr>
              <a:spLocks noChangeAspect="1"/>
            </p:cNvSpPr>
            <p:nvPr/>
          </p:nvSpPr>
          <p:spPr>
            <a:xfrm>
              <a:off x="7026275" y="26374595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7" name="Minus 386"/>
            <p:cNvSpPr>
              <a:spLocks noChangeAspect="1"/>
            </p:cNvSpPr>
            <p:nvPr/>
          </p:nvSpPr>
          <p:spPr>
            <a:xfrm>
              <a:off x="6745863" y="25328170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8" name="Plus 387"/>
            <p:cNvSpPr>
              <a:spLocks noChangeAspect="1"/>
            </p:cNvSpPr>
            <p:nvPr/>
          </p:nvSpPr>
          <p:spPr>
            <a:xfrm>
              <a:off x="6720858" y="25069243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" name="Minus 388"/>
            <p:cNvSpPr>
              <a:spLocks noChangeAspect="1"/>
            </p:cNvSpPr>
            <p:nvPr/>
          </p:nvSpPr>
          <p:spPr>
            <a:xfrm>
              <a:off x="6706569" y="25788883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0" name="Plus 389"/>
            <p:cNvSpPr>
              <a:spLocks noChangeAspect="1"/>
            </p:cNvSpPr>
            <p:nvPr/>
          </p:nvSpPr>
          <p:spPr>
            <a:xfrm>
              <a:off x="6681564" y="25529956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1" name="Minus 390"/>
            <p:cNvSpPr>
              <a:spLocks noChangeAspect="1"/>
            </p:cNvSpPr>
            <p:nvPr/>
          </p:nvSpPr>
          <p:spPr>
            <a:xfrm>
              <a:off x="6744076" y="24365675"/>
              <a:ext cx="366145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2" name="Plus 391"/>
            <p:cNvSpPr>
              <a:spLocks noChangeAspect="1"/>
            </p:cNvSpPr>
            <p:nvPr/>
          </p:nvSpPr>
          <p:spPr>
            <a:xfrm>
              <a:off x="6681564" y="27569233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3" name="Minus 392"/>
            <p:cNvSpPr>
              <a:spLocks noChangeAspect="1"/>
            </p:cNvSpPr>
            <p:nvPr/>
          </p:nvSpPr>
          <p:spPr>
            <a:xfrm>
              <a:off x="6704782" y="24824601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4" name="Plus 393"/>
            <p:cNvSpPr>
              <a:spLocks noChangeAspect="1"/>
            </p:cNvSpPr>
            <p:nvPr/>
          </p:nvSpPr>
          <p:spPr>
            <a:xfrm>
              <a:off x="6679777" y="24567459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5" name="Minus 394"/>
            <p:cNvSpPr>
              <a:spLocks noChangeAspect="1"/>
            </p:cNvSpPr>
            <p:nvPr/>
          </p:nvSpPr>
          <p:spPr>
            <a:xfrm>
              <a:off x="6706569" y="26788879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6" name="Plus 395"/>
            <p:cNvSpPr>
              <a:spLocks noChangeAspect="1"/>
            </p:cNvSpPr>
            <p:nvPr/>
          </p:nvSpPr>
          <p:spPr>
            <a:xfrm>
              <a:off x="6681564" y="26531737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7" name="Minus 396"/>
            <p:cNvSpPr>
              <a:spLocks noChangeAspect="1"/>
            </p:cNvSpPr>
            <p:nvPr/>
          </p:nvSpPr>
          <p:spPr>
            <a:xfrm>
              <a:off x="6665489" y="27249591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8" name="Plus 397"/>
            <p:cNvSpPr>
              <a:spLocks noChangeAspect="1"/>
            </p:cNvSpPr>
            <p:nvPr/>
          </p:nvSpPr>
          <p:spPr>
            <a:xfrm>
              <a:off x="6642271" y="26990664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1" name="Minus 400"/>
            <p:cNvSpPr>
              <a:spLocks noChangeAspect="1"/>
            </p:cNvSpPr>
            <p:nvPr/>
          </p:nvSpPr>
          <p:spPr>
            <a:xfrm>
              <a:off x="6665489" y="26285309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2" name="Plus 401"/>
            <p:cNvSpPr>
              <a:spLocks noChangeAspect="1"/>
            </p:cNvSpPr>
            <p:nvPr/>
          </p:nvSpPr>
          <p:spPr>
            <a:xfrm>
              <a:off x="6640484" y="26028167"/>
              <a:ext cx="366145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3" name="Minus 402"/>
            <p:cNvSpPr>
              <a:spLocks noChangeAspect="1"/>
            </p:cNvSpPr>
            <p:nvPr/>
          </p:nvSpPr>
          <p:spPr>
            <a:xfrm>
              <a:off x="7521018" y="25906739"/>
              <a:ext cx="366144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4" name="Plus 403"/>
            <p:cNvSpPr>
              <a:spLocks noChangeAspect="1"/>
            </p:cNvSpPr>
            <p:nvPr/>
          </p:nvSpPr>
          <p:spPr>
            <a:xfrm>
              <a:off x="7496013" y="25649598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5" name="Minus 404"/>
            <p:cNvSpPr>
              <a:spLocks noChangeAspect="1"/>
            </p:cNvSpPr>
            <p:nvPr/>
          </p:nvSpPr>
          <p:spPr>
            <a:xfrm>
              <a:off x="7481724" y="26367452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6" name="Plus 405"/>
            <p:cNvSpPr>
              <a:spLocks noChangeAspect="1"/>
            </p:cNvSpPr>
            <p:nvPr/>
          </p:nvSpPr>
          <p:spPr>
            <a:xfrm>
              <a:off x="7456719" y="26108525"/>
              <a:ext cx="366144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7" name="Minus 406"/>
            <p:cNvSpPr>
              <a:spLocks noChangeAspect="1"/>
            </p:cNvSpPr>
            <p:nvPr/>
          </p:nvSpPr>
          <p:spPr>
            <a:xfrm>
              <a:off x="7519231" y="24944244"/>
              <a:ext cx="366145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8" name="Plus 407"/>
            <p:cNvSpPr>
              <a:spLocks noChangeAspect="1"/>
            </p:cNvSpPr>
            <p:nvPr/>
          </p:nvSpPr>
          <p:spPr>
            <a:xfrm>
              <a:off x="7494226" y="24685316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9" name="Minus 408"/>
            <p:cNvSpPr>
              <a:spLocks noChangeAspect="1"/>
            </p:cNvSpPr>
            <p:nvPr/>
          </p:nvSpPr>
          <p:spPr>
            <a:xfrm>
              <a:off x="7479937" y="25403170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0" name="Plus 409"/>
            <p:cNvSpPr>
              <a:spLocks noChangeAspect="1"/>
            </p:cNvSpPr>
            <p:nvPr/>
          </p:nvSpPr>
          <p:spPr>
            <a:xfrm>
              <a:off x="7454932" y="25146028"/>
              <a:ext cx="366145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1" name="Minus 410"/>
            <p:cNvSpPr>
              <a:spLocks noChangeAspect="1"/>
            </p:cNvSpPr>
            <p:nvPr/>
          </p:nvSpPr>
          <p:spPr>
            <a:xfrm>
              <a:off x="7481724" y="27367448"/>
              <a:ext cx="364359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2" name="Plus 411"/>
            <p:cNvSpPr>
              <a:spLocks noChangeAspect="1"/>
            </p:cNvSpPr>
            <p:nvPr/>
          </p:nvSpPr>
          <p:spPr>
            <a:xfrm>
              <a:off x="7456719" y="27110306"/>
              <a:ext cx="366144" cy="364284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3" name="Plus 412"/>
            <p:cNvSpPr>
              <a:spLocks noChangeAspect="1"/>
            </p:cNvSpPr>
            <p:nvPr/>
          </p:nvSpPr>
          <p:spPr>
            <a:xfrm>
              <a:off x="7415639" y="27569233"/>
              <a:ext cx="366145" cy="36606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6" name="Minus 415"/>
            <p:cNvSpPr>
              <a:spLocks noChangeAspect="1"/>
            </p:cNvSpPr>
            <p:nvPr/>
          </p:nvSpPr>
          <p:spPr>
            <a:xfrm>
              <a:off x="7438858" y="26865665"/>
              <a:ext cx="366144" cy="364284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7" name="Plus 416"/>
            <p:cNvSpPr>
              <a:spLocks noChangeAspect="1"/>
            </p:cNvSpPr>
            <p:nvPr/>
          </p:nvSpPr>
          <p:spPr>
            <a:xfrm>
              <a:off x="7413853" y="26606737"/>
              <a:ext cx="366144" cy="36607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4" name="Minus 433"/>
            <p:cNvSpPr>
              <a:spLocks noChangeAspect="1"/>
            </p:cNvSpPr>
            <p:nvPr/>
          </p:nvSpPr>
          <p:spPr>
            <a:xfrm>
              <a:off x="4672233" y="27596018"/>
              <a:ext cx="366145" cy="36607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5" name="Minus 434"/>
            <p:cNvSpPr>
              <a:spLocks noChangeAspect="1"/>
            </p:cNvSpPr>
            <p:nvPr/>
          </p:nvSpPr>
          <p:spPr>
            <a:xfrm>
              <a:off x="5438458" y="27590662"/>
              <a:ext cx="364359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6" name="Minus 435"/>
            <p:cNvSpPr>
              <a:spLocks noChangeAspect="1"/>
            </p:cNvSpPr>
            <p:nvPr/>
          </p:nvSpPr>
          <p:spPr>
            <a:xfrm>
              <a:off x="7521018" y="24419246"/>
              <a:ext cx="366144" cy="366069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8" name="Straight Connector 437"/>
            <p:cNvCxnSpPr/>
            <p:nvPr/>
          </p:nvCxnSpPr>
          <p:spPr>
            <a:xfrm rot="5400000">
              <a:off x="4891130" y="26100489"/>
              <a:ext cx="1007139" cy="17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Minus 438"/>
            <p:cNvSpPr>
              <a:spLocks noChangeAspect="1"/>
            </p:cNvSpPr>
            <p:nvPr/>
          </p:nvSpPr>
          <p:spPr>
            <a:xfrm>
              <a:off x="5256279" y="24985314"/>
              <a:ext cx="1132369" cy="1683922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0" name="Minus 439"/>
            <p:cNvSpPr>
              <a:spLocks noChangeAspect="1"/>
            </p:cNvSpPr>
            <p:nvPr/>
          </p:nvSpPr>
          <p:spPr>
            <a:xfrm>
              <a:off x="5263423" y="25504956"/>
              <a:ext cx="1132369" cy="168392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1" name="Minus 440"/>
            <p:cNvSpPr>
              <a:spLocks noChangeAspect="1"/>
            </p:cNvSpPr>
            <p:nvPr/>
          </p:nvSpPr>
          <p:spPr>
            <a:xfrm>
              <a:off x="6108235" y="24985314"/>
              <a:ext cx="1134156" cy="1683922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2" name="Minus 441"/>
            <p:cNvSpPr>
              <a:spLocks noChangeAspect="1"/>
            </p:cNvSpPr>
            <p:nvPr/>
          </p:nvSpPr>
          <p:spPr>
            <a:xfrm>
              <a:off x="6115379" y="25504956"/>
              <a:ext cx="1134156" cy="1683921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3" name="Minus 442"/>
            <p:cNvSpPr>
              <a:spLocks noChangeAspect="1"/>
            </p:cNvSpPr>
            <p:nvPr/>
          </p:nvSpPr>
          <p:spPr>
            <a:xfrm>
              <a:off x="6961977" y="24978172"/>
              <a:ext cx="1134156" cy="1682136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4" name="Minus 443"/>
            <p:cNvSpPr>
              <a:spLocks noChangeAspect="1"/>
            </p:cNvSpPr>
            <p:nvPr/>
          </p:nvSpPr>
          <p:spPr>
            <a:xfrm>
              <a:off x="6969121" y="25496027"/>
              <a:ext cx="1134156" cy="1683922"/>
            </a:xfrm>
            <a:prstGeom prst="mathMinus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808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7" name="Right Arrow 456"/>
          <p:cNvSpPr/>
          <p:nvPr/>
        </p:nvSpPr>
        <p:spPr bwMode="auto">
          <a:xfrm>
            <a:off x="7454900" y="22477413"/>
            <a:ext cx="1909763" cy="1368425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272" tIns="40636" rIns="81272" bIns="40636" anchor="ctr"/>
          <a:lstStyle/>
          <a:p>
            <a:pPr algn="ctr" defTabSz="18808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9" name="Right Arrow 458"/>
          <p:cNvSpPr/>
          <p:nvPr/>
        </p:nvSpPr>
        <p:spPr bwMode="auto">
          <a:xfrm>
            <a:off x="7454900" y="23475950"/>
            <a:ext cx="1909763" cy="1368425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272" tIns="40636" rIns="81272" bIns="40636" anchor="ctr"/>
          <a:lstStyle/>
          <a:p>
            <a:pPr algn="ctr" defTabSz="18808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" name="Right Arrow 459"/>
          <p:cNvSpPr/>
          <p:nvPr/>
        </p:nvSpPr>
        <p:spPr bwMode="auto">
          <a:xfrm>
            <a:off x="7454900" y="21486813"/>
            <a:ext cx="1909763" cy="1368425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272" tIns="40636" rIns="81272" bIns="40636" anchor="ctr"/>
          <a:lstStyle/>
          <a:p>
            <a:pPr algn="ctr" defTabSz="18808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49" name="Picture 369"/>
          <p:cNvPicPr>
            <a:picLocks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4666913" y="28279725"/>
            <a:ext cx="2952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382"/>
          <p:cNvPicPr>
            <a:picLocks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8372138" y="28279725"/>
            <a:ext cx="29543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383"/>
          <p:cNvPicPr>
            <a:picLocks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2380575" y="28286075"/>
            <a:ext cx="295275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398"/>
          <p:cNvPicPr>
            <a:picLocks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6308050" y="28279725"/>
            <a:ext cx="2952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41467</TotalTime>
  <Words>850</Words>
  <Application>Microsoft Macintosh PowerPoint</Application>
  <PresentationFormat>Custom</PresentationFormat>
  <Paragraphs>133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Arial Narrow</vt:lpstr>
      <vt:lpstr>宋体</vt:lpstr>
      <vt:lpstr>Office Theme</vt:lpstr>
      <vt:lpstr>Slide 1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Liaw</dc:creator>
  <cp:lastModifiedBy>juliafk</cp:lastModifiedBy>
  <cp:revision>92</cp:revision>
  <dcterms:created xsi:type="dcterms:W3CDTF">2012-10-02T02:56:52Z</dcterms:created>
  <dcterms:modified xsi:type="dcterms:W3CDTF">2012-10-09T17:29:00Z</dcterms:modified>
</cp:coreProperties>
</file>