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18"/>
  </p:notesMasterIdLst>
  <p:handoutMasterIdLst>
    <p:handoutMasterId r:id="rId19"/>
  </p:handoutMasterIdLst>
  <p:sldIdLst>
    <p:sldId id="1125" r:id="rId2"/>
    <p:sldId id="1126" r:id="rId3"/>
    <p:sldId id="1199" r:id="rId4"/>
    <p:sldId id="1200" r:id="rId5"/>
    <p:sldId id="1202" r:id="rId6"/>
    <p:sldId id="1203" r:id="rId7"/>
    <p:sldId id="1204" r:id="rId8"/>
    <p:sldId id="1205" r:id="rId9"/>
    <p:sldId id="1207" r:id="rId10"/>
    <p:sldId id="1208" r:id="rId11"/>
    <p:sldId id="1209" r:id="rId12"/>
    <p:sldId id="1218" r:id="rId13"/>
    <p:sldId id="1211" r:id="rId14"/>
    <p:sldId id="1212" r:id="rId15"/>
    <p:sldId id="1216" r:id="rId16"/>
    <p:sldId id="1215" r:id="rId17"/>
  </p:sldIdLst>
  <p:sldSz cx="9144000" cy="6858000" type="screen4x3"/>
  <p:notesSz cx="7019925" cy="9305925"/>
  <p:embeddedFontLst>
    <p:embeddedFont>
      <p:font typeface="Arial Unicode MS" panose="020B0604020202020204" pitchFamily="50" charset="-127"/>
      <p:regular r:id="rId20"/>
    </p:embeddedFont>
    <p:embeddedFont>
      <p:font typeface="宋体" panose="02010600030101010101" pitchFamily="2" charset="-122"/>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algn="l" rtl="0" fontAlgn="base">
      <a:spcBef>
        <a:spcPct val="0"/>
      </a:spcBef>
      <a:spcAft>
        <a:spcPct val="0"/>
      </a:spcAft>
      <a:defRPr sz="1600" b="1" i="1" kern="1200">
        <a:solidFill>
          <a:schemeClr val="tx1"/>
        </a:solidFill>
        <a:latin typeface="Arial" pitchFamily="34" charset="0"/>
        <a:ea typeface="+mn-ea"/>
        <a:cs typeface="+mn-cs"/>
      </a:defRPr>
    </a:lvl1pPr>
    <a:lvl2pPr marL="457200" algn="l" rtl="0" fontAlgn="base">
      <a:spcBef>
        <a:spcPct val="0"/>
      </a:spcBef>
      <a:spcAft>
        <a:spcPct val="0"/>
      </a:spcAft>
      <a:defRPr sz="1600" b="1" i="1" kern="1200">
        <a:solidFill>
          <a:schemeClr val="tx1"/>
        </a:solidFill>
        <a:latin typeface="Arial" pitchFamily="34" charset="0"/>
        <a:ea typeface="+mn-ea"/>
        <a:cs typeface="+mn-cs"/>
      </a:defRPr>
    </a:lvl2pPr>
    <a:lvl3pPr marL="914400" algn="l" rtl="0" fontAlgn="base">
      <a:spcBef>
        <a:spcPct val="0"/>
      </a:spcBef>
      <a:spcAft>
        <a:spcPct val="0"/>
      </a:spcAft>
      <a:defRPr sz="1600" b="1" i="1" kern="1200">
        <a:solidFill>
          <a:schemeClr val="tx1"/>
        </a:solidFill>
        <a:latin typeface="Arial" pitchFamily="34" charset="0"/>
        <a:ea typeface="+mn-ea"/>
        <a:cs typeface="+mn-cs"/>
      </a:defRPr>
    </a:lvl3pPr>
    <a:lvl4pPr marL="1371600" algn="l" rtl="0" fontAlgn="base">
      <a:spcBef>
        <a:spcPct val="0"/>
      </a:spcBef>
      <a:spcAft>
        <a:spcPct val="0"/>
      </a:spcAft>
      <a:defRPr sz="1600" b="1" i="1" kern="1200">
        <a:solidFill>
          <a:schemeClr val="tx1"/>
        </a:solidFill>
        <a:latin typeface="Arial" pitchFamily="34" charset="0"/>
        <a:ea typeface="+mn-ea"/>
        <a:cs typeface="+mn-cs"/>
      </a:defRPr>
    </a:lvl4pPr>
    <a:lvl5pPr marL="1828800" algn="l" rtl="0" fontAlgn="base">
      <a:spcBef>
        <a:spcPct val="0"/>
      </a:spcBef>
      <a:spcAft>
        <a:spcPct val="0"/>
      </a:spcAft>
      <a:defRPr sz="1600" b="1" i="1" kern="1200">
        <a:solidFill>
          <a:schemeClr val="tx1"/>
        </a:solidFill>
        <a:latin typeface="Arial" pitchFamily="34" charset="0"/>
        <a:ea typeface="+mn-ea"/>
        <a:cs typeface="+mn-cs"/>
      </a:defRPr>
    </a:lvl5pPr>
    <a:lvl6pPr marL="2286000" algn="l" defTabSz="914400" rtl="0" eaLnBrk="1" latinLnBrk="0" hangingPunct="1">
      <a:defRPr sz="1600" b="1" i="1" kern="1200">
        <a:solidFill>
          <a:schemeClr val="tx1"/>
        </a:solidFill>
        <a:latin typeface="Arial" pitchFamily="34" charset="0"/>
        <a:ea typeface="+mn-ea"/>
        <a:cs typeface="+mn-cs"/>
      </a:defRPr>
    </a:lvl6pPr>
    <a:lvl7pPr marL="2743200" algn="l" defTabSz="914400" rtl="0" eaLnBrk="1" latinLnBrk="0" hangingPunct="1">
      <a:defRPr sz="1600" b="1" i="1" kern="1200">
        <a:solidFill>
          <a:schemeClr val="tx1"/>
        </a:solidFill>
        <a:latin typeface="Arial" pitchFamily="34" charset="0"/>
        <a:ea typeface="+mn-ea"/>
        <a:cs typeface="+mn-cs"/>
      </a:defRPr>
    </a:lvl7pPr>
    <a:lvl8pPr marL="3200400" algn="l" defTabSz="914400" rtl="0" eaLnBrk="1" latinLnBrk="0" hangingPunct="1">
      <a:defRPr sz="1600" b="1" i="1" kern="1200">
        <a:solidFill>
          <a:schemeClr val="tx1"/>
        </a:solidFill>
        <a:latin typeface="Arial" pitchFamily="34" charset="0"/>
        <a:ea typeface="+mn-ea"/>
        <a:cs typeface="+mn-cs"/>
      </a:defRPr>
    </a:lvl8pPr>
    <a:lvl9pPr marL="3657600" algn="l" defTabSz="914400" rtl="0" eaLnBrk="1" latinLnBrk="0" hangingPunct="1">
      <a:defRPr sz="1600" b="1" i="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05" autoAdjust="0"/>
    <p:restoredTop sz="90096" autoAdjust="0"/>
  </p:normalViewPr>
  <p:slideViewPr>
    <p:cSldViewPr snapToGrid="0">
      <p:cViewPr varScale="1">
        <p:scale>
          <a:sx n="105" d="100"/>
          <a:sy n="105" d="100"/>
        </p:scale>
        <p:origin x="-11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5" d="100"/>
          <a:sy n="95" d="100"/>
        </p:scale>
        <p:origin x="-3534" y="-22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42603" cy="465615"/>
          </a:xfrm>
          <a:prstGeom prst="rect">
            <a:avLst/>
          </a:prstGeom>
          <a:noFill/>
          <a:ln w="9525">
            <a:noFill/>
            <a:miter lim="800000"/>
            <a:headEnd/>
            <a:tailEnd/>
          </a:ln>
          <a:effectLst/>
        </p:spPr>
        <p:txBody>
          <a:bodyPr vert="horz" wrap="square" lIns="93256" tIns="46630" rIns="93256" bIns="46630" numCol="1" anchor="t" anchorCtr="0" compatLnSpc="1">
            <a:prstTxWarp prst="textNoShape">
              <a:avLst/>
            </a:prstTxWarp>
          </a:bodyPr>
          <a:lstStyle>
            <a:lvl1pPr defTabSz="932888">
              <a:defRPr sz="1300" b="0" i="0">
                <a:latin typeface="Times New Roman" pitchFamily="18" charset="0"/>
              </a:defRPr>
            </a:lvl1pPr>
          </a:lstStyle>
          <a:p>
            <a:pPr>
              <a:defRPr/>
            </a:pPr>
            <a:endParaRPr lang="en-US" altLang="zh-CN"/>
          </a:p>
        </p:txBody>
      </p:sp>
      <p:sp>
        <p:nvSpPr>
          <p:cNvPr id="16387" name="Rectangle 3"/>
          <p:cNvSpPr>
            <a:spLocks noGrp="1" noChangeArrowheads="1"/>
          </p:cNvSpPr>
          <p:nvPr>
            <p:ph type="dt" sz="quarter" idx="1"/>
          </p:nvPr>
        </p:nvSpPr>
        <p:spPr bwMode="auto">
          <a:xfrm>
            <a:off x="3977322" y="0"/>
            <a:ext cx="3042603" cy="465615"/>
          </a:xfrm>
          <a:prstGeom prst="rect">
            <a:avLst/>
          </a:prstGeom>
          <a:noFill/>
          <a:ln w="9525">
            <a:noFill/>
            <a:miter lim="800000"/>
            <a:headEnd/>
            <a:tailEnd/>
          </a:ln>
          <a:effectLst/>
        </p:spPr>
        <p:txBody>
          <a:bodyPr vert="horz" wrap="square" lIns="93256" tIns="46630" rIns="93256" bIns="46630" numCol="1" anchor="t" anchorCtr="0" compatLnSpc="1">
            <a:prstTxWarp prst="textNoShape">
              <a:avLst/>
            </a:prstTxWarp>
          </a:bodyPr>
          <a:lstStyle>
            <a:lvl1pPr algn="r" defTabSz="932888">
              <a:defRPr sz="1300" b="0" i="0">
                <a:latin typeface="Times New Roman" pitchFamily="18" charset="0"/>
              </a:defRPr>
            </a:lvl1pPr>
          </a:lstStyle>
          <a:p>
            <a:pPr>
              <a:defRPr/>
            </a:pPr>
            <a:endParaRPr lang="en-US" altLang="zh-CN"/>
          </a:p>
        </p:txBody>
      </p:sp>
      <p:sp>
        <p:nvSpPr>
          <p:cNvPr id="16388" name="Rectangle 4"/>
          <p:cNvSpPr>
            <a:spLocks noGrp="1" noChangeArrowheads="1"/>
          </p:cNvSpPr>
          <p:nvPr>
            <p:ph type="ftr" sz="quarter" idx="2"/>
          </p:nvPr>
        </p:nvSpPr>
        <p:spPr bwMode="auto">
          <a:xfrm>
            <a:off x="1" y="8840312"/>
            <a:ext cx="3042603" cy="465614"/>
          </a:xfrm>
          <a:prstGeom prst="rect">
            <a:avLst/>
          </a:prstGeom>
          <a:noFill/>
          <a:ln w="9525">
            <a:noFill/>
            <a:miter lim="800000"/>
            <a:headEnd/>
            <a:tailEnd/>
          </a:ln>
          <a:effectLst/>
        </p:spPr>
        <p:txBody>
          <a:bodyPr vert="horz" wrap="square" lIns="93256" tIns="46630" rIns="93256" bIns="46630" numCol="1" anchor="b" anchorCtr="0" compatLnSpc="1">
            <a:prstTxWarp prst="textNoShape">
              <a:avLst/>
            </a:prstTxWarp>
          </a:bodyPr>
          <a:lstStyle>
            <a:lvl1pPr defTabSz="932888">
              <a:defRPr sz="1300" b="0" i="0">
                <a:latin typeface="Times New Roman" pitchFamily="18" charset="0"/>
              </a:defRPr>
            </a:lvl1pPr>
          </a:lstStyle>
          <a:p>
            <a:pPr>
              <a:defRPr/>
            </a:pPr>
            <a:endParaRPr lang="en-US" altLang="zh-CN"/>
          </a:p>
        </p:txBody>
      </p:sp>
      <p:sp>
        <p:nvSpPr>
          <p:cNvPr id="16389" name="Rectangle 5"/>
          <p:cNvSpPr>
            <a:spLocks noGrp="1" noChangeArrowheads="1"/>
          </p:cNvSpPr>
          <p:nvPr>
            <p:ph type="sldNum" sz="quarter" idx="3"/>
          </p:nvPr>
        </p:nvSpPr>
        <p:spPr bwMode="auto">
          <a:xfrm>
            <a:off x="3977322" y="8840312"/>
            <a:ext cx="3042603" cy="465614"/>
          </a:xfrm>
          <a:prstGeom prst="rect">
            <a:avLst/>
          </a:prstGeom>
          <a:noFill/>
          <a:ln w="9525">
            <a:noFill/>
            <a:miter lim="800000"/>
            <a:headEnd/>
            <a:tailEnd/>
          </a:ln>
          <a:effectLst/>
        </p:spPr>
        <p:txBody>
          <a:bodyPr vert="horz" wrap="square" lIns="93256" tIns="46630" rIns="93256" bIns="46630" numCol="1" anchor="b" anchorCtr="0" compatLnSpc="1">
            <a:prstTxWarp prst="textNoShape">
              <a:avLst/>
            </a:prstTxWarp>
          </a:bodyPr>
          <a:lstStyle>
            <a:lvl1pPr algn="r" defTabSz="932888">
              <a:defRPr sz="1300" b="0" i="0">
                <a:latin typeface="Times New Roman" pitchFamily="18" charset="0"/>
              </a:defRPr>
            </a:lvl1pPr>
          </a:lstStyle>
          <a:p>
            <a:pPr>
              <a:defRPr/>
            </a:pPr>
            <a:fld id="{2CF01A08-CF9A-49EB-BC5B-ADFEDD49E40D}" type="slidenum">
              <a:rPr lang="zh-CN" altLang="en-US"/>
              <a:pPr>
                <a:defRPr/>
              </a:pPr>
              <a:t>‹#›</a:t>
            </a:fld>
            <a:endParaRPr lang="en-US" altLang="zh-CN"/>
          </a:p>
        </p:txBody>
      </p:sp>
    </p:spTree>
    <p:extLst>
      <p:ext uri="{BB962C8B-B14F-4D97-AF65-F5344CB8AC3E}">
        <p14:creationId xmlns:p14="http://schemas.microsoft.com/office/powerpoint/2010/main" val="214065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0"/>
            <a:ext cx="3042603" cy="465615"/>
          </a:xfrm>
          <a:prstGeom prst="rect">
            <a:avLst/>
          </a:prstGeom>
          <a:noFill/>
          <a:ln w="9525">
            <a:noFill/>
            <a:miter lim="800000"/>
            <a:headEnd/>
            <a:tailEnd/>
          </a:ln>
          <a:effectLst/>
        </p:spPr>
        <p:txBody>
          <a:bodyPr vert="horz" wrap="square" lIns="91519" tIns="45758" rIns="91519" bIns="45758" numCol="1" anchor="t" anchorCtr="0" compatLnSpc="1">
            <a:prstTxWarp prst="textNoShape">
              <a:avLst/>
            </a:prstTxWarp>
          </a:bodyPr>
          <a:lstStyle>
            <a:lvl1pPr defTabSz="913817">
              <a:defRPr sz="1300" b="0" i="0">
                <a:latin typeface="Times New Roman" pitchFamily="18" charset="0"/>
              </a:defRPr>
            </a:lvl1pPr>
          </a:lstStyle>
          <a:p>
            <a:pPr>
              <a:defRPr/>
            </a:pPr>
            <a:endParaRPr lang="en-US" altLang="zh-CN"/>
          </a:p>
        </p:txBody>
      </p:sp>
      <p:sp>
        <p:nvSpPr>
          <p:cNvPr id="63491" name="Rectangle 3"/>
          <p:cNvSpPr>
            <a:spLocks noGrp="1" noChangeArrowheads="1"/>
          </p:cNvSpPr>
          <p:nvPr>
            <p:ph type="dt" idx="1"/>
          </p:nvPr>
        </p:nvSpPr>
        <p:spPr bwMode="auto">
          <a:xfrm>
            <a:off x="3975733" y="0"/>
            <a:ext cx="3042603" cy="465615"/>
          </a:xfrm>
          <a:prstGeom prst="rect">
            <a:avLst/>
          </a:prstGeom>
          <a:noFill/>
          <a:ln w="9525">
            <a:noFill/>
            <a:miter lim="800000"/>
            <a:headEnd/>
            <a:tailEnd/>
          </a:ln>
          <a:effectLst/>
        </p:spPr>
        <p:txBody>
          <a:bodyPr vert="horz" wrap="square" lIns="91519" tIns="45758" rIns="91519" bIns="45758" numCol="1" anchor="t" anchorCtr="0" compatLnSpc="1">
            <a:prstTxWarp prst="textNoShape">
              <a:avLst/>
            </a:prstTxWarp>
          </a:bodyPr>
          <a:lstStyle>
            <a:lvl1pPr algn="r" defTabSz="913817">
              <a:defRPr sz="1300" b="0" i="0">
                <a:latin typeface="Times New Roman" pitchFamily="18" charset="0"/>
              </a:defRPr>
            </a:lvl1pPr>
          </a:lstStyle>
          <a:p>
            <a:pPr>
              <a:defRPr/>
            </a:pPr>
            <a:endParaRPr lang="en-US" altLang="zh-CN"/>
          </a:p>
        </p:txBody>
      </p:sp>
      <p:sp>
        <p:nvSpPr>
          <p:cNvPr id="29700" name="Rectangle 4"/>
          <p:cNvSpPr>
            <a:spLocks noGrp="1" noRot="1" noChangeAspect="1" noChangeArrowheads="1" noTextEdit="1"/>
          </p:cNvSpPr>
          <p:nvPr>
            <p:ph type="sldImg" idx="2"/>
          </p:nvPr>
        </p:nvSpPr>
        <p:spPr bwMode="auto">
          <a:xfrm>
            <a:off x="590550" y="142875"/>
            <a:ext cx="5838825" cy="4378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340187" y="4630715"/>
            <a:ext cx="6415855" cy="4675210"/>
          </a:xfrm>
          <a:prstGeom prst="rect">
            <a:avLst/>
          </a:prstGeom>
          <a:noFill/>
          <a:ln w="9525">
            <a:noFill/>
            <a:miter lim="800000"/>
            <a:headEnd/>
            <a:tailEnd/>
          </a:ln>
          <a:effectLst/>
        </p:spPr>
        <p:txBody>
          <a:bodyPr vert="horz" wrap="square" lIns="91519" tIns="45758" rIns="91519" bIns="45758"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Tree>
    <p:extLst>
      <p:ext uri="{BB962C8B-B14F-4D97-AF65-F5344CB8AC3E}">
        <p14:creationId xmlns:p14="http://schemas.microsoft.com/office/powerpoint/2010/main" val="1392908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590550" y="142875"/>
            <a:ext cx="5838825" cy="4378325"/>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5135" indent="-305135" eaLnBrk="1" hangingPunct="1">
              <a:buFontTx/>
              <a:buAutoNum type="arabicPeriod"/>
            </a:pPr>
            <a:r>
              <a:rPr lang="en-US" altLang="ko-KR" smtClean="0">
                <a:ea typeface="Arial Unicode MS" pitchFamily="50" charset="-127"/>
                <a:cs typeface="Arial Unicode MS" pitchFamily="50" charset="-127"/>
              </a:rPr>
              <a:t>Good morning, my name is Sang-Heon Song.</a:t>
            </a:r>
          </a:p>
          <a:p>
            <a:pPr marL="305135" indent="-305135" eaLnBrk="1" hangingPunct="1">
              <a:buFontTx/>
              <a:buAutoNum type="arabicPeriod"/>
            </a:pPr>
            <a:r>
              <a:rPr lang="en-US" altLang="ko-KR" smtClean="0">
                <a:ea typeface="Arial Unicode MS" pitchFamily="50" charset="-127"/>
                <a:cs typeface="Arial Unicode MS" pitchFamily="50" charset="-127"/>
              </a:rPr>
              <a:t>The topic of my presentation is “electron and ion energy distribution control using pulse power in capacitively coupled plasma</a:t>
            </a:r>
            <a:r>
              <a:rPr lang="ko-KR" altLang="en-US" smtClean="0">
                <a:ea typeface="Arial Unicode MS" pitchFamily="50" charset="-127"/>
                <a:cs typeface="Arial Unicode MS" pitchFamily="50" charset="-127"/>
              </a:rPr>
              <a:t>”</a:t>
            </a:r>
            <a:r>
              <a:rPr lang="en-US" altLang="ko-KR" smtClean="0">
                <a:ea typeface="Arial Unicode MS" pitchFamily="50" charset="-127"/>
                <a:cs typeface="Arial Unicode MS" pitchFamily="50" charset="-127"/>
              </a:rPr>
              <a:t>.</a:t>
            </a:r>
          </a:p>
          <a:p>
            <a:pPr marL="305135" indent="-305135" eaLnBrk="1" hangingPunct="1">
              <a:buFontTx/>
              <a:buAutoNum type="arabicPeriod"/>
            </a:pPr>
            <a:r>
              <a:rPr lang="en-US" altLang="ko-KR" smtClean="0">
                <a:ea typeface="Arial Unicode MS" pitchFamily="50" charset="-127"/>
                <a:cs typeface="Arial Unicode MS" pitchFamily="50" charset="-127"/>
              </a:rPr>
              <a:t>This work is supported by DOE plasma science center and semiconductor research corporation.</a:t>
            </a:r>
          </a:p>
          <a:p>
            <a:pPr marL="305135" indent="-305135" eaLnBrk="1" hangingPunct="1">
              <a:buFontTx/>
              <a:buAutoNum type="arabicPeriod"/>
            </a:pPr>
            <a:endParaRPr lang="en-US" altLang="ko-KR" smtClean="0">
              <a:ea typeface="Arial Unicode MS" pitchFamily="50" charset="-127"/>
              <a:cs typeface="Arial Unicode MS"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590550" y="142875"/>
            <a:ext cx="5838825" cy="4378325"/>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3277" indent="-343277">
              <a:buAutoNum type="arabicPeriod"/>
            </a:pPr>
            <a:r>
              <a:rPr lang="en-US" altLang="ko-KR" dirty="0" smtClean="0">
                <a:ea typeface="Gulim" pitchFamily="50" charset="-127"/>
              </a:rPr>
              <a:t>In pulse mode operation, we have another degree of freedom with duty cycle.</a:t>
            </a:r>
          </a:p>
          <a:p>
            <a:pPr marL="343277" indent="-343277">
              <a:buAutoNum type="arabicPeriod"/>
            </a:pPr>
            <a:r>
              <a:rPr lang="en-US" altLang="ko-KR" dirty="0" smtClean="0">
                <a:ea typeface="Gulim" pitchFamily="50" charset="-127"/>
              </a:rPr>
              <a:t>In this particular case of pulsing HF, the modulation of dc bias pretty much follows up the envelope of the plasma potential fluctuation, so that the IED doesn’t change by much with different duty cycles.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590550" y="142875"/>
            <a:ext cx="5838825" cy="4378325"/>
          </a:xfrm>
          <a:ln/>
        </p:spPr>
      </p:sp>
      <p:sp>
        <p:nvSpPr>
          <p:cNvPr id="179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3277" indent="-343277" eaLnBrk="1" hangingPunct="1">
              <a:buAutoNum type="arabicPeriod"/>
            </a:pPr>
            <a:r>
              <a:rPr lang="en-US" altLang="ko-KR" dirty="0" smtClean="0">
                <a:ea typeface="Gulim" pitchFamily="34" charset="-127"/>
              </a:rPr>
              <a:t>However, with pulsing low frequency power, there are two peaks in the distribution.</a:t>
            </a:r>
          </a:p>
          <a:p>
            <a:pPr marL="343277" indent="-343277" eaLnBrk="1" hangingPunct="1">
              <a:buAutoNum type="arabicPeriod"/>
            </a:pPr>
            <a:r>
              <a:rPr lang="en-US" altLang="ko-KR" dirty="0" smtClean="0">
                <a:ea typeface="Gulim" pitchFamily="34" charset="-127"/>
              </a:rPr>
              <a:t>Each of the peaks comes from</a:t>
            </a:r>
            <a:r>
              <a:rPr lang="en-US" altLang="ko-KR" baseline="0" dirty="0" smtClean="0">
                <a:ea typeface="Gulim" pitchFamily="34" charset="-127"/>
              </a:rPr>
              <a:t> </a:t>
            </a:r>
            <a:r>
              <a:rPr lang="en-US" altLang="ko-KR" dirty="0" smtClean="0">
                <a:ea typeface="Gulim" pitchFamily="34" charset="-127"/>
              </a:rPr>
              <a:t>different stage of pulse period.</a:t>
            </a:r>
          </a:p>
          <a:p>
            <a:pPr marL="343277" indent="-343277" eaLnBrk="1" hangingPunct="1">
              <a:buAutoNum type="arabicPeriod"/>
            </a:pPr>
            <a:r>
              <a:rPr lang="en-US" altLang="ko-KR" dirty="0" smtClean="0">
                <a:ea typeface="Gulim" pitchFamily="34" charset="-127"/>
              </a:rPr>
              <a:t>As a result, the duty cycle affects significantly on the shape of the distribution.</a:t>
            </a:r>
          </a:p>
          <a:p>
            <a:pPr marL="343277" indent="-343277" eaLnBrk="1" hangingPunct="1">
              <a:buAutoNum type="arabicPeriod"/>
            </a:pPr>
            <a:r>
              <a:rPr lang="en-US" altLang="ko-KR" dirty="0" smtClean="0">
                <a:ea typeface="Gulim" pitchFamily="34" charset="-127"/>
              </a:rPr>
              <a:t>For example, the low energy peak is produced in the power-off</a:t>
            </a:r>
            <a:r>
              <a:rPr lang="en-US" altLang="ko-KR" baseline="0" dirty="0" smtClean="0">
                <a:ea typeface="Gulim" pitchFamily="34" charset="-127"/>
              </a:rPr>
              <a:t> stage,</a:t>
            </a:r>
            <a:r>
              <a:rPr lang="en-US" altLang="ko-KR" dirty="0" smtClean="0">
                <a:ea typeface="Gulim" pitchFamily="34" charset="-127"/>
              </a:rPr>
              <a:t> so that the amplitude of the peak is getting larger with lower duty cycle.</a:t>
            </a:r>
          </a:p>
          <a:p>
            <a:pPr marL="343277" indent="-343277" eaLnBrk="1" hangingPunct="1">
              <a:buAutoNum type="arabicPeriod"/>
            </a:pPr>
            <a:r>
              <a:rPr lang="en-US" altLang="ko-KR" dirty="0" smtClean="0">
                <a:ea typeface="Gulim" pitchFamily="34" charset="-127"/>
              </a:rPr>
              <a:t>Whereas, the high energy peak is produced in the power-on stage, so that the amplitude of the peak is enhanced with larger duty cycle.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142875"/>
            <a:ext cx="5838825" cy="4378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479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590550" y="142875"/>
            <a:ext cx="5838825" cy="4378325"/>
          </a:xfrm>
          <a:ln/>
        </p:spPr>
      </p:sp>
      <p:sp>
        <p:nvSpPr>
          <p:cNvPr id="182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3277" indent="-343277" eaLnBrk="1" hangingPunct="1">
              <a:buFontTx/>
              <a:buAutoNum type="arabicPeriod"/>
            </a:pPr>
            <a:r>
              <a:rPr lang="en-US" altLang="ko-KR" dirty="0">
                <a:ea typeface="Gulim" pitchFamily="34" charset="-127"/>
              </a:rPr>
              <a:t>This is an example of etching profile simulation.</a:t>
            </a:r>
          </a:p>
          <a:p>
            <a:pPr marL="343277" indent="-343277" eaLnBrk="1" hangingPunct="1">
              <a:buAutoNum type="arabicPeriod"/>
            </a:pPr>
            <a:r>
              <a:rPr lang="en-US" altLang="ko-KR" dirty="0" smtClean="0">
                <a:ea typeface="Gulim" pitchFamily="34" charset="-127"/>
              </a:rPr>
              <a:t>As a result of different ion energy and fluorine flux, different etching profiles are obtained with various duty cycles.</a:t>
            </a:r>
          </a:p>
          <a:p>
            <a:pPr marL="343277" indent="-343277" eaLnBrk="1" hangingPunct="1">
              <a:buAutoNum type="arabicPeriod"/>
            </a:pPr>
            <a:r>
              <a:rPr lang="en-US" altLang="ko-KR" dirty="0" smtClean="0">
                <a:ea typeface="Gulim" pitchFamily="34" charset="-127"/>
              </a:rPr>
              <a:t>From this animation, the etch rate appears to be fastest with CW, but the average power dissipation</a:t>
            </a:r>
            <a:r>
              <a:rPr lang="en-US" altLang="ko-KR" baseline="0" dirty="0" smtClean="0">
                <a:ea typeface="Gulim" pitchFamily="34" charset="-127"/>
              </a:rPr>
              <a:t> </a:t>
            </a:r>
            <a:r>
              <a:rPr lang="en-US" altLang="ko-KR" dirty="0" smtClean="0">
                <a:ea typeface="Gulim" pitchFamily="34" charset="-127"/>
              </a:rPr>
              <a:t>is different for each case.</a:t>
            </a:r>
          </a:p>
          <a:p>
            <a:pPr marL="343277" indent="-343277" eaLnBrk="1" hangingPunct="1">
              <a:buAutoNum type="arabicPeriod"/>
            </a:pPr>
            <a:r>
              <a:rPr lang="en-US" altLang="ko-KR" dirty="0" smtClean="0">
                <a:ea typeface="Gulim" pitchFamily="34" charset="-127"/>
              </a:rPr>
              <a:t>So for the fair comparison, we need to normalize it by power.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590550" y="142875"/>
            <a:ext cx="5838825" cy="4378325"/>
          </a:xfrm>
          <a:ln/>
        </p:spPr>
      </p:sp>
      <p:sp>
        <p:nvSpPr>
          <p:cNvPr id="183299" name="Notes Placeholder 2"/>
          <p:cNvSpPr>
            <a:spLocks noGrp="1"/>
          </p:cNvSpPr>
          <p:nvPr>
            <p:ph type="body" idx="1"/>
          </p:nvPr>
        </p:nvSpPr>
        <p:spPr>
          <a:noFill/>
        </p:spPr>
        <p:txBody>
          <a:bodyPr/>
          <a:lstStyle/>
          <a:p>
            <a:pPr marL="343277" indent="-343277" eaLnBrk="1" hangingPunct="1">
              <a:buAutoNum type="arabicPeriod"/>
            </a:pPr>
            <a:r>
              <a:rPr lang="en-US" dirty="0" smtClean="0"/>
              <a:t>So here is the power normalized etch rate.</a:t>
            </a:r>
          </a:p>
          <a:p>
            <a:pPr marL="343277" indent="-343277" eaLnBrk="1" hangingPunct="1">
              <a:buAutoNum type="arabicPeriod"/>
            </a:pPr>
            <a:r>
              <a:rPr lang="en-US" dirty="0" smtClean="0"/>
              <a:t>With pulse operation of HF, the power normalized etch rate increases as the duty cycle decreases because fluorine atoms are more produced at the lower duty cycle.</a:t>
            </a:r>
          </a:p>
          <a:p>
            <a:pPr marL="343277" indent="-343277" eaLnBrk="1" hangingPunct="1">
              <a:buAutoNum type="arabicPeriod"/>
            </a:pPr>
            <a:r>
              <a:rPr lang="en-US" dirty="0" smtClean="0"/>
              <a:t>Whereas, with pulsing LF, the etch rate decreases as duty cycle decreases because the ion energy is small at the lower duty cycle.</a:t>
            </a:r>
          </a:p>
          <a:p>
            <a:pPr marL="343277" indent="-343277" eaLnBrk="1" hangingPunct="1">
              <a:buAutoNum type="arabicPeriod"/>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142875"/>
            <a:ext cx="5838825" cy="4378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965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590550" y="142875"/>
            <a:ext cx="5838825" cy="4378325"/>
          </a:xfrm>
          <a:ln/>
        </p:spPr>
      </p:sp>
      <p:sp>
        <p:nvSpPr>
          <p:cNvPr id="186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35" indent="-304835">
              <a:buFontTx/>
              <a:buAutoNum type="arabicPeriod"/>
            </a:pPr>
            <a:r>
              <a:rPr lang="en-US" altLang="ko-KR" dirty="0" smtClean="0">
                <a:ea typeface="Arial Unicode MS" pitchFamily="34" charset="-128"/>
                <a:cs typeface="Arial Unicode MS" pitchFamily="34" charset="-128"/>
              </a:rPr>
              <a:t>In conclusion, the electron and ion energies can be controlled by pulse power.</a:t>
            </a:r>
          </a:p>
          <a:p>
            <a:pPr marL="304835" indent="-304835">
              <a:buFontTx/>
              <a:buAutoNum type="arabicPeriod"/>
            </a:pPr>
            <a:r>
              <a:rPr lang="en-US" altLang="ko-KR" dirty="0" smtClean="0">
                <a:ea typeface="Arial Unicode MS" pitchFamily="34" charset="-128"/>
                <a:cs typeface="Arial Unicode MS" pitchFamily="34" charset="-128"/>
              </a:rPr>
              <a:t>High energy electrons can be produced with smaller duty cycle.</a:t>
            </a:r>
          </a:p>
          <a:p>
            <a:pPr marL="304835" indent="-304835">
              <a:buFontTx/>
              <a:buAutoNum type="arabicPeriod"/>
            </a:pPr>
            <a:r>
              <a:rPr lang="en-US" altLang="ko-KR" dirty="0" smtClean="0">
                <a:ea typeface="Arial Unicode MS" pitchFamily="34" charset="-128"/>
                <a:cs typeface="Arial Unicode MS" pitchFamily="34" charset="-128"/>
              </a:rPr>
              <a:t>High energy ions can be produced with puling high frequency power.</a:t>
            </a:r>
          </a:p>
          <a:p>
            <a:pPr marL="304835" indent="-304835">
              <a:buFontTx/>
              <a:buAutoNum type="arabicPeriod"/>
            </a:pPr>
            <a:r>
              <a:rPr lang="en-US" altLang="ko-KR" dirty="0" smtClean="0">
                <a:ea typeface="Arial Unicode MS" pitchFamily="34" charset="-128"/>
                <a:cs typeface="Arial Unicode MS" pitchFamily="34" charset="-128"/>
              </a:rPr>
              <a:t>Low energy ions can be produced with pulsing low frequency power.</a:t>
            </a:r>
          </a:p>
          <a:p>
            <a:pPr marL="304835" indent="-304835">
              <a:buFontTx/>
              <a:buAutoNum type="arabicPeriod"/>
            </a:pPr>
            <a:r>
              <a:rPr lang="en-US" altLang="ko-KR" dirty="0" smtClean="0">
                <a:ea typeface="Arial Unicode MS" pitchFamily="34" charset="-128"/>
                <a:cs typeface="Arial Unicode MS" pitchFamily="34" charset="-128"/>
              </a:rPr>
              <a:t>The etch</a:t>
            </a:r>
            <a:r>
              <a:rPr lang="en-US" altLang="ko-KR" baseline="0" dirty="0" smtClean="0">
                <a:ea typeface="Arial Unicode MS" pitchFamily="34" charset="-128"/>
                <a:cs typeface="Arial Unicode MS" pitchFamily="34" charset="-128"/>
              </a:rPr>
              <a:t> rate is faster with pulsing HF but the etch quality is better </a:t>
            </a:r>
            <a:r>
              <a:rPr lang="en-US" altLang="ko-KR" baseline="0" smtClean="0">
                <a:ea typeface="Arial Unicode MS" pitchFamily="34" charset="-128"/>
                <a:cs typeface="Arial Unicode MS" pitchFamily="34" charset="-128"/>
              </a:rPr>
              <a:t>with pulsing LF.</a:t>
            </a:r>
            <a:endParaRPr lang="en-US" altLang="ko-KR" dirty="0" smtClean="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90550" y="142875"/>
            <a:ext cx="5838825" cy="437832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5135" indent="-305135" eaLnBrk="1" hangingPunct="1">
              <a:buFontTx/>
              <a:buAutoNum type="arabicPeriod"/>
            </a:pPr>
            <a:r>
              <a:rPr lang="en-US" altLang="ko-KR" smtClean="0">
                <a:ea typeface="Arial Unicode MS" pitchFamily="50" charset="-127"/>
                <a:cs typeface="Arial Unicode MS" pitchFamily="50" charset="-127"/>
              </a:rPr>
              <a:t>Here is the agenda.</a:t>
            </a:r>
          </a:p>
          <a:p>
            <a:pPr marL="305135" indent="-305135" eaLnBrk="1" hangingPunct="1">
              <a:buFontTx/>
              <a:buAutoNum type="arabicPeriod"/>
            </a:pPr>
            <a:r>
              <a:rPr lang="en-US" altLang="ko-KR" smtClean="0">
                <a:ea typeface="Arial Unicode MS" pitchFamily="50" charset="-127"/>
                <a:cs typeface="Arial Unicode MS" pitchFamily="50" charset="-127"/>
              </a:rPr>
              <a:t>We will start with motivation for controlling energy distributions of electron and ion, and briefly describe the model used in this investigation.</a:t>
            </a:r>
          </a:p>
          <a:p>
            <a:pPr marL="305135" indent="-305135" eaLnBrk="1" hangingPunct="1">
              <a:buFontTx/>
              <a:buAutoNum type="arabicPeriod"/>
            </a:pPr>
            <a:r>
              <a:rPr lang="en-US" altLang="ko-KR" smtClean="0">
                <a:ea typeface="Arial Unicode MS" pitchFamily="50" charset="-127"/>
                <a:cs typeface="Arial Unicode MS" pitchFamily="50" charset="-127"/>
              </a:rPr>
              <a:t>Then we present results in terms of typical pulse plasma properties.</a:t>
            </a:r>
          </a:p>
          <a:p>
            <a:pPr marL="305135" indent="-305135" eaLnBrk="1" hangingPunct="1">
              <a:buFontTx/>
              <a:buAutoNum type="arabicPeriod"/>
            </a:pPr>
            <a:r>
              <a:rPr lang="en-US" altLang="ko-KR" smtClean="0">
                <a:ea typeface="Arial Unicode MS" pitchFamily="50" charset="-127"/>
                <a:cs typeface="Arial Unicode MS" pitchFamily="50" charset="-127"/>
              </a:rPr>
              <a:t>The energy distributions are investigated with varying pulse repetition frequency and duty cycle and blocking capacitor size.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590550" y="142875"/>
            <a:ext cx="5838825" cy="4378325"/>
          </a:xfrm>
          <a:ln/>
        </p:spPr>
      </p:sp>
      <p:sp>
        <p:nvSpPr>
          <p:cNvPr id="169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35" indent="-304835">
              <a:buFontTx/>
              <a:buAutoNum type="arabicPeriod"/>
            </a:pPr>
            <a:r>
              <a:rPr lang="en-US" altLang="ko-KR" dirty="0" smtClean="0">
                <a:ea typeface="Arial Unicode MS" pitchFamily="34" charset="-128"/>
                <a:cs typeface="Arial Unicode MS" pitchFamily="34" charset="-128"/>
              </a:rPr>
              <a:t>The generated species in the plasma are ultimately determined by electron energy distribution because the reaction rate coefficients come from the electron energy distribution times velocity and cross section.</a:t>
            </a:r>
          </a:p>
          <a:p>
            <a:pPr marL="304835" indent="-304835">
              <a:buFontTx/>
              <a:buAutoNum type="arabicPeriod"/>
            </a:pPr>
            <a:r>
              <a:rPr lang="en-US" altLang="ko-KR" dirty="0" smtClean="0">
                <a:ea typeface="Arial Unicode MS" pitchFamily="34" charset="-128"/>
                <a:cs typeface="Arial Unicode MS" pitchFamily="34" charset="-128"/>
              </a:rPr>
              <a:t>The surface modification is a function of the ion energy distribution.</a:t>
            </a:r>
          </a:p>
          <a:p>
            <a:pPr marL="304835" indent="-304835">
              <a:buFontTx/>
              <a:buAutoNum type="arabicPeriod"/>
            </a:pPr>
            <a:r>
              <a:rPr lang="en-US" altLang="ko-KR" dirty="0" smtClean="0">
                <a:ea typeface="Arial Unicode MS" pitchFamily="34" charset="-128"/>
                <a:cs typeface="Arial Unicode MS" pitchFamily="34" charset="-128"/>
              </a:rPr>
              <a:t>So one of the most important and challenging plasma science problems is to control the distribution functions of electron’s and</a:t>
            </a:r>
            <a:r>
              <a:rPr lang="ko-KR" altLang="en-US" dirty="0" smtClean="0">
                <a:ea typeface="Arial Unicode MS" pitchFamily="34" charset="-128"/>
                <a:cs typeface="Arial Unicode MS" pitchFamily="34" charset="-128"/>
              </a:rPr>
              <a:t> </a:t>
            </a:r>
            <a:r>
              <a:rPr lang="en-US" altLang="ko-KR" dirty="0" smtClean="0">
                <a:ea typeface="Arial Unicode MS" pitchFamily="34" charset="-128"/>
                <a:cs typeface="Arial Unicode MS" pitchFamily="34" charset="-128"/>
              </a:rPr>
              <a:t>ion’s energy.</a:t>
            </a:r>
            <a:endParaRPr lang="ko-KR" altLang="en-US" dirty="0" smtClean="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590550" y="142875"/>
            <a:ext cx="5838825" cy="4378325"/>
          </a:xfrm>
          <a:ln/>
        </p:spPr>
      </p:sp>
      <p:sp>
        <p:nvSpPr>
          <p:cNvPr id="171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35" indent="-304835">
              <a:buFontTx/>
              <a:buAutoNum type="arabicPeriod"/>
            </a:pPr>
            <a:r>
              <a:rPr lang="en-US" altLang="ko-KR" dirty="0" smtClean="0">
                <a:ea typeface="Arial Unicode MS" pitchFamily="34" charset="-128"/>
                <a:cs typeface="Arial Unicode MS" pitchFamily="34" charset="-128"/>
              </a:rPr>
              <a:t>So what we would like to do is to investigate the possibilities of using pulse plasmas as a means to control the distribution functions and etch properties.</a:t>
            </a:r>
            <a:endParaRPr lang="en-US" altLang="ko-KR" i="1" dirty="0" smtClean="0">
              <a:ea typeface="Arial Unicode MS" pitchFamily="34" charset="-128"/>
              <a:cs typeface="Arial Unicode MS" pitchFamily="34" charset="-128"/>
            </a:endParaRPr>
          </a:p>
          <a:p>
            <a:pPr marL="304835" indent="-304835">
              <a:buFontTx/>
              <a:buAutoNum type="arabicPeriod"/>
            </a:pPr>
            <a:r>
              <a:rPr lang="en-US" altLang="ko-KR" dirty="0" smtClean="0">
                <a:ea typeface="Arial Unicode MS" pitchFamily="34" charset="-128"/>
                <a:cs typeface="Arial Unicode MS" pitchFamily="34" charset="-128"/>
              </a:rPr>
              <a:t>We are going to look at pulsed capacitively coupled plasma with the duty cycle which is a fraction of the powers on period and a pulse repetition frequency which is how many times per second will repeat this wave form.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590550" y="142875"/>
            <a:ext cx="5838825" cy="4378325"/>
          </a:xfrm>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538" indent="-266538">
              <a:buFontTx/>
              <a:buAutoNum type="arabicPeriod"/>
            </a:pPr>
            <a:r>
              <a:rPr lang="en-US" altLang="ko-KR" dirty="0" smtClean="0">
                <a:ea typeface="Arial Unicode MS" pitchFamily="34" charset="-128"/>
                <a:cs typeface="Arial Unicode MS" pitchFamily="34" charset="-128"/>
              </a:rPr>
              <a:t>The model used in this investigation is a two-dimensional fluid hydrodynamics simulation in which the distribution function is solved explicitly by a Monte Carlo simulation.</a:t>
            </a:r>
          </a:p>
          <a:p>
            <a:pPr marL="266538" indent="-266538">
              <a:buFontTx/>
              <a:buAutoNum type="arabicPeriod"/>
            </a:pPr>
            <a:r>
              <a:rPr lang="en-US" altLang="ko-KR" dirty="0" smtClean="0">
                <a:ea typeface="Arial Unicode MS" pitchFamily="34" charset="-128"/>
                <a:cs typeface="Arial Unicode MS" pitchFamily="34" charset="-128"/>
              </a:rPr>
              <a:t>The ion and neutral species are treated as fluid and electrons are treated as particle.</a:t>
            </a:r>
          </a:p>
          <a:p>
            <a:pPr marL="266538" indent="-266538">
              <a:buFontTx/>
              <a:buAutoNum type="arabicPeriod"/>
            </a:pPr>
            <a:r>
              <a:rPr lang="en-US" altLang="ko-KR" dirty="0" smtClean="0">
                <a:ea typeface="Arial Unicode MS" pitchFamily="34" charset="-128"/>
                <a:cs typeface="Arial Unicode MS" pitchFamily="34" charset="-128"/>
              </a:rPr>
              <a:t>They</a:t>
            </a:r>
            <a:r>
              <a:rPr lang="en-US" altLang="ko-KR" baseline="0" dirty="0" smtClean="0">
                <a:ea typeface="Arial Unicode MS" pitchFamily="34" charset="-128"/>
                <a:cs typeface="Arial Unicode MS" pitchFamily="34" charset="-128"/>
              </a:rPr>
              <a:t> have </a:t>
            </a:r>
            <a:r>
              <a:rPr lang="en-US" altLang="ko-KR" dirty="0" smtClean="0">
                <a:ea typeface="Arial Unicode MS" pitchFamily="34" charset="-128"/>
                <a:cs typeface="Arial Unicode MS" pitchFamily="34" charset="-128"/>
              </a:rPr>
              <a:t>periodic communication each</a:t>
            </a:r>
            <a:r>
              <a:rPr lang="en-US" altLang="ko-KR" baseline="0" dirty="0" smtClean="0">
                <a:ea typeface="Arial Unicode MS" pitchFamily="34" charset="-128"/>
                <a:cs typeface="Arial Unicode MS" pitchFamily="34" charset="-128"/>
              </a:rPr>
              <a:t> other.</a:t>
            </a:r>
            <a:endParaRPr lang="en-US" altLang="ko-KR" dirty="0" smtClean="0">
              <a:ea typeface="Arial Unicode MS" pitchFamily="34" charset="-128"/>
              <a:cs typeface="Arial Unicode MS" pitchFamily="34" charset="-128"/>
            </a:endParaRPr>
          </a:p>
          <a:p>
            <a:pPr marL="266538" indent="-266538">
              <a:buFontTx/>
              <a:buAutoNum type="arabicPeriod"/>
            </a:pPr>
            <a:r>
              <a:rPr lang="en-US" altLang="ko-KR" dirty="0" smtClean="0">
                <a:ea typeface="Arial Unicode MS" pitchFamily="34" charset="-128"/>
                <a:cs typeface="Arial Unicode MS" pitchFamily="34" charset="-128"/>
              </a:rPr>
              <a:t>For example, electric field and particle densities are transferred to the electron Monte Carlo simulation and the resulting source functions, rate coefficient and electron temperature are retuned to the fluid module.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142875"/>
            <a:ext cx="5838825" cy="4378325"/>
          </a:xfrm>
        </p:spPr>
      </p:sp>
      <p:sp>
        <p:nvSpPr>
          <p:cNvPr id="3" name="Notes Placeholder 2"/>
          <p:cNvSpPr>
            <a:spLocks noGrp="1"/>
          </p:cNvSpPr>
          <p:nvPr>
            <p:ph type="body" idx="1"/>
          </p:nvPr>
        </p:nvSpPr>
        <p:spPr/>
        <p:txBody>
          <a:bodyPr/>
          <a:lstStyle/>
          <a:p>
            <a:pPr marL="305135" indent="-305135" eaLnBrk="1" hangingPunct="1">
              <a:buFontTx/>
              <a:buAutoNum type="arabicPeriod"/>
            </a:pPr>
            <a:r>
              <a:rPr lang="en-US" altLang="ko-KR" dirty="0">
                <a:ea typeface="Arial Unicode MS" pitchFamily="50" charset="-127"/>
                <a:cs typeface="Arial Unicode MS" pitchFamily="50" charset="-127"/>
              </a:rPr>
              <a:t>For the etch profile </a:t>
            </a:r>
            <a:r>
              <a:rPr lang="en-US" altLang="ko-KR" dirty="0" smtClean="0">
                <a:ea typeface="Arial Unicode MS" pitchFamily="50" charset="-127"/>
                <a:cs typeface="Arial Unicode MS" pitchFamily="50" charset="-127"/>
              </a:rPr>
              <a:t>simulation, </a:t>
            </a:r>
            <a:r>
              <a:rPr lang="en-US" altLang="ko-KR" dirty="0">
                <a:ea typeface="Arial Unicode MS" pitchFamily="50" charset="-127"/>
                <a:cs typeface="Arial Unicode MS" pitchFamily="50" charset="-127"/>
              </a:rPr>
              <a:t>we have another model called MCFPM.</a:t>
            </a:r>
          </a:p>
          <a:p>
            <a:pPr marL="305135" indent="-305135" eaLnBrk="1" hangingPunct="1">
              <a:buFontTx/>
              <a:buAutoNum type="arabicPeriod"/>
            </a:pPr>
            <a:r>
              <a:rPr lang="en-US" altLang="ko-KR" dirty="0">
                <a:ea typeface="Arial Unicode MS" pitchFamily="50" charset="-127"/>
                <a:cs typeface="Arial Unicode MS" pitchFamily="50" charset="-127"/>
              </a:rPr>
              <a:t>In the </a:t>
            </a:r>
            <a:r>
              <a:rPr lang="en-US" altLang="ko-KR" dirty="0" smtClean="0">
                <a:ea typeface="Arial Unicode MS" pitchFamily="50" charset="-127"/>
                <a:cs typeface="Arial Unicode MS" pitchFamily="50" charset="-127"/>
              </a:rPr>
              <a:t>HPEM, we have Plasma </a:t>
            </a:r>
            <a:r>
              <a:rPr lang="en-US" altLang="ko-KR" dirty="0">
                <a:ea typeface="Arial Unicode MS" pitchFamily="50" charset="-127"/>
                <a:cs typeface="Arial Unicode MS" pitchFamily="50" charset="-127"/>
              </a:rPr>
              <a:t>Chemistry Monte Carlo Module (PCMCM) </a:t>
            </a:r>
            <a:r>
              <a:rPr lang="en-US" altLang="ko-KR" dirty="0" smtClean="0">
                <a:ea typeface="Arial Unicode MS" pitchFamily="50" charset="-127"/>
                <a:cs typeface="Arial Unicode MS" pitchFamily="50" charset="-127"/>
              </a:rPr>
              <a:t>which produces </a:t>
            </a:r>
            <a:r>
              <a:rPr lang="en-US" altLang="ko-KR" dirty="0">
                <a:ea typeface="Arial Unicode MS" pitchFamily="50" charset="-127"/>
                <a:cs typeface="Arial Unicode MS" pitchFamily="50" charset="-127"/>
              </a:rPr>
              <a:t>the energy and angular distributions for ions and neutrals striking the wafer surface.</a:t>
            </a:r>
          </a:p>
          <a:p>
            <a:pPr marL="305135" indent="-305135" eaLnBrk="1" hangingPunct="1">
              <a:buFontTx/>
              <a:buAutoNum type="arabicPeriod"/>
            </a:pPr>
            <a:r>
              <a:rPr lang="en-US" altLang="ko-KR" dirty="0" smtClean="0">
                <a:ea typeface="Arial Unicode MS" pitchFamily="50" charset="-127"/>
                <a:cs typeface="Arial Unicode MS" pitchFamily="50" charset="-127"/>
              </a:rPr>
              <a:t>Then these </a:t>
            </a:r>
            <a:r>
              <a:rPr lang="en-US" altLang="ko-KR" dirty="0">
                <a:ea typeface="Arial Unicode MS" pitchFamily="50" charset="-127"/>
                <a:cs typeface="Arial Unicode MS" pitchFamily="50" charset="-127"/>
              </a:rPr>
              <a:t>fluxes </a:t>
            </a:r>
            <a:r>
              <a:rPr lang="en-US" altLang="ko-KR" dirty="0" smtClean="0">
                <a:ea typeface="Arial Unicode MS" pitchFamily="50" charset="-127"/>
                <a:cs typeface="Arial Unicode MS" pitchFamily="50" charset="-127"/>
              </a:rPr>
              <a:t>and </a:t>
            </a:r>
            <a:r>
              <a:rPr lang="en-US" altLang="ko-KR" dirty="0">
                <a:ea typeface="Arial Unicode MS" pitchFamily="50" charset="-127"/>
                <a:cs typeface="Arial Unicode MS" pitchFamily="50" charset="-127"/>
              </a:rPr>
              <a:t>their energy and angular distributions </a:t>
            </a:r>
            <a:r>
              <a:rPr lang="en-US" altLang="ko-KR" dirty="0" smtClean="0">
                <a:ea typeface="Arial Unicode MS" pitchFamily="50" charset="-127"/>
                <a:cs typeface="Arial Unicode MS" pitchFamily="50" charset="-127"/>
              </a:rPr>
              <a:t>are </a:t>
            </a:r>
            <a:r>
              <a:rPr lang="en-US" altLang="ko-KR" dirty="0">
                <a:ea typeface="Arial Unicode MS" pitchFamily="50" charset="-127"/>
                <a:cs typeface="Arial Unicode MS" pitchFamily="50" charset="-127"/>
              </a:rPr>
              <a:t>used as inputs to the MCFPM.</a:t>
            </a:r>
          </a:p>
          <a:p>
            <a:endParaRPr lang="en-US" dirty="0"/>
          </a:p>
        </p:txBody>
      </p:sp>
    </p:spTree>
    <p:extLst>
      <p:ext uri="{BB962C8B-B14F-4D97-AF65-F5344CB8AC3E}">
        <p14:creationId xmlns:p14="http://schemas.microsoft.com/office/powerpoint/2010/main" val="284583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590550" y="142875"/>
            <a:ext cx="5838825" cy="4378325"/>
          </a:xfrm>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35" indent="-304835">
              <a:buFontTx/>
              <a:buAutoNum type="arabicPeriod"/>
            </a:pPr>
            <a:r>
              <a:rPr lang="en-US" altLang="ko-KR" dirty="0" smtClean="0">
                <a:ea typeface="Arial Unicode MS" pitchFamily="34" charset="-128"/>
                <a:cs typeface="Arial Unicode MS" pitchFamily="34" charset="-128"/>
              </a:rPr>
              <a:t>Here is the geometry for dual frequency capacitively coupled plasma which will be sustained in Ar/CF4/O2 at forty mTorr with 200 sccm.</a:t>
            </a:r>
            <a:endParaRPr lang="ko-KR" altLang="en-US" dirty="0" smtClean="0">
              <a:ea typeface="Arial Unicode MS" pitchFamily="34" charset="-128"/>
              <a:cs typeface="Arial Unicode MS" pitchFamily="34" charset="-128"/>
            </a:endParaRPr>
          </a:p>
          <a:p>
            <a:pPr marL="304835" indent="-304835">
              <a:buFontTx/>
              <a:buAutoNum type="arabicPeriod"/>
            </a:pPr>
            <a:r>
              <a:rPr lang="en-US" altLang="ko-KR" dirty="0" smtClean="0">
                <a:ea typeface="Arial Unicode MS" pitchFamily="34" charset="-128"/>
                <a:cs typeface="Arial Unicode MS" pitchFamily="34" charset="-128"/>
              </a:rPr>
              <a:t>10 MHz power is applied to the lower electrode and 40 MHz power is applied to the upper electrode.</a:t>
            </a:r>
          </a:p>
          <a:p>
            <a:pPr marL="304835" indent="-304835">
              <a:buFontTx/>
              <a:buAutoNum type="arabicPeriod"/>
            </a:pPr>
            <a:r>
              <a:rPr lang="en-US" altLang="ko-KR" dirty="0" smtClean="0">
                <a:ea typeface="Arial Unicode MS" pitchFamily="34" charset="-128"/>
                <a:cs typeface="Arial Unicode MS" pitchFamily="34" charset="-128"/>
              </a:rPr>
              <a:t>One of them is operated in pulse mode.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590550" y="142875"/>
            <a:ext cx="5838825" cy="4378325"/>
          </a:xfrm>
          <a:ln/>
        </p:spPr>
      </p:sp>
      <p:sp>
        <p:nvSpPr>
          <p:cNvPr id="175107" name="Notes Placeholder 2"/>
          <p:cNvSpPr>
            <a:spLocks noGrp="1"/>
          </p:cNvSpPr>
          <p:nvPr>
            <p:ph type="body" idx="1"/>
          </p:nvPr>
        </p:nvSpPr>
        <p:spPr>
          <a:noFill/>
        </p:spPr>
        <p:txBody>
          <a:bodyPr/>
          <a:lstStyle/>
          <a:p>
            <a:pPr marL="305135" indent="-305135" eaLnBrk="1" hangingPunct="1">
              <a:buFontTx/>
              <a:buAutoNum type="arabicPeriod"/>
            </a:pPr>
            <a:r>
              <a:rPr lang="en-US" altLang="ko-KR" dirty="0" smtClean="0">
                <a:ea typeface="Arial Unicode MS" pitchFamily="50" charset="-127"/>
                <a:cs typeface="Arial Unicode MS" pitchFamily="50" charset="-127"/>
              </a:rPr>
              <a:t>Now we move on to the ion energy distribution control.</a:t>
            </a:r>
          </a:p>
          <a:p>
            <a:pPr marL="305135" indent="-305135" eaLnBrk="1" hangingPunct="1">
              <a:buFontTx/>
              <a:buAutoNum type="arabicPeriod"/>
            </a:pPr>
            <a:r>
              <a:rPr lang="en-US" altLang="ko-KR" dirty="0" smtClean="0">
                <a:ea typeface="Arial Unicode MS" pitchFamily="50" charset="-127"/>
                <a:cs typeface="Arial Unicode MS" pitchFamily="50" charset="-127"/>
              </a:rPr>
              <a:t>The ion energy is determined by the difference between plasma potential and dc bias.</a:t>
            </a:r>
          </a:p>
          <a:p>
            <a:pPr marL="305135" indent="-305135" eaLnBrk="1" hangingPunct="1">
              <a:buFontTx/>
              <a:buAutoNum type="arabicPeriod"/>
            </a:pPr>
            <a:r>
              <a:rPr lang="en-US" altLang="ko-KR" dirty="0" smtClean="0">
                <a:ea typeface="Arial Unicode MS" pitchFamily="50" charset="-127"/>
                <a:cs typeface="Arial Unicode MS" pitchFamily="50" charset="-127"/>
              </a:rPr>
              <a:t>Red is </a:t>
            </a:r>
            <a:r>
              <a:rPr lang="en-US" altLang="ko-KR" dirty="0">
                <a:ea typeface="Arial Unicode MS" pitchFamily="50" charset="-127"/>
                <a:cs typeface="Arial Unicode MS" pitchFamily="50" charset="-127"/>
              </a:rPr>
              <a:t>plasma potential oscillating in rf </a:t>
            </a:r>
            <a:r>
              <a:rPr lang="en-US" altLang="ko-KR" dirty="0" smtClean="0">
                <a:ea typeface="Arial Unicode MS" pitchFamily="50" charset="-127"/>
                <a:cs typeface="Arial Unicode MS" pitchFamily="50" charset="-127"/>
              </a:rPr>
              <a:t>cycle and </a:t>
            </a:r>
            <a:r>
              <a:rPr lang="en-US" altLang="ko-KR" dirty="0">
                <a:ea typeface="Arial Unicode MS" pitchFamily="50" charset="-127"/>
                <a:cs typeface="Arial Unicode MS" pitchFamily="50" charset="-127"/>
              </a:rPr>
              <a:t>this </a:t>
            </a:r>
            <a:r>
              <a:rPr lang="en-US" altLang="ko-KR" dirty="0" smtClean="0">
                <a:ea typeface="Arial Unicode MS" pitchFamily="50" charset="-127"/>
                <a:cs typeface="Arial Unicode MS" pitchFamily="50" charset="-127"/>
              </a:rPr>
              <a:t>black is </a:t>
            </a:r>
            <a:r>
              <a:rPr lang="en-US" altLang="ko-KR" dirty="0">
                <a:ea typeface="Arial Unicode MS" pitchFamily="50" charset="-127"/>
                <a:cs typeface="Arial Unicode MS" pitchFamily="50" charset="-127"/>
              </a:rPr>
              <a:t>dc bias.</a:t>
            </a:r>
          </a:p>
          <a:p>
            <a:pPr marL="305135" indent="-305135" eaLnBrk="1" hangingPunct="1">
              <a:buFontTx/>
              <a:buAutoNum type="arabicPeriod"/>
            </a:pPr>
            <a:r>
              <a:rPr lang="en-US" altLang="ko-KR" dirty="0" smtClean="0">
                <a:ea typeface="Arial Unicode MS" pitchFamily="50" charset="-127"/>
                <a:cs typeface="Arial Unicode MS" pitchFamily="50" charset="-127"/>
              </a:rPr>
              <a:t>The plasma potential oscillates zero to 300 V and dc bias oscillated from negative 200 to zero.</a:t>
            </a:r>
            <a:endParaRPr lang="en-US" altLang="ko-KR" dirty="0">
              <a:ea typeface="Arial Unicode MS" pitchFamily="50" charset="-127"/>
              <a:cs typeface="Arial Unicode MS" pitchFamily="50" charset="-127"/>
            </a:endParaRPr>
          </a:p>
          <a:p>
            <a:pPr marL="305135" indent="-305135" eaLnBrk="1" hangingPunct="1">
              <a:buFontTx/>
              <a:buAutoNum type="arabicPeriod"/>
            </a:pPr>
            <a:r>
              <a:rPr lang="en-US" altLang="ko-KR" dirty="0">
                <a:ea typeface="Arial Unicode MS" pitchFamily="50" charset="-127"/>
                <a:cs typeface="Arial Unicode MS" pitchFamily="50" charset="-127"/>
              </a:rPr>
              <a:t>Since the ions are accelerated </a:t>
            </a:r>
            <a:r>
              <a:rPr lang="en-US" altLang="ko-KR" dirty="0" smtClean="0">
                <a:ea typeface="Arial Unicode MS" pitchFamily="50" charset="-127"/>
                <a:cs typeface="Arial Unicode MS" pitchFamily="50" charset="-127"/>
              </a:rPr>
              <a:t>to the electrode by </a:t>
            </a:r>
            <a:r>
              <a:rPr lang="en-US" altLang="ko-KR" dirty="0">
                <a:ea typeface="Arial Unicode MS" pitchFamily="50" charset="-127"/>
                <a:cs typeface="Arial Unicode MS" pitchFamily="50" charset="-127"/>
              </a:rPr>
              <a:t>the potential difference between </a:t>
            </a:r>
            <a:r>
              <a:rPr lang="en-US" altLang="ko-KR" dirty="0" smtClean="0">
                <a:ea typeface="Arial Unicode MS" pitchFamily="50" charset="-127"/>
                <a:cs typeface="Arial Unicode MS" pitchFamily="50" charset="-127"/>
              </a:rPr>
              <a:t>the plasma and electrode, </a:t>
            </a:r>
            <a:r>
              <a:rPr lang="en-US" altLang="ko-KR" dirty="0">
                <a:ea typeface="Arial Unicode MS" pitchFamily="50" charset="-127"/>
                <a:cs typeface="Arial Unicode MS" pitchFamily="50" charset="-127"/>
              </a:rPr>
              <a:t>the ion energy distribution can be controlled by </a:t>
            </a:r>
            <a:r>
              <a:rPr lang="en-US" altLang="ko-KR" dirty="0" smtClean="0">
                <a:ea typeface="Arial Unicode MS" pitchFamily="50" charset="-127"/>
                <a:cs typeface="Arial Unicode MS" pitchFamily="50" charset="-127"/>
              </a:rPr>
              <a:t>the </a:t>
            </a:r>
            <a:r>
              <a:rPr lang="en-US" altLang="ko-KR" dirty="0">
                <a:ea typeface="Arial Unicode MS" pitchFamily="50" charset="-127"/>
                <a:cs typeface="Arial Unicode MS" pitchFamily="50" charset="-127"/>
              </a:rPr>
              <a:t>blocking capacitor </a:t>
            </a:r>
            <a:r>
              <a:rPr lang="en-US" altLang="ko-KR" dirty="0" smtClean="0">
                <a:ea typeface="Arial Unicode MS" pitchFamily="50" charset="-127"/>
                <a:cs typeface="Arial Unicode MS" pitchFamily="50" charset="-127"/>
              </a:rPr>
              <a:t>size in pulse operation.</a:t>
            </a:r>
            <a:endParaRPr lang="en-US" altLang="ko-KR" dirty="0">
              <a:ea typeface="Arial Unicode MS" pitchFamily="50" charset="-127"/>
              <a:cs typeface="Arial Unicode MS" pitchFamily="50" charset="-127"/>
            </a:endParaRP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590550" y="142875"/>
            <a:ext cx="5838825" cy="4378325"/>
          </a:xfrm>
          <a:ln/>
        </p:spPr>
      </p:sp>
      <p:sp>
        <p:nvSpPr>
          <p:cNvPr id="177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3277" indent="-343277" eaLnBrk="1" hangingPunct="1">
              <a:buAutoNum type="arabicPeriod"/>
            </a:pPr>
            <a:r>
              <a:rPr lang="en-US" altLang="ko-KR" dirty="0" smtClean="0">
                <a:ea typeface="Gulim" pitchFamily="34" charset="-127"/>
              </a:rPr>
              <a:t>As a result, the ion energy distributions can be manipulated by the size of blocking capacitor whether high frequency or low frequency power is pulsed, in a manner that is not attainable with cw operation.</a:t>
            </a:r>
          </a:p>
          <a:p>
            <a:pPr marL="343277" indent="-343277" eaLnBrk="1" hangingPunct="1">
              <a:buAutoNum type="arabicPeriod"/>
            </a:pPr>
            <a:r>
              <a:rPr lang="en-US" altLang="ko-KR" dirty="0" smtClean="0">
                <a:ea typeface="Gulim" pitchFamily="34" charset="-127"/>
              </a:rPr>
              <a:t>For example, when pulsing low frequency power, there are two peaks; one large sharp peak at the low energy and small broad peak at high energy.</a:t>
            </a:r>
          </a:p>
          <a:p>
            <a:pPr marL="343277" indent="-343277" eaLnBrk="1" hangingPunct="1">
              <a:buAutoNum type="arabicPeriod"/>
            </a:pPr>
            <a:r>
              <a:rPr lang="en-US" altLang="ko-KR" dirty="0" smtClean="0">
                <a:ea typeface="Gulim" pitchFamily="34" charset="-127"/>
              </a:rPr>
              <a:t>This high energy peak comes from the power-on stage, and the low energy peak comes from the power-off stage.</a:t>
            </a:r>
          </a:p>
          <a:p>
            <a:pPr marL="343277" indent="-343277" eaLnBrk="1" hangingPunct="1">
              <a:buAutoNum type="arabicPeriod"/>
            </a:pPr>
            <a:r>
              <a:rPr lang="en-US" altLang="ko-KR" dirty="0" smtClean="0">
                <a:ea typeface="Gulim" pitchFamily="34" charset="-127"/>
              </a:rPr>
              <a:t>So the shape of distribution is controlled by the blocking capacitor size.</a:t>
            </a:r>
          </a:p>
          <a:p>
            <a:pPr marL="343277" indent="-343277" eaLnBrk="1" hangingPunct="1">
              <a:buAutoNum type="arabicPeriod"/>
            </a:pPr>
            <a:r>
              <a:rPr lang="en-US" altLang="ko-KR" dirty="0" smtClean="0">
                <a:ea typeface="Gulim" pitchFamily="34" charset="-127"/>
              </a:rPr>
              <a:t>Whereas, the ion energy is not sensitive to the blocking capacitor size with cw operation because the dc bias is not modulated in cw mode.</a:t>
            </a:r>
            <a:endParaRPr lang="ko-KR" altLang="en-US" dirty="0" smtClean="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9511F8-6E83-45B7-A957-E8B93999803A}" type="slidenum">
              <a:rPr lang="zh-CN" altLang="en-US"/>
              <a:pPr>
                <a:defRPr/>
              </a:pPr>
              <a:t>‹#›</a:t>
            </a:fld>
            <a:endParaRPr lang="en-US" altLang="zh-CN"/>
          </a:p>
        </p:txBody>
      </p:sp>
    </p:spTree>
    <p:extLst>
      <p:ext uri="{BB962C8B-B14F-4D97-AF65-F5344CB8AC3E}">
        <p14:creationId xmlns:p14="http://schemas.microsoft.com/office/powerpoint/2010/main" val="327050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46B4F9-2BF9-47EA-BF1B-2B511A847926}" type="slidenum">
              <a:rPr lang="zh-CN" altLang="en-US"/>
              <a:pPr>
                <a:defRPr/>
              </a:pPr>
              <a:t>‹#›</a:t>
            </a:fld>
            <a:endParaRPr lang="en-US" altLang="zh-CN"/>
          </a:p>
        </p:txBody>
      </p:sp>
    </p:spTree>
    <p:extLst>
      <p:ext uri="{BB962C8B-B14F-4D97-AF65-F5344CB8AC3E}">
        <p14:creationId xmlns:p14="http://schemas.microsoft.com/office/powerpoint/2010/main" val="128813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74C32EF-2E3A-4169-904F-73303DF95F62}" type="slidenum">
              <a:rPr lang="zh-CN" altLang="en-US"/>
              <a:pPr>
                <a:defRPr/>
              </a:pPr>
              <a:t>‹#›</a:t>
            </a:fld>
            <a:endParaRPr lang="en-US" altLang="zh-CN"/>
          </a:p>
        </p:txBody>
      </p:sp>
    </p:spTree>
    <p:extLst>
      <p:ext uri="{BB962C8B-B14F-4D97-AF65-F5344CB8AC3E}">
        <p14:creationId xmlns:p14="http://schemas.microsoft.com/office/powerpoint/2010/main" val="39507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A2776F-D018-48CF-8882-F1E697DA3A3D}" type="slidenum">
              <a:rPr lang="zh-CN" altLang="en-US"/>
              <a:pPr>
                <a:defRPr/>
              </a:pPr>
              <a:t>‹#›</a:t>
            </a:fld>
            <a:endParaRPr lang="en-US" altLang="zh-CN"/>
          </a:p>
        </p:txBody>
      </p:sp>
    </p:spTree>
    <p:extLst>
      <p:ext uri="{BB962C8B-B14F-4D97-AF65-F5344CB8AC3E}">
        <p14:creationId xmlns:p14="http://schemas.microsoft.com/office/powerpoint/2010/main" val="156040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E50985-B51C-47AE-AFDA-5989F1ABE015}" type="slidenum">
              <a:rPr lang="zh-CN" altLang="en-US"/>
              <a:pPr>
                <a:defRPr/>
              </a:pPr>
              <a:t>‹#›</a:t>
            </a:fld>
            <a:endParaRPr lang="en-US" altLang="zh-CN"/>
          </a:p>
        </p:txBody>
      </p:sp>
    </p:spTree>
    <p:extLst>
      <p:ext uri="{BB962C8B-B14F-4D97-AF65-F5344CB8AC3E}">
        <p14:creationId xmlns:p14="http://schemas.microsoft.com/office/powerpoint/2010/main" val="150363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1F27D1-7DBB-4EF8-B07E-8C6BC9C3DBDD}" type="slidenum">
              <a:rPr lang="zh-CN" altLang="en-US"/>
              <a:pPr>
                <a:defRPr/>
              </a:pPr>
              <a:t>‹#›</a:t>
            </a:fld>
            <a:endParaRPr lang="en-US" altLang="zh-CN"/>
          </a:p>
        </p:txBody>
      </p:sp>
    </p:spTree>
    <p:extLst>
      <p:ext uri="{BB962C8B-B14F-4D97-AF65-F5344CB8AC3E}">
        <p14:creationId xmlns:p14="http://schemas.microsoft.com/office/powerpoint/2010/main" val="17930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1140116B-7995-40CA-9312-F5CF8DBDD7CE}" type="slidenum">
              <a:rPr lang="zh-CN" altLang="en-US"/>
              <a:pPr>
                <a:defRPr/>
              </a:pPr>
              <a:t>‹#›</a:t>
            </a:fld>
            <a:endParaRPr lang="en-US" altLang="zh-CN"/>
          </a:p>
        </p:txBody>
      </p:sp>
    </p:spTree>
    <p:extLst>
      <p:ext uri="{BB962C8B-B14F-4D97-AF65-F5344CB8AC3E}">
        <p14:creationId xmlns:p14="http://schemas.microsoft.com/office/powerpoint/2010/main" val="135380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91887DC0-E521-4F50-9A32-CB2232C08800}" type="slidenum">
              <a:rPr lang="zh-CN" altLang="en-US"/>
              <a:pPr>
                <a:defRPr/>
              </a:pPr>
              <a:t>‹#›</a:t>
            </a:fld>
            <a:endParaRPr lang="en-US" altLang="zh-CN"/>
          </a:p>
        </p:txBody>
      </p:sp>
    </p:spTree>
    <p:extLst>
      <p:ext uri="{BB962C8B-B14F-4D97-AF65-F5344CB8AC3E}">
        <p14:creationId xmlns:p14="http://schemas.microsoft.com/office/powerpoint/2010/main" val="402784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8111124D-AA4D-49B4-A50C-FA3F32D68DE8}" type="slidenum">
              <a:rPr lang="zh-CN" altLang="en-US"/>
              <a:pPr>
                <a:defRPr/>
              </a:pPr>
              <a:t>‹#›</a:t>
            </a:fld>
            <a:endParaRPr lang="en-US" altLang="zh-CN"/>
          </a:p>
        </p:txBody>
      </p:sp>
    </p:spTree>
    <p:extLst>
      <p:ext uri="{BB962C8B-B14F-4D97-AF65-F5344CB8AC3E}">
        <p14:creationId xmlns:p14="http://schemas.microsoft.com/office/powerpoint/2010/main" val="42947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30B2C7-9155-452D-BF19-07940D0C44D4}" type="slidenum">
              <a:rPr lang="zh-CN" altLang="en-US"/>
              <a:pPr>
                <a:defRPr/>
              </a:pPr>
              <a:t>‹#›</a:t>
            </a:fld>
            <a:endParaRPr lang="en-US" altLang="zh-CN"/>
          </a:p>
        </p:txBody>
      </p:sp>
    </p:spTree>
    <p:extLst>
      <p:ext uri="{BB962C8B-B14F-4D97-AF65-F5344CB8AC3E}">
        <p14:creationId xmlns:p14="http://schemas.microsoft.com/office/powerpoint/2010/main" val="56255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8FF753-905C-4D43-BCC2-D7E0234F3596}" type="slidenum">
              <a:rPr lang="zh-CN" altLang="en-US"/>
              <a:pPr>
                <a:defRPr/>
              </a:pPr>
              <a:t>‹#›</a:t>
            </a:fld>
            <a:endParaRPr lang="en-US" altLang="zh-CN"/>
          </a:p>
        </p:txBody>
      </p:sp>
    </p:spTree>
    <p:extLst>
      <p:ext uri="{BB962C8B-B14F-4D97-AF65-F5344CB8AC3E}">
        <p14:creationId xmlns:p14="http://schemas.microsoft.com/office/powerpoint/2010/main" val="413246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Arial" pitchFamily="34" charset="0"/>
                <a:ea typeface="SimSun"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Arial" pitchFamily="34" charset="0"/>
                <a:ea typeface="SimSun"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Arial" pitchFamily="34" charset="0"/>
                <a:ea typeface="SimSun" pitchFamily="2" charset="-122"/>
              </a:defRPr>
            </a:lvl1pPr>
          </a:lstStyle>
          <a:p>
            <a:pPr>
              <a:defRPr/>
            </a:pPr>
            <a:fld id="{646162A9-7C06-428F-AE72-61F502E64E3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1"/>
          <p:cNvSpPr txBox="1">
            <a:spLocks noChangeArrowheads="1"/>
          </p:cNvSpPr>
          <p:nvPr/>
        </p:nvSpPr>
        <p:spPr bwMode="auto">
          <a:xfrm>
            <a:off x="295275" y="222250"/>
            <a:ext cx="853440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lgn="ctr" eaLnBrk="1" hangingPunct="1"/>
            <a:r>
              <a:rPr lang="en-US" altLang="ko-KR" sz="2800" i="0" dirty="0" smtClean="0">
                <a:ea typeface="SimSun" pitchFamily="2" charset="-122"/>
              </a:rPr>
              <a:t>SiO</a:t>
            </a:r>
            <a:r>
              <a:rPr lang="en-US" altLang="ko-KR" sz="2800" i="0" baseline="-25000" dirty="0" smtClean="0">
                <a:ea typeface="SimSun" pitchFamily="2" charset="-122"/>
              </a:rPr>
              <a:t>2</a:t>
            </a:r>
            <a:r>
              <a:rPr lang="en-US" altLang="ko-KR" sz="2800" i="0" dirty="0" smtClean="0">
                <a:ea typeface="SimSun" pitchFamily="2" charset="-122"/>
              </a:rPr>
              <a:t> </a:t>
            </a:r>
            <a:r>
              <a:rPr lang="en-US" altLang="ko-KR" sz="2800" i="0" dirty="0">
                <a:ea typeface="SimSun" pitchFamily="2" charset="-122"/>
              </a:rPr>
              <a:t>ETCH </a:t>
            </a:r>
            <a:r>
              <a:rPr lang="en-US" altLang="ko-KR" sz="2800" i="0" dirty="0" smtClean="0">
                <a:ea typeface="SimSun" pitchFamily="2" charset="-122"/>
              </a:rPr>
              <a:t>PROPERTIES AND ION ENERGY DISTRIBUTION IN PULSED CAPACITIVELY </a:t>
            </a:r>
            <a:r>
              <a:rPr lang="en-US" altLang="ko-KR" sz="2800" i="0" dirty="0">
                <a:ea typeface="SimSun" pitchFamily="2" charset="-122"/>
              </a:rPr>
              <a:t>COUPLED </a:t>
            </a:r>
            <a:r>
              <a:rPr lang="en-US" altLang="ko-KR" sz="2800" i="0" dirty="0" smtClean="0">
                <a:ea typeface="SimSun" pitchFamily="2" charset="-122"/>
              </a:rPr>
              <a:t>PLASMAS SUSTAINED IN Ar/CF</a:t>
            </a:r>
            <a:r>
              <a:rPr lang="en-US" altLang="ko-KR" sz="2800" i="0" baseline="-25000" dirty="0" smtClean="0">
                <a:ea typeface="SimSun" pitchFamily="2" charset="-122"/>
              </a:rPr>
              <a:t>4</a:t>
            </a:r>
            <a:r>
              <a:rPr lang="en-US" altLang="ko-KR" sz="2800" i="0" dirty="0" smtClean="0">
                <a:ea typeface="SimSun" pitchFamily="2" charset="-122"/>
              </a:rPr>
              <a:t>/O</a:t>
            </a:r>
            <a:r>
              <a:rPr lang="en-US" altLang="ko-KR" sz="2800" i="0" baseline="-25000" dirty="0" smtClean="0">
                <a:ea typeface="SimSun" pitchFamily="2" charset="-122"/>
              </a:rPr>
              <a:t>2</a:t>
            </a:r>
            <a:r>
              <a:rPr lang="en-US" altLang="zh-CN" sz="2800" i="0" dirty="0" smtClean="0">
                <a:ea typeface="SimSun" pitchFamily="2" charset="-122"/>
              </a:rPr>
              <a:t>*</a:t>
            </a:r>
            <a:endParaRPr lang="en-US" altLang="zh-CN" sz="2800" i="0" dirty="0">
              <a:latin typeface="Arial Unicode MS" pitchFamily="50" charset="-127"/>
              <a:ea typeface="Arial Unicode MS" pitchFamily="50" charset="-127"/>
              <a:cs typeface="Arial Unicode MS" pitchFamily="50" charset="-127"/>
            </a:endParaRPr>
          </a:p>
          <a:p>
            <a:pPr algn="ctr"/>
            <a:endParaRPr lang="en-US" altLang="ko-KR" i="0" dirty="0">
              <a:ea typeface="Gulim" pitchFamily="50" charset="-127"/>
            </a:endParaRPr>
          </a:p>
          <a:p>
            <a:pPr algn="ctr"/>
            <a:r>
              <a:rPr lang="en-US" altLang="ko-KR" sz="2200" i="0" dirty="0">
                <a:ea typeface="Gulim" pitchFamily="50" charset="-127"/>
              </a:rPr>
              <a:t>Sang-Heon Song</a:t>
            </a:r>
            <a:r>
              <a:rPr lang="en-US" altLang="ko-KR" sz="2200" i="0" baseline="30000" dirty="0">
                <a:ea typeface="Gulim" pitchFamily="50" charset="-127"/>
              </a:rPr>
              <a:t>a)</a:t>
            </a:r>
            <a:r>
              <a:rPr lang="en-US" altLang="ko-KR" sz="2200" i="0" dirty="0">
                <a:ea typeface="Gulim" pitchFamily="50" charset="-127"/>
              </a:rPr>
              <a:t> and Mark J. Kushner</a:t>
            </a:r>
            <a:r>
              <a:rPr lang="en-US" altLang="ko-KR" sz="2200" i="0" baseline="30000" dirty="0">
                <a:ea typeface="Gulim" pitchFamily="50" charset="-127"/>
              </a:rPr>
              <a:t>b)</a:t>
            </a:r>
          </a:p>
          <a:p>
            <a:pPr algn="ctr"/>
            <a:endParaRPr lang="en-US" altLang="ko-KR" i="0" dirty="0">
              <a:ea typeface="Gulim" pitchFamily="50" charset="-127"/>
            </a:endParaRPr>
          </a:p>
          <a:p>
            <a:pPr algn="ctr"/>
            <a:r>
              <a:rPr lang="en-US" altLang="ko-KR" sz="1800" i="0" dirty="0">
                <a:ea typeface="Gulim" pitchFamily="50" charset="-127"/>
              </a:rPr>
              <a:t> </a:t>
            </a:r>
            <a:r>
              <a:rPr lang="en-US" altLang="ko-KR" sz="1800" i="0" baseline="30000" dirty="0">
                <a:ea typeface="Gulim" pitchFamily="50" charset="-127"/>
              </a:rPr>
              <a:t>a)</a:t>
            </a:r>
            <a:r>
              <a:rPr lang="en-US" altLang="ko-KR" sz="1800" i="0" dirty="0">
                <a:ea typeface="Gulim" pitchFamily="50" charset="-127"/>
              </a:rPr>
              <a:t>Department of Nuclear Engineering and Radiological Sciences </a:t>
            </a:r>
          </a:p>
          <a:p>
            <a:pPr algn="ctr"/>
            <a:r>
              <a:rPr lang="en-US" altLang="ko-KR" sz="1800" i="0" dirty="0">
                <a:ea typeface="Gulim" pitchFamily="50" charset="-127"/>
              </a:rPr>
              <a:t>University of Michigan, Ann Arbor, MI 48109, USA</a:t>
            </a:r>
          </a:p>
          <a:p>
            <a:pPr algn="ctr">
              <a:spcAft>
                <a:spcPct val="50000"/>
              </a:spcAft>
            </a:pPr>
            <a:r>
              <a:rPr lang="en-US" altLang="ko-KR" sz="1800" i="0" dirty="0">
                <a:ea typeface="Gulim" pitchFamily="50" charset="-127"/>
              </a:rPr>
              <a:t>ssongs@umich.edu</a:t>
            </a:r>
          </a:p>
          <a:p>
            <a:pPr algn="ctr"/>
            <a:r>
              <a:rPr lang="en-US" altLang="ko-KR" sz="2000" i="0" dirty="0">
                <a:ea typeface="Gulim" pitchFamily="50" charset="-127"/>
              </a:rPr>
              <a:t> </a:t>
            </a:r>
            <a:r>
              <a:rPr lang="en-US" altLang="ko-KR" sz="1800" i="0" baseline="30000" dirty="0">
                <a:ea typeface="Gulim" pitchFamily="50" charset="-127"/>
              </a:rPr>
              <a:t>b)</a:t>
            </a:r>
            <a:r>
              <a:rPr lang="en-US" altLang="ko-KR" sz="1800" i="0" dirty="0">
                <a:ea typeface="Gulim" pitchFamily="50" charset="-127"/>
              </a:rPr>
              <a:t>Department of Electrical Engineering and Computer Science</a:t>
            </a:r>
          </a:p>
          <a:p>
            <a:pPr algn="ctr"/>
            <a:r>
              <a:rPr lang="en-US" altLang="ko-KR" sz="1800" i="0" dirty="0">
                <a:ea typeface="Gulim" pitchFamily="50" charset="-127"/>
              </a:rPr>
              <a:t>University of Michigan, Ann Arbor, MI 48109, USA</a:t>
            </a:r>
          </a:p>
          <a:p>
            <a:pPr algn="ctr">
              <a:spcAft>
                <a:spcPct val="50000"/>
              </a:spcAft>
            </a:pPr>
            <a:r>
              <a:rPr lang="en-US" altLang="ko-KR" sz="1800" b="0" dirty="0">
                <a:ea typeface="Gulim" pitchFamily="50" charset="-127"/>
              </a:rPr>
              <a:t> </a:t>
            </a:r>
            <a:r>
              <a:rPr lang="en-US" altLang="ko-KR" sz="1800" i="0" dirty="0">
                <a:ea typeface="Gulim" pitchFamily="50" charset="-127"/>
              </a:rPr>
              <a:t>mjkush@umich.edu</a:t>
            </a:r>
          </a:p>
          <a:p>
            <a:pPr algn="ctr">
              <a:spcAft>
                <a:spcPct val="50000"/>
              </a:spcAft>
            </a:pPr>
            <a:r>
              <a:rPr lang="en-US" altLang="ko-KR" sz="1800" i="0" dirty="0">
                <a:ea typeface="Gulim" pitchFamily="50" charset="-127"/>
              </a:rPr>
              <a:t>http://uigelz.eecs.umich.edu</a:t>
            </a:r>
            <a:endParaRPr lang="en-US" altLang="ko-KR" sz="1800" i="0" u="sng" dirty="0">
              <a:ea typeface="Gulim" pitchFamily="50" charset="-127"/>
            </a:endParaRPr>
          </a:p>
          <a:p>
            <a:pPr algn="ctr"/>
            <a:endParaRPr lang="en-US" altLang="ko-KR" sz="2000" i="0" dirty="0">
              <a:ea typeface="Gulim" pitchFamily="50" charset="-127"/>
            </a:endParaRPr>
          </a:p>
          <a:p>
            <a:pPr algn="ctr"/>
            <a:r>
              <a:rPr lang="en-US" altLang="ko-KR" sz="2000" i="0" dirty="0" smtClean="0">
                <a:ea typeface="Gulim" pitchFamily="50" charset="-127"/>
              </a:rPr>
              <a:t>4</a:t>
            </a:r>
            <a:r>
              <a:rPr lang="en-US" altLang="ko-KR" sz="2000" i="0" baseline="30000" dirty="0" smtClean="0">
                <a:ea typeface="Gulim" pitchFamily="50" charset="-127"/>
              </a:rPr>
              <a:t>th</a:t>
            </a:r>
            <a:r>
              <a:rPr lang="en-US" altLang="ko-KR" sz="2000" i="0" dirty="0" smtClean="0">
                <a:ea typeface="Gulim" pitchFamily="50" charset="-127"/>
              </a:rPr>
              <a:t> Annual MIPSE Graduate Symposium</a:t>
            </a:r>
            <a:endParaRPr lang="en-US" altLang="ko-KR" sz="2000" i="0" dirty="0">
              <a:ea typeface="Gulim" pitchFamily="50" charset="-127"/>
            </a:endParaRPr>
          </a:p>
          <a:p>
            <a:pPr algn="ctr"/>
            <a:r>
              <a:rPr lang="en-US" altLang="ko-KR" sz="2000" i="0" dirty="0" smtClean="0">
                <a:ea typeface="Gulim" pitchFamily="50" charset="-127"/>
              </a:rPr>
              <a:t>September 25, 2013</a:t>
            </a:r>
            <a:endParaRPr lang="en-US" altLang="ko-KR" sz="2000" i="0" dirty="0">
              <a:ea typeface="Gulim" pitchFamily="50" charset="-127"/>
            </a:endParaRPr>
          </a:p>
        </p:txBody>
      </p:sp>
      <p:sp>
        <p:nvSpPr>
          <p:cNvPr id="4099" name="Text Box 112"/>
          <p:cNvSpPr txBox="1">
            <a:spLocks noChangeArrowheads="1"/>
          </p:cNvSpPr>
          <p:nvPr/>
        </p:nvSpPr>
        <p:spPr bwMode="auto">
          <a:xfrm>
            <a:off x="228601" y="6099175"/>
            <a:ext cx="8601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spcAft>
                <a:spcPct val="50000"/>
              </a:spcAft>
              <a:buFont typeface="Symbol" pitchFamily="18" charset="2"/>
              <a:buNone/>
            </a:pPr>
            <a:r>
              <a:rPr lang="en-US" altLang="zh-CN" sz="2000" i="0" dirty="0">
                <a:ea typeface="SimSun" pitchFamily="2" charset="-122"/>
              </a:rPr>
              <a:t>* 	</a:t>
            </a:r>
            <a:r>
              <a:rPr lang="en-US" altLang="zh-CN" i="0" dirty="0">
                <a:ea typeface="SimSun" pitchFamily="2" charset="-122"/>
              </a:rPr>
              <a:t>Work supported by </a:t>
            </a:r>
            <a:r>
              <a:rPr lang="en-US" altLang="zh-CN" i="0" dirty="0" smtClean="0">
                <a:ea typeface="SimSun" pitchFamily="2" charset="-122"/>
              </a:rPr>
              <a:t>the </a:t>
            </a:r>
            <a:r>
              <a:rPr lang="en-US" altLang="ko-KR" i="0" dirty="0" smtClean="0">
                <a:ea typeface="SimSun" pitchFamily="2" charset="-122"/>
              </a:rPr>
              <a:t>Semiconductor </a:t>
            </a:r>
            <a:r>
              <a:rPr lang="en-US" altLang="ko-KR" i="0" dirty="0">
                <a:ea typeface="SimSun" pitchFamily="2" charset="-122"/>
              </a:rPr>
              <a:t>Research Corp</a:t>
            </a:r>
            <a:r>
              <a:rPr lang="en-US" altLang="ko-KR" i="0" dirty="0" smtClean="0">
                <a:ea typeface="SimSun" pitchFamily="2" charset="-122"/>
              </a:rPr>
              <a:t>. and DOE Office of Fusion Energy Science. </a:t>
            </a:r>
            <a:endParaRPr lang="en-US" altLang="zh-CN" i="0" dirty="0">
              <a:ea typeface="SimSun"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C2SONG_UIGEL2_D\HPEM\HPEM_CASES\PULSE\paper_IED_figures_new\fig13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25" y="1116742"/>
            <a:ext cx="5143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2948"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2950" name="Group 45"/>
          <p:cNvGrpSpPr>
            <a:grpSpLocks/>
          </p:cNvGrpSpPr>
          <p:nvPr/>
        </p:nvGrpSpPr>
        <p:grpSpPr bwMode="auto">
          <a:xfrm>
            <a:off x="5257800" y="6172200"/>
            <a:ext cx="3770313" cy="582613"/>
            <a:chOff x="2953" y="3839"/>
            <a:chExt cx="2375" cy="367"/>
          </a:xfrm>
        </p:grpSpPr>
        <p:sp>
          <p:nvSpPr>
            <p:cNvPr id="82951" name="Line 46"/>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2" name="Text Box 47"/>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lgn="ctr"/>
              <a:r>
                <a:rPr lang="en-US" altLang="ko-KR" i="0">
                  <a:ea typeface="Arial Unicode MS" pitchFamily="50" charset="-127"/>
                  <a:cs typeface="Arial Unicode MS" pitchFamily="50" charset="-127"/>
                </a:rPr>
                <a:t>University of Michigan</a:t>
              </a:r>
            </a:p>
            <a:p>
              <a:pPr algn="ctr"/>
              <a:r>
                <a:rPr lang="en-US" altLang="ko-KR" i="0">
                  <a:ea typeface="Arial Unicode MS" pitchFamily="50" charset="-127"/>
                  <a:cs typeface="Arial Unicode MS" pitchFamily="50" charset="-127"/>
                </a:rPr>
                <a:t>Institute for Plasma Science &amp; Engr.</a:t>
              </a:r>
            </a:p>
          </p:txBody>
        </p:sp>
      </p:grpSp>
      <p:sp>
        <p:nvSpPr>
          <p:cNvPr id="82953" name="Text Box 5"/>
          <p:cNvSpPr txBox="1">
            <a:spLocks noChangeArrowheads="1"/>
          </p:cNvSpPr>
          <p:nvPr/>
        </p:nvSpPr>
        <p:spPr bwMode="auto">
          <a:xfrm>
            <a:off x="1674144" y="138113"/>
            <a:ext cx="6022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lgn="ctr"/>
            <a:r>
              <a:rPr lang="en-US" altLang="ko-KR" sz="2800" i="0" dirty="0">
                <a:ea typeface="Arial Unicode MS" pitchFamily="50" charset="-127"/>
                <a:cs typeface="Arial Unicode MS" pitchFamily="50" charset="-127"/>
              </a:rPr>
              <a:t>IED vs. </a:t>
            </a:r>
            <a:r>
              <a:rPr lang="en-US" altLang="ko-KR" sz="2800" i="0" dirty="0" smtClean="0">
                <a:ea typeface="Arial Unicode MS" pitchFamily="50" charset="-127"/>
                <a:cs typeface="Arial Unicode MS" pitchFamily="50" charset="-127"/>
              </a:rPr>
              <a:t>DUTY CYCLE: HF PULSED</a:t>
            </a:r>
            <a:endParaRPr lang="en-US" altLang="ko-KR" sz="2800" i="0" dirty="0">
              <a:latin typeface="Times New Roman" pitchFamily="18" charset="0"/>
              <a:ea typeface="Arial Unicode MS" pitchFamily="50" charset="-127"/>
              <a:cs typeface="Arial Unicode MS" pitchFamily="50" charset="-127"/>
            </a:endParaRPr>
          </a:p>
        </p:txBody>
      </p:sp>
      <p:sp>
        <p:nvSpPr>
          <p:cNvPr id="82958" name="Text Box 7"/>
          <p:cNvSpPr txBox="1">
            <a:spLocks noChangeArrowheads="1"/>
          </p:cNvSpPr>
          <p:nvPr/>
        </p:nvSpPr>
        <p:spPr bwMode="auto">
          <a:xfrm>
            <a:off x="49213" y="5959475"/>
            <a:ext cx="5284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fontAlgn="auto">
              <a:spcBef>
                <a:spcPts val="0"/>
              </a:spcBef>
              <a:spcAft>
                <a:spcPts val="0"/>
              </a:spcAft>
              <a:buFont typeface="Symbol" pitchFamily="18" charset="2"/>
              <a:buChar char="·"/>
            </a:pPr>
            <a:r>
              <a:rPr lang="en-US" altLang="ko-KR" sz="1800" i="0" dirty="0">
                <a:solidFill>
                  <a:srgbClr val="000000"/>
                </a:solidFill>
                <a:latin typeface="Arial" charset="0"/>
                <a:ea typeface="SimSun" pitchFamily="2" charset="-122"/>
                <a:sym typeface="Symbol" pitchFamily="18" charset="2"/>
              </a:rPr>
              <a:t>PRF = 50 kHz</a:t>
            </a:r>
          </a:p>
          <a:p>
            <a:pPr>
              <a:buFont typeface="Symbol" pitchFamily="18" charset="2"/>
              <a:buChar char="·"/>
            </a:pPr>
            <a:r>
              <a:rPr lang="en-US" altLang="ko-KR" sz="1800" i="0" dirty="0" smtClean="0">
                <a:ea typeface="SimSun" pitchFamily="2" charset="-122"/>
                <a:sym typeface="Symbol" pitchFamily="18" charset="2"/>
              </a:rPr>
              <a:t>250 </a:t>
            </a:r>
            <a:r>
              <a:rPr lang="en-US" altLang="ko-KR" sz="1800" i="0" dirty="0">
                <a:ea typeface="SimSun" pitchFamily="2" charset="-122"/>
                <a:sym typeface="Symbol" pitchFamily="18" charset="2"/>
              </a:rPr>
              <a:t>V (10 MHz, CW), 250 V (40 MHz, pulsed)</a:t>
            </a:r>
          </a:p>
        </p:txBody>
      </p:sp>
      <p:sp>
        <p:nvSpPr>
          <p:cNvPr id="13" name="Text Box 7"/>
          <p:cNvSpPr txBox="1">
            <a:spLocks noChangeArrowheads="1"/>
          </p:cNvSpPr>
          <p:nvPr/>
        </p:nvSpPr>
        <p:spPr bwMode="auto">
          <a:xfrm>
            <a:off x="5379077" y="1116742"/>
            <a:ext cx="3527758"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spcAft>
                <a:spcPct val="50000"/>
              </a:spcAft>
              <a:buFont typeface="Symbol" pitchFamily="18" charset="2"/>
              <a:buNone/>
            </a:pPr>
            <a:endParaRPr lang="zh-CN" altLang="en-US" sz="800" i="0" dirty="0">
              <a:ea typeface="SimSun" pitchFamily="2" charset="-122"/>
            </a:endParaRPr>
          </a:p>
          <a:p>
            <a:pPr>
              <a:spcAft>
                <a:spcPct val="50000"/>
              </a:spcAft>
              <a:buFont typeface="Symbol" pitchFamily="18" charset="2"/>
              <a:buChar char="·"/>
            </a:pPr>
            <a:r>
              <a:rPr lang="en-US" altLang="ko-KR" sz="2000" i="0" dirty="0" smtClean="0">
                <a:solidFill>
                  <a:srgbClr val="000000"/>
                </a:solidFill>
                <a:ea typeface="SimSun" pitchFamily="2" charset="-122"/>
              </a:rPr>
              <a:t>Since the temporal modulation of dc bias follows up the envelope of the plasma potential fluctuation, the energy range of IED doesn’t change by much with different duty cycles.</a:t>
            </a:r>
          </a:p>
          <a:p>
            <a:pPr>
              <a:spcAft>
                <a:spcPct val="50000"/>
              </a:spcAft>
              <a:buFont typeface="Symbol" pitchFamily="18" charset="2"/>
              <a:buChar char="·"/>
            </a:pPr>
            <a:r>
              <a:rPr lang="en-US" altLang="ko-KR" sz="2000" i="0" dirty="0" smtClean="0">
                <a:solidFill>
                  <a:srgbClr val="000000"/>
                </a:solidFill>
                <a:ea typeface="SimSun" pitchFamily="2" charset="-122"/>
              </a:rPr>
              <a:t>However, in </a:t>
            </a:r>
            <a:r>
              <a:rPr lang="en-US" altLang="ko-KR" sz="2000" i="0" dirty="0" smtClean="0">
                <a:solidFill>
                  <a:srgbClr val="000000"/>
                </a:solidFill>
                <a:ea typeface="SimSun" pitchFamily="2" charset="-122"/>
              </a:rPr>
              <a:t>general, the maximum ion energies are larger with pulse operation of HF.</a:t>
            </a:r>
          </a:p>
        </p:txBody>
      </p:sp>
      <p:sp>
        <p:nvSpPr>
          <p:cNvPr id="16"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10/16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389355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C2SONG_UIGEL2_D\HPEM\HPEM_CASES\PULSE\paper_IED_figures_new\fig15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59" y="1118617"/>
            <a:ext cx="5143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7282"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7283" name="Text Box 5"/>
          <p:cNvSpPr txBox="1">
            <a:spLocks noChangeArrowheads="1"/>
          </p:cNvSpPr>
          <p:nvPr/>
        </p:nvSpPr>
        <p:spPr bwMode="auto">
          <a:xfrm>
            <a:off x="1698144" y="138113"/>
            <a:ext cx="5982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dirty="0" smtClean="0">
                <a:solidFill>
                  <a:srgbClr val="000000"/>
                </a:solidFill>
                <a:latin typeface="Arial" charset="0"/>
                <a:ea typeface="Arial Unicode MS" pitchFamily="34" charset="-128"/>
                <a:cs typeface="Arial Unicode MS" pitchFamily="34" charset="-128"/>
              </a:rPr>
              <a:t>IED vs. DUTY CYCLE: LF PULSED</a:t>
            </a:r>
            <a:endParaRPr lang="ko-KR" altLang="en-US" sz="2800" i="0" dirty="0" smtClean="0">
              <a:solidFill>
                <a:srgbClr val="000000"/>
              </a:solidFill>
              <a:ea typeface="Arial Unicode MS" pitchFamily="34" charset="-128"/>
              <a:cs typeface="Arial Unicode MS" pitchFamily="34" charset="-128"/>
            </a:endParaRPr>
          </a:p>
        </p:txBody>
      </p:sp>
      <p:sp>
        <p:nvSpPr>
          <p:cNvPr id="97284" name="Text Box 7"/>
          <p:cNvSpPr txBox="1">
            <a:spLocks noChangeArrowheads="1"/>
          </p:cNvSpPr>
          <p:nvPr/>
        </p:nvSpPr>
        <p:spPr bwMode="auto">
          <a:xfrm>
            <a:off x="5712738" y="1427241"/>
            <a:ext cx="313259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Since the high energy peak in the IED comes from the power-on stage and the low energy peak comes from the power-off stage, the amplitude of each peak can be manipulated by duty cycle.</a:t>
            </a:r>
          </a:p>
        </p:txBody>
      </p:sp>
      <p:grpSp>
        <p:nvGrpSpPr>
          <p:cNvPr id="97285" name="Group 45"/>
          <p:cNvGrpSpPr>
            <a:grpSpLocks/>
          </p:cNvGrpSpPr>
          <p:nvPr/>
        </p:nvGrpSpPr>
        <p:grpSpPr bwMode="auto">
          <a:xfrm>
            <a:off x="5257800" y="6172200"/>
            <a:ext cx="3770313" cy="582613"/>
            <a:chOff x="2953" y="3839"/>
            <a:chExt cx="2375" cy="367"/>
          </a:xfrm>
        </p:grpSpPr>
        <p:sp>
          <p:nvSpPr>
            <p:cNvPr id="97292" name="Line 46"/>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7293" name="Text Box 47"/>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University of Michigan</a:t>
              </a:r>
            </a:p>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Institute for Plasma Science &amp; Engr.</a:t>
              </a:r>
            </a:p>
          </p:txBody>
        </p:sp>
      </p:grpSp>
      <p:sp>
        <p:nvSpPr>
          <p:cNvPr id="97286" name="Text Box 7"/>
          <p:cNvSpPr txBox="1">
            <a:spLocks noChangeArrowheads="1"/>
          </p:cNvSpPr>
          <p:nvPr/>
        </p:nvSpPr>
        <p:spPr bwMode="auto">
          <a:xfrm>
            <a:off x="49213" y="5959475"/>
            <a:ext cx="5284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PRF = 50 kHz</a:t>
            </a:r>
          </a:p>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250 V (10 MHz, pulsed), 250 V (40 MHz, CW)</a:t>
            </a:r>
          </a:p>
        </p:txBody>
      </p:sp>
      <p:sp>
        <p:nvSpPr>
          <p:cNvPr id="16"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11/16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409862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3" name="Text Box 5"/>
          <p:cNvSpPr txBox="1">
            <a:spLocks noChangeArrowheads="1"/>
          </p:cNvSpPr>
          <p:nvPr/>
        </p:nvSpPr>
        <p:spPr bwMode="auto">
          <a:xfrm>
            <a:off x="1341039" y="138113"/>
            <a:ext cx="6720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dirty="0" smtClean="0">
                <a:solidFill>
                  <a:srgbClr val="000000"/>
                </a:solidFill>
                <a:latin typeface="Arial" charset="0"/>
                <a:ea typeface="Arial Unicode MS" pitchFamily="34" charset="-128"/>
                <a:cs typeface="Arial Unicode MS" pitchFamily="34" charset="-128"/>
              </a:rPr>
              <a:t>ETCH PROFILE vs. DUTY: HF PULSED</a:t>
            </a:r>
            <a:endParaRPr lang="ko-KR" altLang="en-US" sz="2800" i="0" dirty="0" smtClean="0">
              <a:solidFill>
                <a:srgbClr val="000000"/>
              </a:solidFill>
              <a:ea typeface="Arial Unicode MS" pitchFamily="34" charset="-128"/>
              <a:cs typeface="Arial Unicode MS" pitchFamily="34" charset="-128"/>
            </a:endParaRPr>
          </a:p>
        </p:txBody>
      </p:sp>
      <p:sp>
        <p:nvSpPr>
          <p:cNvPr id="4" name="Text Box 6"/>
          <p:cNvSpPr txBox="1">
            <a:spLocks noChangeArrowheads="1"/>
          </p:cNvSpPr>
          <p:nvPr/>
        </p:nvSpPr>
        <p:spPr bwMode="auto">
          <a:xfrm>
            <a:off x="5038725" y="1366323"/>
            <a:ext cx="3989388"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Etch time = 1000 sec</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Feature width = 75 nm</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Aspect Ratio (AR) = 13</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Etch profile </a:t>
            </a:r>
            <a:r>
              <a:rPr lang="en-US" altLang="ko-KR" sz="2000" i="0" dirty="0" smtClean="0">
                <a:solidFill>
                  <a:srgbClr val="000000"/>
                </a:solidFill>
                <a:latin typeface="Arial" charset="0"/>
                <a:ea typeface="Arial Unicode MS" pitchFamily="34" charset="-128"/>
                <a:cs typeface="Arial Unicode MS" pitchFamily="34" charset="-128"/>
              </a:rPr>
              <a:t>is not significantly affected by duty cycle when the HF power is pulsed because of the similar energy range of IED.</a:t>
            </a:r>
            <a:endParaRPr lang="en-US" altLang="ko-KR" sz="2000" i="0" dirty="0" smtClean="0">
              <a:solidFill>
                <a:srgbClr val="000000"/>
              </a:solidFill>
              <a:latin typeface="Arial" charset="0"/>
              <a:ea typeface="Arial Unicode MS" pitchFamily="34" charset="-128"/>
              <a:cs typeface="Arial Unicode MS" pitchFamily="34" charset="-128"/>
            </a:endParaRPr>
          </a:p>
        </p:txBody>
      </p:sp>
      <p:sp>
        <p:nvSpPr>
          <p:cNvPr id="5" name="Text Box 6"/>
          <p:cNvSpPr txBox="1">
            <a:spLocks noChangeArrowheads="1"/>
          </p:cNvSpPr>
          <p:nvPr/>
        </p:nvSpPr>
        <p:spPr bwMode="auto">
          <a:xfrm>
            <a:off x="5076825" y="4686300"/>
            <a:ext cx="3781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Char char="·"/>
            </a:pPr>
            <a:r>
              <a:rPr lang="en-US" altLang="ko-KR" sz="1800" i="0" dirty="0" smtClean="0">
                <a:solidFill>
                  <a:srgbClr val="000000"/>
                </a:solidFill>
                <a:latin typeface="Arial" charset="0"/>
                <a:ea typeface="Arial Unicode MS" pitchFamily="34" charset="-128"/>
                <a:cs typeface="Arial Unicode MS" pitchFamily="34" charset="-128"/>
              </a:rPr>
              <a:t>250 V (10 MHz, CW)</a:t>
            </a:r>
          </a:p>
          <a:p>
            <a:pPr fontAlgn="auto">
              <a:spcBef>
                <a:spcPts val="0"/>
              </a:spcBef>
              <a:spcAft>
                <a:spcPct val="50000"/>
              </a:spcAft>
              <a:buFont typeface="Symbol" pitchFamily="18" charset="2"/>
              <a:buChar char="·"/>
            </a:pPr>
            <a:r>
              <a:rPr lang="en-US" altLang="ko-KR" sz="1800" i="0" dirty="0" smtClean="0">
                <a:solidFill>
                  <a:srgbClr val="000000"/>
                </a:solidFill>
                <a:latin typeface="Arial" charset="0"/>
                <a:ea typeface="Arial Unicode MS" pitchFamily="34" charset="-128"/>
                <a:cs typeface="Arial Unicode MS" pitchFamily="34" charset="-128"/>
              </a:rPr>
              <a:t>250 V (40 MHz, pulsed)</a:t>
            </a:r>
          </a:p>
          <a:p>
            <a:pPr fontAlgn="auto">
              <a:spcBef>
                <a:spcPts val="0"/>
              </a:spcBef>
              <a:spcAft>
                <a:spcPct val="50000"/>
              </a:spcAft>
              <a:buFont typeface="Symbol" pitchFamily="18" charset="2"/>
              <a:buChar char="·"/>
            </a:pPr>
            <a:r>
              <a:rPr lang="en-US" altLang="ko-KR" sz="1800" i="0" dirty="0" smtClean="0">
                <a:solidFill>
                  <a:srgbClr val="000000"/>
                </a:solidFill>
                <a:latin typeface="Arial" charset="0"/>
                <a:ea typeface="Arial Unicode MS" pitchFamily="34" charset="-128"/>
                <a:cs typeface="Arial Unicode MS" pitchFamily="34" charset="-128"/>
              </a:rPr>
              <a:t>Blocking capacitance = 10 </a:t>
            </a:r>
            <a:r>
              <a:rPr lang="en-US" altLang="ko-KR" sz="1800" i="0" dirty="0" smtClean="0">
                <a:solidFill>
                  <a:srgbClr val="000000"/>
                </a:solidFill>
                <a:latin typeface="Arial Unicode MS" pitchFamily="34" charset="-128"/>
                <a:ea typeface="Arial Unicode MS" pitchFamily="34" charset="-128"/>
                <a:cs typeface="Arial Unicode MS" pitchFamily="34" charset="-128"/>
              </a:rPr>
              <a:t>n</a:t>
            </a:r>
            <a:r>
              <a:rPr lang="en-US" altLang="ko-KR" sz="1800" i="0" dirty="0" smtClean="0">
                <a:solidFill>
                  <a:srgbClr val="000000"/>
                </a:solidFill>
                <a:latin typeface="Arial" charset="0"/>
                <a:ea typeface="Arial Unicode MS" pitchFamily="34" charset="-128"/>
                <a:cs typeface="Arial Unicode MS" pitchFamily="34" charset="-128"/>
              </a:rPr>
              <a:t>F</a:t>
            </a:r>
          </a:p>
        </p:txBody>
      </p:sp>
      <p:grpSp>
        <p:nvGrpSpPr>
          <p:cNvPr id="6" name="Group 19"/>
          <p:cNvGrpSpPr>
            <a:grpSpLocks/>
          </p:cNvGrpSpPr>
          <p:nvPr/>
        </p:nvGrpSpPr>
        <p:grpSpPr bwMode="auto">
          <a:xfrm>
            <a:off x="5257800" y="6172200"/>
            <a:ext cx="3770313" cy="582613"/>
            <a:chOff x="2953" y="3839"/>
            <a:chExt cx="2375" cy="367"/>
          </a:xfrm>
        </p:grpSpPr>
        <p:sp>
          <p:nvSpPr>
            <p:cNvPr id="7" name="Line 20"/>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8" name="Text Box 21"/>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1600" i="0" smtClean="0">
                  <a:solidFill>
                    <a:srgbClr val="000000"/>
                  </a:solidFill>
                  <a:latin typeface="Arial" charset="0"/>
                </a:rPr>
                <a:t>University of Michigan</a:t>
              </a:r>
            </a:p>
            <a:p>
              <a:pPr algn="ctr" fontAlgn="auto">
                <a:spcBef>
                  <a:spcPts val="0"/>
                </a:spcBef>
                <a:spcAft>
                  <a:spcPts val="0"/>
                </a:spcAft>
              </a:pPr>
              <a:r>
                <a:rPr lang="en-US" altLang="zh-CN" sz="1600" i="0" smtClean="0">
                  <a:solidFill>
                    <a:srgbClr val="000000"/>
                  </a:solidFill>
                  <a:latin typeface="Arial" charset="0"/>
                </a:rPr>
                <a:t>Institute for Plasma Science &amp; Engr.</a:t>
              </a:r>
            </a:p>
          </p:txBody>
        </p:sp>
      </p:grpSp>
      <p:sp>
        <p:nvSpPr>
          <p:cNvPr id="10"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12/16</a:t>
            </a:r>
            <a:endParaRPr lang="ko-KR" altLang="en-US" sz="900" i="0" dirty="0">
              <a:ea typeface="Arial Unicode MS" pitchFamily="50" charset="-127"/>
              <a:cs typeface="Arial Unicode MS" pitchFamily="50" charset="-127"/>
            </a:endParaRPr>
          </a:p>
        </p:txBody>
      </p:sp>
      <p:pic>
        <p:nvPicPr>
          <p:cNvPr id="11266" name="Picture 2" descr="D:\MC2SONG_UIGEL2_D\HPEM\HPEM_CASES\PULSE\MIPSE_2013\etch_profile_HF_pulsed.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88" y="138101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2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100355" name="Text Box 5"/>
          <p:cNvSpPr txBox="1">
            <a:spLocks noChangeArrowheads="1"/>
          </p:cNvSpPr>
          <p:nvPr/>
        </p:nvSpPr>
        <p:spPr bwMode="auto">
          <a:xfrm>
            <a:off x="1361077" y="138113"/>
            <a:ext cx="6680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dirty="0" smtClean="0">
                <a:solidFill>
                  <a:srgbClr val="000000"/>
                </a:solidFill>
                <a:latin typeface="Arial" charset="0"/>
                <a:ea typeface="Arial Unicode MS" pitchFamily="34" charset="-128"/>
                <a:cs typeface="Arial Unicode MS" pitchFamily="34" charset="-128"/>
              </a:rPr>
              <a:t>ETCH PROFILE vs. DUTY: LF PULSED</a:t>
            </a:r>
            <a:endParaRPr lang="ko-KR" altLang="en-US" sz="2800" i="0" dirty="0" smtClean="0">
              <a:solidFill>
                <a:srgbClr val="000000"/>
              </a:solidFill>
              <a:ea typeface="Arial Unicode MS" pitchFamily="34" charset="-128"/>
              <a:cs typeface="Arial Unicode MS" pitchFamily="34" charset="-128"/>
            </a:endParaRPr>
          </a:p>
        </p:txBody>
      </p:sp>
      <p:grpSp>
        <p:nvGrpSpPr>
          <p:cNvPr id="100356" name="Group 19"/>
          <p:cNvGrpSpPr>
            <a:grpSpLocks/>
          </p:cNvGrpSpPr>
          <p:nvPr/>
        </p:nvGrpSpPr>
        <p:grpSpPr bwMode="auto">
          <a:xfrm>
            <a:off x="5257800" y="6172200"/>
            <a:ext cx="3770313" cy="582613"/>
            <a:chOff x="2953" y="3839"/>
            <a:chExt cx="2375" cy="367"/>
          </a:xfrm>
        </p:grpSpPr>
        <p:sp>
          <p:nvSpPr>
            <p:cNvPr id="100362" name="Line 20"/>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100363" name="Text Box 21"/>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1600" i="0" smtClean="0">
                  <a:solidFill>
                    <a:srgbClr val="000000"/>
                  </a:solidFill>
                  <a:latin typeface="Arial" charset="0"/>
                </a:rPr>
                <a:t>University of Michigan</a:t>
              </a:r>
            </a:p>
            <a:p>
              <a:pPr algn="ctr" fontAlgn="auto">
                <a:spcBef>
                  <a:spcPts val="0"/>
                </a:spcBef>
                <a:spcAft>
                  <a:spcPts val="0"/>
                </a:spcAft>
              </a:pPr>
              <a:r>
                <a:rPr lang="en-US" altLang="zh-CN" sz="1600" i="0" smtClean="0">
                  <a:solidFill>
                    <a:srgbClr val="000000"/>
                  </a:solidFill>
                  <a:latin typeface="Arial" charset="0"/>
                </a:rPr>
                <a:t>Institute for Plasma Science &amp; Engr.</a:t>
              </a:r>
            </a:p>
          </p:txBody>
        </p:sp>
      </p:grpSp>
      <p:sp>
        <p:nvSpPr>
          <p:cNvPr id="100357" name="Text Box 6"/>
          <p:cNvSpPr txBox="1">
            <a:spLocks noChangeArrowheads="1"/>
          </p:cNvSpPr>
          <p:nvPr/>
        </p:nvSpPr>
        <p:spPr bwMode="auto">
          <a:xfrm>
            <a:off x="5029672" y="1194316"/>
            <a:ext cx="398938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Etch time = 1000 sec</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Feature width = 75 nm</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Aspect Ratio (AR) = 13</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As </a:t>
            </a:r>
            <a:r>
              <a:rPr lang="en-US" altLang="ko-KR" sz="2000" i="0" dirty="0">
                <a:solidFill>
                  <a:srgbClr val="000000"/>
                </a:solidFill>
                <a:latin typeface="Arial" charset="0"/>
                <a:ea typeface="Arial Unicode MS" pitchFamily="34" charset="-128"/>
                <a:cs typeface="Arial Unicode MS" pitchFamily="34" charset="-128"/>
              </a:rPr>
              <a:t>duty cycle </a:t>
            </a:r>
            <a:r>
              <a:rPr lang="en-US" altLang="ko-KR" sz="2000" i="0" dirty="0" smtClean="0">
                <a:solidFill>
                  <a:srgbClr val="000000"/>
                </a:solidFill>
                <a:latin typeface="Arial" charset="0"/>
                <a:ea typeface="Arial Unicode MS" pitchFamily="34" charset="-128"/>
                <a:cs typeface="Arial Unicode MS" pitchFamily="34" charset="-128"/>
              </a:rPr>
              <a:t>decrease, etch rate decreases and profile becomes tapered sidewall due to enhanced low energy component in IED at lower duty cycle. </a:t>
            </a:r>
          </a:p>
        </p:txBody>
      </p:sp>
      <p:sp>
        <p:nvSpPr>
          <p:cNvPr id="100358" name="Text Box 6"/>
          <p:cNvSpPr txBox="1">
            <a:spLocks noChangeArrowheads="1"/>
          </p:cNvSpPr>
          <p:nvPr/>
        </p:nvSpPr>
        <p:spPr bwMode="auto">
          <a:xfrm>
            <a:off x="5076825" y="4686300"/>
            <a:ext cx="3781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Char char="·"/>
            </a:pPr>
            <a:r>
              <a:rPr lang="en-US" altLang="ko-KR" sz="1800" i="0" smtClean="0">
                <a:solidFill>
                  <a:srgbClr val="000000"/>
                </a:solidFill>
                <a:latin typeface="Arial" charset="0"/>
                <a:ea typeface="Arial Unicode MS" pitchFamily="34" charset="-128"/>
                <a:cs typeface="Arial Unicode MS" pitchFamily="34" charset="-128"/>
              </a:rPr>
              <a:t>250 V (10 MHz, pulsed)</a:t>
            </a:r>
          </a:p>
          <a:p>
            <a:pPr fontAlgn="auto">
              <a:spcBef>
                <a:spcPts val="0"/>
              </a:spcBef>
              <a:spcAft>
                <a:spcPct val="50000"/>
              </a:spcAft>
              <a:buFont typeface="Symbol" pitchFamily="18" charset="2"/>
              <a:buChar char="·"/>
            </a:pPr>
            <a:r>
              <a:rPr lang="en-US" altLang="ko-KR" sz="1800" i="0" smtClean="0">
                <a:solidFill>
                  <a:srgbClr val="000000"/>
                </a:solidFill>
                <a:latin typeface="Arial" charset="0"/>
                <a:ea typeface="Arial Unicode MS" pitchFamily="34" charset="-128"/>
                <a:cs typeface="Arial Unicode MS" pitchFamily="34" charset="-128"/>
              </a:rPr>
              <a:t>250 V (40 MHz, CW)</a:t>
            </a:r>
          </a:p>
          <a:p>
            <a:pPr fontAlgn="auto">
              <a:spcBef>
                <a:spcPts val="0"/>
              </a:spcBef>
              <a:spcAft>
                <a:spcPct val="50000"/>
              </a:spcAft>
              <a:buFont typeface="Symbol" pitchFamily="18" charset="2"/>
              <a:buChar char="·"/>
            </a:pPr>
            <a:r>
              <a:rPr lang="en-US" altLang="ko-KR" sz="1800" i="0" smtClean="0">
                <a:solidFill>
                  <a:srgbClr val="000000"/>
                </a:solidFill>
                <a:latin typeface="Arial" charset="0"/>
                <a:ea typeface="Arial Unicode MS" pitchFamily="34" charset="-128"/>
                <a:cs typeface="Arial Unicode MS" pitchFamily="34" charset="-128"/>
              </a:rPr>
              <a:t>Blocking capacitance = 10 </a:t>
            </a:r>
            <a:r>
              <a:rPr lang="en-US" altLang="ko-KR" sz="1800" i="0" smtClean="0">
                <a:solidFill>
                  <a:srgbClr val="000000"/>
                </a:solidFill>
                <a:latin typeface="Arial Unicode MS" pitchFamily="34" charset="-128"/>
                <a:ea typeface="Arial Unicode MS" pitchFamily="34" charset="-128"/>
                <a:cs typeface="Arial Unicode MS" pitchFamily="34" charset="-128"/>
              </a:rPr>
              <a:t>n</a:t>
            </a:r>
            <a:r>
              <a:rPr lang="en-US" altLang="ko-KR" sz="1800" i="0" smtClean="0">
                <a:solidFill>
                  <a:srgbClr val="000000"/>
                </a:solidFill>
                <a:latin typeface="Arial" charset="0"/>
                <a:ea typeface="Arial Unicode MS" pitchFamily="34" charset="-128"/>
                <a:cs typeface="Arial Unicode MS" pitchFamily="34" charset="-128"/>
              </a:rPr>
              <a:t>F</a:t>
            </a:r>
          </a:p>
        </p:txBody>
      </p:sp>
      <p:sp>
        <p:nvSpPr>
          <p:cNvPr id="14"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13/16</a:t>
            </a:r>
            <a:endParaRPr lang="ko-KR" altLang="en-US" sz="900" i="0" dirty="0">
              <a:ea typeface="Arial Unicode MS" pitchFamily="50" charset="-127"/>
              <a:cs typeface="Arial Unicode MS" pitchFamily="50" charset="-127"/>
            </a:endParaRPr>
          </a:p>
        </p:txBody>
      </p:sp>
      <p:pic>
        <p:nvPicPr>
          <p:cNvPr id="12290" name="Picture 2" descr="D:\MC2SONG_UIGEL2_D\HPEM\HPEM_CASES\PULSE\MIPSE_2013\etch_profile_LF_pulsed.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867" y="131445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6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101380" name="Text Box 5"/>
          <p:cNvSpPr txBox="1">
            <a:spLocks noChangeArrowheads="1"/>
          </p:cNvSpPr>
          <p:nvPr/>
        </p:nvSpPr>
        <p:spPr bwMode="auto">
          <a:xfrm>
            <a:off x="1123950" y="138113"/>
            <a:ext cx="715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dirty="0" smtClean="0">
                <a:solidFill>
                  <a:srgbClr val="000000"/>
                </a:solidFill>
                <a:latin typeface="Arial" charset="0"/>
                <a:ea typeface="Arial Unicode MS" pitchFamily="34" charset="-128"/>
                <a:cs typeface="Arial Unicode MS" pitchFamily="34" charset="-128"/>
              </a:rPr>
              <a:t>ETCH RATE vs. DUTY: PULSING HF &amp; LF</a:t>
            </a:r>
            <a:endParaRPr lang="ko-KR" altLang="en-US" sz="2800" i="0" dirty="0" smtClean="0">
              <a:solidFill>
                <a:srgbClr val="000000"/>
              </a:solidFill>
              <a:ea typeface="Arial Unicode MS" pitchFamily="34" charset="-128"/>
              <a:cs typeface="Arial Unicode MS" pitchFamily="34" charset="-128"/>
            </a:endParaRPr>
          </a:p>
        </p:txBody>
      </p:sp>
      <p:grpSp>
        <p:nvGrpSpPr>
          <p:cNvPr id="101381" name="Group 19"/>
          <p:cNvGrpSpPr>
            <a:grpSpLocks/>
          </p:cNvGrpSpPr>
          <p:nvPr/>
        </p:nvGrpSpPr>
        <p:grpSpPr bwMode="auto">
          <a:xfrm>
            <a:off x="5257800" y="6172200"/>
            <a:ext cx="3770313" cy="582613"/>
            <a:chOff x="2953" y="3839"/>
            <a:chExt cx="2375" cy="367"/>
          </a:xfrm>
        </p:grpSpPr>
        <p:sp>
          <p:nvSpPr>
            <p:cNvPr id="101388" name="Line 20"/>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101389" name="Text Box 21"/>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1600" i="0" smtClean="0">
                  <a:solidFill>
                    <a:srgbClr val="000000"/>
                  </a:solidFill>
                  <a:latin typeface="Arial" charset="0"/>
                </a:rPr>
                <a:t>University of Michigan</a:t>
              </a:r>
            </a:p>
            <a:p>
              <a:pPr algn="ctr" fontAlgn="auto">
                <a:spcBef>
                  <a:spcPts val="0"/>
                </a:spcBef>
                <a:spcAft>
                  <a:spcPts val="0"/>
                </a:spcAft>
              </a:pPr>
              <a:r>
                <a:rPr lang="en-US" altLang="zh-CN" sz="1600" i="0" smtClean="0">
                  <a:solidFill>
                    <a:srgbClr val="000000"/>
                  </a:solidFill>
                  <a:latin typeface="Arial" charset="0"/>
                </a:rPr>
                <a:t>Institute for Plasma Science &amp; Engr.</a:t>
              </a:r>
            </a:p>
          </p:txBody>
        </p:sp>
      </p:grpSp>
      <p:sp>
        <p:nvSpPr>
          <p:cNvPr id="101382" name="Text Box 7"/>
          <p:cNvSpPr txBox="1">
            <a:spLocks noChangeArrowheads="1"/>
          </p:cNvSpPr>
          <p:nvPr/>
        </p:nvSpPr>
        <p:spPr bwMode="auto">
          <a:xfrm>
            <a:off x="5669849" y="1085972"/>
            <a:ext cx="3301113"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With pulsing HF power, the power normalized etch rate increases </a:t>
            </a:r>
            <a:r>
              <a:rPr lang="en-US" altLang="ko-KR" sz="2000" i="0" dirty="0" smtClean="0">
                <a:solidFill>
                  <a:srgbClr val="000000"/>
                </a:solidFill>
                <a:latin typeface="Arial" charset="0"/>
                <a:ea typeface="SimSun" pitchFamily="2" charset="-122"/>
              </a:rPr>
              <a:t>with smaller duty cycle because  </a:t>
            </a:r>
            <a:r>
              <a:rPr lang="en-US" altLang="ko-KR" sz="2000" i="0" dirty="0" smtClean="0">
                <a:solidFill>
                  <a:srgbClr val="000000"/>
                </a:solidFill>
                <a:latin typeface="Arial" charset="0"/>
                <a:ea typeface="SimSun" pitchFamily="2" charset="-122"/>
              </a:rPr>
              <a:t>the ion energy is </a:t>
            </a:r>
            <a:r>
              <a:rPr lang="en-US" altLang="ko-KR" sz="2000" i="0" dirty="0" smtClean="0">
                <a:solidFill>
                  <a:srgbClr val="000000"/>
                </a:solidFill>
                <a:latin typeface="Arial" charset="0"/>
                <a:ea typeface="SimSun" pitchFamily="2" charset="-122"/>
              </a:rPr>
              <a:t>maintained.</a:t>
            </a:r>
            <a:endParaRPr lang="en-US" altLang="ko-KR" sz="2000" i="0" dirty="0" smtClean="0">
              <a:solidFill>
                <a:srgbClr val="000000"/>
              </a:solidFill>
              <a:latin typeface="Arial" charset="0"/>
              <a:ea typeface="SimSun" pitchFamily="2" charset="-122"/>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However, with </a:t>
            </a:r>
            <a:r>
              <a:rPr lang="en-US" altLang="ko-KR" sz="2000" i="0" dirty="0">
                <a:solidFill>
                  <a:srgbClr val="000000"/>
                </a:solidFill>
                <a:latin typeface="Arial" charset="0"/>
                <a:ea typeface="SimSun" pitchFamily="2" charset="-122"/>
              </a:rPr>
              <a:t>p</a:t>
            </a:r>
            <a:r>
              <a:rPr lang="en-US" altLang="ko-KR" sz="2000" i="0" dirty="0" smtClean="0">
                <a:solidFill>
                  <a:srgbClr val="000000"/>
                </a:solidFill>
                <a:latin typeface="Arial" charset="0"/>
                <a:ea typeface="SimSun" pitchFamily="2" charset="-122"/>
              </a:rPr>
              <a:t>ulsing LF power, the normalized etch rate decreases </a:t>
            </a:r>
            <a:r>
              <a:rPr lang="en-US" altLang="ko-KR" sz="2000" i="0" dirty="0" smtClean="0">
                <a:solidFill>
                  <a:srgbClr val="000000"/>
                </a:solidFill>
                <a:latin typeface="Arial" charset="0"/>
                <a:ea typeface="SimSun" pitchFamily="2" charset="-122"/>
              </a:rPr>
              <a:t>due </a:t>
            </a:r>
            <a:r>
              <a:rPr lang="en-US" altLang="ko-KR" sz="2000" i="0" dirty="0" smtClean="0">
                <a:solidFill>
                  <a:srgbClr val="000000"/>
                </a:solidFill>
                <a:latin typeface="Arial" charset="0"/>
                <a:ea typeface="SimSun" pitchFamily="2" charset="-122"/>
              </a:rPr>
              <a:t>to enhanced low energy </a:t>
            </a:r>
            <a:r>
              <a:rPr lang="en-US" altLang="ko-KR" sz="2000" i="0" dirty="0">
                <a:solidFill>
                  <a:srgbClr val="000000"/>
                </a:solidFill>
                <a:latin typeface="Arial" charset="0"/>
                <a:ea typeface="SimSun" pitchFamily="2" charset="-122"/>
              </a:rPr>
              <a:t>ions </a:t>
            </a:r>
            <a:r>
              <a:rPr lang="en-US" altLang="ko-KR" sz="2000" i="0" dirty="0" smtClean="0">
                <a:solidFill>
                  <a:srgbClr val="000000"/>
                </a:solidFill>
                <a:latin typeface="Arial" charset="0"/>
                <a:ea typeface="SimSun" pitchFamily="2" charset="-122"/>
              </a:rPr>
              <a:t>at the </a:t>
            </a:r>
            <a:r>
              <a:rPr lang="en-US" altLang="ko-KR" sz="2000" i="0" dirty="0">
                <a:solidFill>
                  <a:srgbClr val="000000"/>
                </a:solidFill>
                <a:latin typeface="Arial" charset="0"/>
                <a:ea typeface="SimSun" pitchFamily="2" charset="-122"/>
              </a:rPr>
              <a:t>smaller duty cycle .</a:t>
            </a:r>
            <a:endParaRPr lang="en-US" altLang="ko-KR" sz="2000" i="0" dirty="0" smtClean="0">
              <a:solidFill>
                <a:srgbClr val="000000"/>
              </a:solidFill>
              <a:latin typeface="Arial" charset="0"/>
              <a:ea typeface="SimSun" pitchFamily="2" charset="-122"/>
            </a:endParaRPr>
          </a:p>
        </p:txBody>
      </p:sp>
      <p:sp>
        <p:nvSpPr>
          <p:cNvPr id="101383" name="Text Box 7"/>
          <p:cNvSpPr txBox="1">
            <a:spLocks noChangeArrowheads="1"/>
          </p:cNvSpPr>
          <p:nvPr/>
        </p:nvSpPr>
        <p:spPr bwMode="auto">
          <a:xfrm>
            <a:off x="955675" y="5878911"/>
            <a:ext cx="3865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PRF = 50 kHz</a:t>
            </a:r>
          </a:p>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250 V (10 MHz), 250 V (40 MHz)</a:t>
            </a:r>
          </a:p>
        </p:txBody>
      </p:sp>
      <p:sp>
        <p:nvSpPr>
          <p:cNvPr id="16"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14/16</a:t>
            </a:r>
            <a:endParaRPr lang="ko-KR" altLang="en-US" sz="900" i="0" dirty="0">
              <a:ea typeface="Arial Unicode MS" pitchFamily="50" charset="-127"/>
              <a:cs typeface="Arial Unicode MS" pitchFamily="50" charset="-127"/>
            </a:endParaRPr>
          </a:p>
        </p:txBody>
      </p:sp>
      <p:pic>
        <p:nvPicPr>
          <p:cNvPr id="8194" name="Picture 2" descr="D:\MC2SONG_UIGEL2_D\HPEM\HPEM_CASES\PULSE\MIPSE_2013\etchrat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39" y="1089467"/>
            <a:ext cx="51435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40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3" name="Text Box 5"/>
          <p:cNvSpPr txBox="1">
            <a:spLocks noChangeArrowheads="1"/>
          </p:cNvSpPr>
          <p:nvPr/>
        </p:nvSpPr>
        <p:spPr bwMode="auto">
          <a:xfrm>
            <a:off x="822473" y="138113"/>
            <a:ext cx="77578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dirty="0" smtClean="0">
                <a:solidFill>
                  <a:srgbClr val="000000"/>
                </a:solidFill>
                <a:latin typeface="Arial" charset="0"/>
                <a:ea typeface="Arial Unicode MS" pitchFamily="34" charset="-128"/>
                <a:cs typeface="Arial Unicode MS" pitchFamily="34" charset="-128"/>
              </a:rPr>
              <a:t>ETCH PROFILE vs. DUTY: PULSING HF &amp; LF</a:t>
            </a:r>
            <a:endParaRPr lang="ko-KR" altLang="en-US" sz="2800" i="0" dirty="0" smtClean="0">
              <a:solidFill>
                <a:srgbClr val="000000"/>
              </a:solidFill>
              <a:ea typeface="Arial Unicode MS" pitchFamily="34" charset="-128"/>
              <a:cs typeface="Arial Unicode MS" pitchFamily="34" charset="-128"/>
            </a:endParaRPr>
          </a:p>
        </p:txBody>
      </p:sp>
      <p:sp>
        <p:nvSpPr>
          <p:cNvPr id="5" name="Text Box 7"/>
          <p:cNvSpPr txBox="1">
            <a:spLocks noChangeArrowheads="1"/>
          </p:cNvSpPr>
          <p:nvPr/>
        </p:nvSpPr>
        <p:spPr bwMode="auto">
          <a:xfrm>
            <a:off x="5298665" y="595984"/>
            <a:ext cx="375480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CD ratio is defined as CD in the middle of the profile over CD at the bottom.</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A/B &gt; 1 means bowing or tapered sidewall.</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A/B &lt; 1 means undercut.</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A/B = 1 means vertical etch profile.</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With </a:t>
            </a:r>
            <a:r>
              <a:rPr lang="en-US" altLang="ko-KR" sz="2000" i="0" dirty="0" smtClean="0">
                <a:solidFill>
                  <a:srgbClr val="000000"/>
                </a:solidFill>
                <a:latin typeface="Arial" charset="0"/>
                <a:ea typeface="SimSun" pitchFamily="2" charset="-122"/>
              </a:rPr>
              <a:t>pulsing HF, the etch profile is maintained as vertical, whereas </a:t>
            </a:r>
            <a:r>
              <a:rPr lang="en-US" altLang="ko-KR" sz="2000" i="0" dirty="0" smtClean="0">
                <a:solidFill>
                  <a:srgbClr val="000000"/>
                </a:solidFill>
                <a:latin typeface="Arial" charset="0"/>
                <a:ea typeface="SimSun" pitchFamily="2" charset="-122"/>
              </a:rPr>
              <a:t>with pulsing LF it becomes </a:t>
            </a:r>
            <a:r>
              <a:rPr lang="en-US" altLang="ko-KR" sz="2000" i="0" dirty="0" smtClean="0">
                <a:solidFill>
                  <a:srgbClr val="000000"/>
                </a:solidFill>
                <a:latin typeface="Arial" charset="0"/>
                <a:ea typeface="SimSun" pitchFamily="2" charset="-122"/>
              </a:rPr>
              <a:t>tapered </a:t>
            </a:r>
            <a:r>
              <a:rPr lang="en-US" altLang="ko-KR" sz="2000" i="0" dirty="0" smtClean="0">
                <a:solidFill>
                  <a:srgbClr val="000000"/>
                </a:solidFill>
                <a:latin typeface="Arial" charset="0"/>
                <a:ea typeface="SimSun" pitchFamily="2" charset="-122"/>
              </a:rPr>
              <a:t>sidewall profile </a:t>
            </a:r>
            <a:r>
              <a:rPr lang="en-US" altLang="ko-KR" sz="2000" i="0" dirty="0" smtClean="0">
                <a:solidFill>
                  <a:srgbClr val="000000"/>
                </a:solidFill>
                <a:latin typeface="Arial" charset="0"/>
                <a:ea typeface="SimSun" pitchFamily="2" charset="-122"/>
              </a:rPr>
              <a:t>due to </a:t>
            </a:r>
            <a:r>
              <a:rPr lang="en-US" altLang="ko-KR" sz="2000" i="0" dirty="0" smtClean="0">
                <a:solidFill>
                  <a:srgbClr val="000000"/>
                </a:solidFill>
                <a:latin typeface="Arial" charset="0"/>
                <a:ea typeface="SimSun" pitchFamily="2" charset="-122"/>
              </a:rPr>
              <a:t>enhanced low energy ions at smaller duty cycle. </a:t>
            </a:r>
            <a:endParaRPr lang="en-US" altLang="ko-KR" sz="2000" i="0" dirty="0">
              <a:solidFill>
                <a:srgbClr val="000000"/>
              </a:solidFill>
              <a:latin typeface="Arial" charset="0"/>
              <a:ea typeface="SimSun" pitchFamily="2" charset="-122"/>
            </a:endParaRPr>
          </a:p>
        </p:txBody>
      </p:sp>
      <p:grpSp>
        <p:nvGrpSpPr>
          <p:cNvPr id="6" name="Group 8"/>
          <p:cNvGrpSpPr>
            <a:grpSpLocks/>
          </p:cNvGrpSpPr>
          <p:nvPr/>
        </p:nvGrpSpPr>
        <p:grpSpPr bwMode="auto">
          <a:xfrm>
            <a:off x="5257800" y="6172200"/>
            <a:ext cx="3770313" cy="582613"/>
            <a:chOff x="2953" y="3839"/>
            <a:chExt cx="2375" cy="367"/>
          </a:xfrm>
        </p:grpSpPr>
        <p:sp>
          <p:nvSpPr>
            <p:cNvPr id="7" name="Line 9"/>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8" name="Text Box 10"/>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University of Michigan</a:t>
              </a:r>
            </a:p>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Institute for Plasma Science &amp; Engr.</a:t>
              </a:r>
            </a:p>
          </p:txBody>
        </p:sp>
      </p:grpSp>
      <p:sp>
        <p:nvSpPr>
          <p:cNvPr id="9" name="Text Box 7"/>
          <p:cNvSpPr txBox="1">
            <a:spLocks noChangeArrowheads="1"/>
          </p:cNvSpPr>
          <p:nvPr/>
        </p:nvSpPr>
        <p:spPr bwMode="auto">
          <a:xfrm>
            <a:off x="955675" y="5634480"/>
            <a:ext cx="38655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EPD + OE50%</a:t>
            </a:r>
          </a:p>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PRF = 50 kHz</a:t>
            </a:r>
          </a:p>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250 V (10 MHz), 250 V (40 MHz)</a:t>
            </a:r>
          </a:p>
        </p:txBody>
      </p:sp>
      <p:sp>
        <p:nvSpPr>
          <p:cNvPr id="10"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15/16</a:t>
            </a:r>
            <a:endParaRPr lang="ko-KR" altLang="en-US" sz="900" i="0" dirty="0">
              <a:ea typeface="Arial Unicode MS" pitchFamily="50" charset="-127"/>
              <a:cs typeface="Arial Unicode MS" pitchFamily="50" charset="-127"/>
            </a:endParaRPr>
          </a:p>
        </p:txBody>
      </p:sp>
      <p:pic>
        <p:nvPicPr>
          <p:cNvPr id="3074" name="Picture 2" descr="D:\MC2SONG_UIGEL2_D\HPEM\HPEM_CASES\PULSE\MIPSE_2013\mcd_over_bcd_rati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95" y="949205"/>
            <a:ext cx="51435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8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Line 2"/>
          <p:cNvSpPr>
            <a:spLocks noChangeShapeType="1"/>
          </p:cNvSpPr>
          <p:nvPr/>
        </p:nvSpPr>
        <p:spPr bwMode="auto">
          <a:xfrm>
            <a:off x="838200" y="762000"/>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104451" name="Text Box 5"/>
          <p:cNvSpPr txBox="1">
            <a:spLocks noChangeArrowheads="1"/>
          </p:cNvSpPr>
          <p:nvPr/>
        </p:nvSpPr>
        <p:spPr bwMode="auto">
          <a:xfrm>
            <a:off x="2379663" y="176213"/>
            <a:ext cx="4492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2800" i="0" smtClean="0">
                <a:solidFill>
                  <a:srgbClr val="000000"/>
                </a:solidFill>
                <a:latin typeface="Arial" charset="0"/>
              </a:rPr>
              <a:t>CONCLUDING REMARKS</a:t>
            </a:r>
            <a:endParaRPr lang="en-US" altLang="zh-CN" sz="2800" i="0" smtClean="0">
              <a:solidFill>
                <a:srgbClr val="000000"/>
              </a:solidFill>
            </a:endParaRPr>
          </a:p>
        </p:txBody>
      </p:sp>
      <p:sp>
        <p:nvSpPr>
          <p:cNvPr id="104452" name="Text Box 7"/>
          <p:cNvSpPr txBox="1">
            <a:spLocks noChangeArrowheads="1"/>
          </p:cNvSpPr>
          <p:nvPr/>
        </p:nvSpPr>
        <p:spPr bwMode="auto">
          <a:xfrm>
            <a:off x="347663" y="906848"/>
            <a:ext cx="84566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IEDs can be manipulated using pulse power in a manner that is not attainable with CW excitation mode.</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rPr>
              <a:t>Fine amplitude control of peaks in IED can be achieved by varying duty cycle when the LF power is operated in pulse mode.</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sym typeface="Symbol" pitchFamily="18" charset="2"/>
              </a:rPr>
              <a:t>As duty cycle decreases, the power-normalized etch rate increases with pulsing HF whereas it decreases with pulsing LF due to the different energy ranges of IED.</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sym typeface="Symbol" pitchFamily="18" charset="2"/>
              </a:rPr>
              <a:t>In terms of etching profile, tapered etch profile is observed with pulsing LF due to the low energy component in IED.</a:t>
            </a:r>
          </a:p>
        </p:txBody>
      </p:sp>
      <p:grpSp>
        <p:nvGrpSpPr>
          <p:cNvPr id="104453" name="Group 8"/>
          <p:cNvGrpSpPr>
            <a:grpSpLocks/>
          </p:cNvGrpSpPr>
          <p:nvPr/>
        </p:nvGrpSpPr>
        <p:grpSpPr bwMode="auto">
          <a:xfrm>
            <a:off x="5257800" y="6172200"/>
            <a:ext cx="3770313" cy="582613"/>
            <a:chOff x="2953" y="3839"/>
            <a:chExt cx="2375" cy="367"/>
          </a:xfrm>
        </p:grpSpPr>
        <p:sp>
          <p:nvSpPr>
            <p:cNvPr id="104455" name="Line 9"/>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104456" name="Text Box 10"/>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University of Michigan</a:t>
              </a:r>
            </a:p>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Institute for Plasma Science &amp; Engr.</a:t>
              </a:r>
            </a:p>
          </p:txBody>
        </p:sp>
      </p:grpSp>
      <p:sp>
        <p:nvSpPr>
          <p:cNvPr id="11"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16/16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413644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838200" y="762000"/>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 name="Text Box 5"/>
          <p:cNvSpPr txBox="1">
            <a:spLocks noChangeArrowheads="1"/>
          </p:cNvSpPr>
          <p:nvPr/>
        </p:nvSpPr>
        <p:spPr bwMode="auto">
          <a:xfrm>
            <a:off x="3760788" y="176213"/>
            <a:ext cx="1725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lgn="ctr"/>
            <a:r>
              <a:rPr lang="en-US" altLang="zh-CN" sz="2800" i="0">
                <a:ea typeface="SimSun" pitchFamily="2" charset="-122"/>
              </a:rPr>
              <a:t>AGENDA</a:t>
            </a:r>
            <a:endParaRPr lang="en-US" altLang="zh-CN" sz="2800" i="0">
              <a:latin typeface="Times New Roman" pitchFamily="18" charset="0"/>
              <a:ea typeface="SimSun" pitchFamily="2" charset="-122"/>
            </a:endParaRPr>
          </a:p>
        </p:txBody>
      </p:sp>
      <p:sp>
        <p:nvSpPr>
          <p:cNvPr id="5124" name="Text Box 7"/>
          <p:cNvSpPr txBox="1">
            <a:spLocks noChangeArrowheads="1"/>
          </p:cNvSpPr>
          <p:nvPr/>
        </p:nvSpPr>
        <p:spPr bwMode="auto">
          <a:xfrm>
            <a:off x="762000" y="914400"/>
            <a:ext cx="763905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spcAft>
                <a:spcPct val="50000"/>
              </a:spcAft>
              <a:buFont typeface="Symbol" pitchFamily="18" charset="2"/>
              <a:buNone/>
            </a:pPr>
            <a:endParaRPr lang="zh-CN" altLang="en-US" sz="800" i="0" dirty="0">
              <a:ea typeface="SimSun" pitchFamily="2" charset="-122"/>
            </a:endParaRPr>
          </a:p>
          <a:p>
            <a:pPr>
              <a:spcAft>
                <a:spcPct val="50000"/>
              </a:spcAft>
              <a:buFont typeface="Symbol" pitchFamily="18" charset="2"/>
              <a:buChar char="·"/>
            </a:pPr>
            <a:r>
              <a:rPr lang="en-US" altLang="zh-CN" sz="2000" i="0" dirty="0">
                <a:ea typeface="SimSun" pitchFamily="2" charset="-122"/>
              </a:rPr>
              <a:t>Motivation</a:t>
            </a:r>
            <a:r>
              <a:rPr lang="en-US" altLang="ko-KR" sz="2000" i="0" dirty="0">
                <a:ea typeface="SimSun" pitchFamily="2" charset="-122"/>
              </a:rPr>
              <a:t> for c</a:t>
            </a:r>
            <a:r>
              <a:rPr lang="en-US" altLang="zh-CN" sz="2000" i="0" dirty="0">
                <a:ea typeface="SimSun" pitchFamily="2" charset="-122"/>
              </a:rPr>
              <a:t>ontrolling</a:t>
            </a:r>
            <a:r>
              <a:rPr lang="en-US" altLang="ko-KR" sz="2000" i="0" dirty="0">
                <a:ea typeface="SimSun" pitchFamily="2" charset="-122"/>
              </a:rPr>
              <a:t> energy distribution of electron and ion</a:t>
            </a:r>
          </a:p>
          <a:p>
            <a:pPr>
              <a:spcAft>
                <a:spcPct val="50000"/>
              </a:spcAft>
              <a:buFont typeface="Symbol" pitchFamily="18" charset="2"/>
              <a:buChar char="·"/>
            </a:pPr>
            <a:r>
              <a:rPr lang="en-US" altLang="zh-CN" sz="2000" i="0" dirty="0">
                <a:ea typeface="SimSun" pitchFamily="2" charset="-122"/>
              </a:rPr>
              <a:t>Description of the model</a:t>
            </a:r>
            <a:endParaRPr lang="en-US" altLang="ko-KR" sz="2000" i="0" dirty="0">
              <a:ea typeface="SimSun" pitchFamily="2" charset="-122"/>
            </a:endParaRPr>
          </a:p>
          <a:p>
            <a:pPr>
              <a:spcAft>
                <a:spcPct val="50000"/>
              </a:spcAft>
              <a:buFont typeface="Symbol" pitchFamily="18" charset="2"/>
              <a:buChar char="·"/>
            </a:pPr>
            <a:r>
              <a:rPr lang="en-US" altLang="ko-KR" sz="2000" i="0" dirty="0">
                <a:ea typeface="SimSun" pitchFamily="2" charset="-122"/>
              </a:rPr>
              <a:t>Typical pulsed plasma properties</a:t>
            </a:r>
            <a:endParaRPr lang="en-US" altLang="zh-CN" sz="2000" i="0" dirty="0">
              <a:ea typeface="SimSun" pitchFamily="2" charset="-122"/>
            </a:endParaRPr>
          </a:p>
          <a:p>
            <a:pPr lvl="1">
              <a:spcAft>
                <a:spcPct val="50000"/>
              </a:spcAft>
              <a:buFont typeface="Symbol" pitchFamily="18" charset="2"/>
              <a:buChar char="·"/>
            </a:pPr>
            <a:r>
              <a:rPr lang="en-US" altLang="ko-KR" sz="2000" i="0" dirty="0" smtClean="0">
                <a:ea typeface="Gulim" pitchFamily="50" charset="-127"/>
                <a:sym typeface="Symbol" pitchFamily="18" charset="2"/>
              </a:rPr>
              <a:t>Self induced dc bias</a:t>
            </a:r>
            <a:endParaRPr lang="en-US" altLang="ko-KR" sz="2000" i="0" dirty="0">
              <a:ea typeface="Gulim" pitchFamily="50" charset="-127"/>
              <a:sym typeface="Symbol" pitchFamily="18" charset="2"/>
            </a:endParaRPr>
          </a:p>
          <a:p>
            <a:pPr lvl="1">
              <a:spcAft>
                <a:spcPct val="50000"/>
              </a:spcAft>
              <a:buFont typeface="Symbol" pitchFamily="18" charset="2"/>
              <a:buChar char="·"/>
            </a:pPr>
            <a:r>
              <a:rPr lang="en-US" altLang="ko-KR" sz="2000" i="0" dirty="0">
                <a:ea typeface="Gulim" pitchFamily="50" charset="-127"/>
                <a:sym typeface="Symbol" pitchFamily="18" charset="2"/>
              </a:rPr>
              <a:t>Ion energy distribution</a:t>
            </a:r>
          </a:p>
          <a:p>
            <a:pPr>
              <a:spcAft>
                <a:spcPct val="50000"/>
              </a:spcAft>
              <a:buFont typeface="Symbol" pitchFamily="18" charset="2"/>
              <a:buChar char="·"/>
            </a:pPr>
            <a:r>
              <a:rPr lang="en-US" altLang="ko-KR" sz="2000" i="0" dirty="0" smtClean="0">
                <a:ea typeface="SimSun" pitchFamily="2" charset="-122"/>
              </a:rPr>
              <a:t>Etch </a:t>
            </a:r>
            <a:r>
              <a:rPr lang="en-US" altLang="ko-KR" sz="2000" i="0" dirty="0">
                <a:ea typeface="SimSun" pitchFamily="2" charset="-122"/>
              </a:rPr>
              <a:t>profile simulation</a:t>
            </a:r>
          </a:p>
          <a:p>
            <a:pPr>
              <a:spcAft>
                <a:spcPct val="50000"/>
              </a:spcAft>
              <a:buFont typeface="Symbol" pitchFamily="18" charset="2"/>
              <a:buChar char="·"/>
            </a:pPr>
            <a:r>
              <a:rPr lang="en-US" altLang="zh-CN" sz="2000" i="0" dirty="0">
                <a:ea typeface="SimSun" pitchFamily="2" charset="-122"/>
              </a:rPr>
              <a:t>Concluding </a:t>
            </a:r>
            <a:r>
              <a:rPr lang="en-US" altLang="ko-KR" sz="2000" i="0" dirty="0">
                <a:ea typeface="SimSun" pitchFamily="2" charset="-122"/>
              </a:rPr>
              <a:t>r</a:t>
            </a:r>
            <a:r>
              <a:rPr lang="en-US" altLang="zh-CN" sz="2000" i="0" dirty="0">
                <a:ea typeface="SimSun" pitchFamily="2" charset="-122"/>
              </a:rPr>
              <a:t>emarks</a:t>
            </a:r>
          </a:p>
        </p:txBody>
      </p:sp>
      <p:grpSp>
        <p:nvGrpSpPr>
          <p:cNvPr id="5125" name="Group 7"/>
          <p:cNvGrpSpPr>
            <a:grpSpLocks/>
          </p:cNvGrpSpPr>
          <p:nvPr/>
        </p:nvGrpSpPr>
        <p:grpSpPr bwMode="auto">
          <a:xfrm>
            <a:off x="5257800" y="6172200"/>
            <a:ext cx="3770313" cy="582613"/>
            <a:chOff x="2953" y="3839"/>
            <a:chExt cx="2375" cy="367"/>
          </a:xfrm>
        </p:grpSpPr>
        <p:sp>
          <p:nvSpPr>
            <p:cNvPr id="5127" name="Line 8"/>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 name="Text Box 9"/>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lgn="ctr"/>
              <a:r>
                <a:rPr lang="en-US" altLang="ko-KR" i="0">
                  <a:ea typeface="Arial Unicode MS" pitchFamily="50" charset="-127"/>
                  <a:cs typeface="Arial Unicode MS" pitchFamily="50" charset="-127"/>
                </a:rPr>
                <a:t>University of Michigan</a:t>
              </a:r>
            </a:p>
            <a:p>
              <a:pPr algn="ctr"/>
              <a:r>
                <a:rPr lang="en-US" altLang="ko-KR" i="0">
                  <a:ea typeface="Arial Unicode MS" pitchFamily="50" charset="-127"/>
                  <a:cs typeface="Arial Unicode MS" pitchFamily="50" charset="-127"/>
                </a:rPr>
                <a:t>Institute for Plasma Science &amp; Engr.</a:t>
              </a:r>
            </a:p>
          </p:txBody>
        </p:sp>
      </p:grpSp>
      <p:sp>
        <p:nvSpPr>
          <p:cNvPr id="10"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02/16</a:t>
            </a:r>
            <a:endParaRPr lang="ko-KR" altLang="en-US" sz="900" i="0" dirty="0">
              <a:ea typeface="Arial Unicode MS" pitchFamily="50" charset="-127"/>
              <a:cs typeface="Arial Unicode MS"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838200" y="762000"/>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88067" name="Text Box 5"/>
          <p:cNvSpPr txBox="1">
            <a:spLocks noChangeArrowheads="1"/>
          </p:cNvSpPr>
          <p:nvPr/>
        </p:nvSpPr>
        <p:spPr bwMode="auto">
          <a:xfrm>
            <a:off x="1257300" y="176213"/>
            <a:ext cx="6761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2800" i="0" smtClean="0">
                <a:solidFill>
                  <a:srgbClr val="000000"/>
                </a:solidFill>
                <a:latin typeface="Arial" charset="0"/>
              </a:rPr>
              <a:t>CONTROL OF </a:t>
            </a:r>
            <a:r>
              <a:rPr lang="en-US" altLang="ko-KR" sz="2800" i="0" smtClean="0">
                <a:solidFill>
                  <a:srgbClr val="000000"/>
                </a:solidFill>
                <a:latin typeface="Arial" charset="0"/>
                <a:ea typeface="SimSun" pitchFamily="2" charset="-122"/>
              </a:rPr>
              <a:t>ENERGY DISTRIBUTION</a:t>
            </a:r>
            <a:endParaRPr lang="en-US" altLang="zh-CN" sz="2800" i="0" smtClean="0">
              <a:solidFill>
                <a:srgbClr val="000000"/>
              </a:solidFill>
            </a:endParaRPr>
          </a:p>
        </p:txBody>
      </p:sp>
      <p:sp>
        <p:nvSpPr>
          <p:cNvPr id="88068" name="Text Box 7"/>
          <p:cNvSpPr txBox="1">
            <a:spLocks noChangeArrowheads="1"/>
          </p:cNvSpPr>
          <p:nvPr/>
        </p:nvSpPr>
        <p:spPr bwMode="auto">
          <a:xfrm>
            <a:off x="373063" y="784911"/>
            <a:ext cx="6332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C</a:t>
            </a:r>
            <a:r>
              <a:rPr lang="en-US" altLang="zh-CN" sz="2000" i="0" dirty="0" smtClean="0">
                <a:solidFill>
                  <a:srgbClr val="000000"/>
                </a:solidFill>
                <a:latin typeface="Arial" charset="0"/>
              </a:rPr>
              <a:t>ontrolling the generation of reactive species for device</a:t>
            </a:r>
            <a:r>
              <a:rPr lang="en-US" altLang="ko-KR" sz="2000" i="0" dirty="0" smtClean="0">
                <a:solidFill>
                  <a:srgbClr val="000000"/>
                </a:solidFill>
                <a:latin typeface="Arial" charset="0"/>
                <a:ea typeface="SimSun" pitchFamily="2" charset="-122"/>
              </a:rPr>
              <a:t> fabrication benefits from customizing</a:t>
            </a:r>
            <a:r>
              <a:rPr lang="en-US" altLang="zh-CN" sz="2000" i="0" dirty="0" smtClean="0">
                <a:solidFill>
                  <a:srgbClr val="000000"/>
                </a:solidFill>
                <a:latin typeface="Arial" charset="0"/>
              </a:rPr>
              <a:t> the electron energy </a:t>
            </a:r>
            <a:r>
              <a:rPr lang="en-US" altLang="ko-KR" sz="2000" i="0" dirty="0" smtClean="0">
                <a:solidFill>
                  <a:srgbClr val="000000"/>
                </a:solidFill>
                <a:latin typeface="Arial" charset="0"/>
                <a:ea typeface="SimSun" pitchFamily="2" charset="-122"/>
              </a:rPr>
              <a:t>distribution (EED)</a:t>
            </a:r>
            <a:r>
              <a:rPr lang="en-US" altLang="zh-CN" sz="2000" i="0" dirty="0" smtClean="0">
                <a:solidFill>
                  <a:srgbClr val="000000"/>
                </a:solidFill>
                <a:latin typeface="Arial" charset="0"/>
              </a:rPr>
              <a:t>.</a:t>
            </a:r>
            <a:endParaRPr lang="en-US" altLang="ko-KR" sz="2000" i="0" dirty="0" smtClean="0">
              <a:solidFill>
                <a:srgbClr val="000000"/>
              </a:solidFill>
              <a:latin typeface="Arial" charset="0"/>
              <a:ea typeface="SimSun" pitchFamily="2" charset="-122"/>
            </a:endParaRPr>
          </a:p>
        </p:txBody>
      </p:sp>
      <p:grpSp>
        <p:nvGrpSpPr>
          <p:cNvPr id="88069" name="Group 8"/>
          <p:cNvGrpSpPr>
            <a:grpSpLocks/>
          </p:cNvGrpSpPr>
          <p:nvPr/>
        </p:nvGrpSpPr>
        <p:grpSpPr bwMode="auto">
          <a:xfrm>
            <a:off x="5257800" y="6172200"/>
            <a:ext cx="3770313" cy="582613"/>
            <a:chOff x="2953" y="3839"/>
            <a:chExt cx="2375" cy="367"/>
          </a:xfrm>
        </p:grpSpPr>
        <p:sp>
          <p:nvSpPr>
            <p:cNvPr id="88077" name="Line 9"/>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88078" name="Text Box 10"/>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University of Michigan</a:t>
              </a:r>
            </a:p>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Institute for Plasma Science &amp; Engr.</a:t>
              </a:r>
            </a:p>
          </p:txBody>
        </p:sp>
      </p:grpSp>
      <p:graphicFrame>
        <p:nvGraphicFramePr>
          <p:cNvPr id="88070" name="Object 12"/>
          <p:cNvGraphicFramePr>
            <a:graphicFrameLocks noChangeAspect="1"/>
          </p:cNvGraphicFramePr>
          <p:nvPr/>
        </p:nvGraphicFramePr>
        <p:xfrm>
          <a:off x="1473200" y="2179638"/>
          <a:ext cx="4268788" cy="914400"/>
        </p:xfrm>
        <a:graphic>
          <a:graphicData uri="http://schemas.openxmlformats.org/presentationml/2006/ole">
            <mc:AlternateContent xmlns:mc="http://schemas.openxmlformats.org/markup-compatibility/2006">
              <mc:Choice xmlns:v="urn:schemas-microsoft-com:vml" Requires="v">
                <p:oleObj spid="_x0000_s2074" name="Equation" r:id="rId4" imgW="2489200" imgH="533400" progId="Equation.DSMT4">
                  <p:embed/>
                </p:oleObj>
              </mc:Choice>
              <mc:Fallback>
                <p:oleObj name="Equation" r:id="rId4" imgW="2489200" imgH="533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2179638"/>
                        <a:ext cx="42687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1" name="Rectangle 20"/>
          <p:cNvSpPr>
            <a:spLocks noChangeArrowheads="1"/>
          </p:cNvSpPr>
          <p:nvPr/>
        </p:nvSpPr>
        <p:spPr bwMode="auto">
          <a:xfrm>
            <a:off x="381000" y="3953347"/>
            <a:ext cx="612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eaLnBrk="0" fontAlgn="auto" hangingPunct="0">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Control of etch rates, critical dimension (CD), selectivity is then determined by the ion energy distribution (IED) striking on the material surface.</a:t>
            </a:r>
            <a:endParaRPr lang="en-US" altLang="zh-CN" sz="2000" i="0" dirty="0" smtClean="0">
              <a:solidFill>
                <a:srgbClr val="000000"/>
              </a:solidFill>
              <a:latin typeface="Arial" charset="0"/>
            </a:endParaRPr>
          </a:p>
        </p:txBody>
      </p:sp>
      <p:pic>
        <p:nvPicPr>
          <p:cNvPr id="88072" name="Picture 30" descr="cvrf01p1_fe_TP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7100" y="979488"/>
            <a:ext cx="2001838"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31" descr="cvrf01p1_i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863" y="3576638"/>
            <a:ext cx="25685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Text Box 7"/>
          <p:cNvSpPr txBox="1">
            <a:spLocks noChangeArrowheads="1"/>
          </p:cNvSpPr>
          <p:nvPr/>
        </p:nvSpPr>
        <p:spPr bwMode="auto">
          <a:xfrm>
            <a:off x="7491513" y="1220788"/>
            <a:ext cx="944562" cy="396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Char char="·"/>
            </a:pPr>
            <a:r>
              <a:rPr lang="en-US" altLang="ko-KR" sz="2000" i="0" smtClean="0">
                <a:solidFill>
                  <a:srgbClr val="000000"/>
                </a:solidFill>
                <a:latin typeface="Arial" charset="0"/>
                <a:ea typeface="Arial Unicode MS" pitchFamily="34" charset="-128"/>
                <a:cs typeface="Arial Unicode MS" pitchFamily="34" charset="-128"/>
                <a:sym typeface="Symbol" pitchFamily="18" charset="2"/>
              </a:rPr>
              <a:t>EED</a:t>
            </a:r>
            <a:endParaRPr lang="en-US" altLang="ko-KR" sz="2000" i="0" baseline="-25000" smtClean="0">
              <a:solidFill>
                <a:srgbClr val="000000"/>
              </a:solidFill>
              <a:latin typeface="Arial" charset="0"/>
              <a:ea typeface="Arial Unicode MS" pitchFamily="34" charset="-128"/>
              <a:cs typeface="Arial Unicode MS" pitchFamily="34" charset="-128"/>
              <a:sym typeface="Symbol" pitchFamily="18" charset="2"/>
            </a:endParaRPr>
          </a:p>
        </p:txBody>
      </p:sp>
      <p:sp>
        <p:nvSpPr>
          <p:cNvPr id="88075" name="Text Box 7"/>
          <p:cNvSpPr txBox="1">
            <a:spLocks noChangeArrowheads="1"/>
          </p:cNvSpPr>
          <p:nvPr/>
        </p:nvSpPr>
        <p:spPr bwMode="auto">
          <a:xfrm>
            <a:off x="7064375" y="3735388"/>
            <a:ext cx="944563" cy="396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Char char="·"/>
            </a:pPr>
            <a:r>
              <a:rPr lang="en-US" altLang="ko-KR" sz="2000" i="0" smtClean="0">
                <a:solidFill>
                  <a:srgbClr val="000000"/>
                </a:solidFill>
                <a:latin typeface="Arial" charset="0"/>
                <a:ea typeface="Arial Unicode MS" pitchFamily="34" charset="-128"/>
                <a:cs typeface="Arial Unicode MS" pitchFamily="34" charset="-128"/>
                <a:sym typeface="Symbol" pitchFamily="18" charset="2"/>
              </a:rPr>
              <a:t>IED</a:t>
            </a:r>
            <a:endParaRPr lang="en-US" altLang="ko-KR" sz="2000" i="0" baseline="-25000" smtClean="0">
              <a:solidFill>
                <a:srgbClr val="000000"/>
              </a:solidFill>
              <a:latin typeface="Arial" charset="0"/>
              <a:ea typeface="Arial Unicode MS" pitchFamily="34" charset="-128"/>
              <a:cs typeface="Arial Unicode MS" pitchFamily="34" charset="-128"/>
              <a:sym typeface="Symbol" pitchFamily="18" charset="2"/>
            </a:endParaRPr>
          </a:p>
        </p:txBody>
      </p:sp>
      <p:sp>
        <p:nvSpPr>
          <p:cNvPr id="16"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03/16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4077862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4" name="Picture 31" descr="pulse_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288" y="2362200"/>
            <a:ext cx="685641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0" name="Group 2"/>
          <p:cNvGrpSpPr>
            <a:grpSpLocks/>
          </p:cNvGrpSpPr>
          <p:nvPr/>
        </p:nvGrpSpPr>
        <p:grpSpPr bwMode="auto">
          <a:xfrm>
            <a:off x="111125" y="60325"/>
            <a:ext cx="8804275" cy="592138"/>
            <a:chOff x="70" y="38"/>
            <a:chExt cx="5546" cy="373"/>
          </a:xfrm>
        </p:grpSpPr>
        <p:sp>
          <p:nvSpPr>
            <p:cNvPr id="89098" name="Line 5"/>
            <p:cNvSpPr>
              <a:spLocks noChangeShapeType="1"/>
            </p:cNvSpPr>
            <p:nvPr/>
          </p:nvSpPr>
          <p:spPr bwMode="auto">
            <a:xfrm>
              <a:off x="528" y="411"/>
              <a:ext cx="47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89099" name="Text Box 8"/>
            <p:cNvSpPr txBox="1">
              <a:spLocks noChangeArrowheads="1"/>
            </p:cNvSpPr>
            <p:nvPr/>
          </p:nvSpPr>
          <p:spPr bwMode="auto">
            <a:xfrm>
              <a:off x="70" y="38"/>
              <a:ext cx="55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smtClean="0">
                  <a:solidFill>
                    <a:srgbClr val="000000"/>
                  </a:solidFill>
                  <a:latin typeface="Arial" charset="0"/>
                  <a:ea typeface="Arial Unicode MS" pitchFamily="34" charset="-128"/>
                  <a:cs typeface="Arial Unicode MS" pitchFamily="34" charset="-128"/>
                </a:rPr>
                <a:t>PULSE POWER</a:t>
              </a:r>
              <a:endParaRPr lang="en-US" altLang="ko-KR" sz="2800" i="0" baseline="-25000" smtClean="0">
                <a:solidFill>
                  <a:srgbClr val="000000"/>
                </a:solidFill>
                <a:latin typeface="Arial" charset="0"/>
                <a:ea typeface="Arial Unicode MS" pitchFamily="34" charset="-128"/>
                <a:cs typeface="Arial Unicode MS" pitchFamily="34" charset="-128"/>
              </a:endParaRPr>
            </a:p>
          </p:txBody>
        </p:sp>
      </p:grpSp>
      <p:grpSp>
        <p:nvGrpSpPr>
          <p:cNvPr id="89091" name="Group 23"/>
          <p:cNvGrpSpPr>
            <a:grpSpLocks/>
          </p:cNvGrpSpPr>
          <p:nvPr/>
        </p:nvGrpSpPr>
        <p:grpSpPr bwMode="auto">
          <a:xfrm>
            <a:off x="5257800" y="6172200"/>
            <a:ext cx="3770313" cy="582613"/>
            <a:chOff x="2953" y="3839"/>
            <a:chExt cx="2375" cy="367"/>
          </a:xfrm>
        </p:grpSpPr>
        <p:sp>
          <p:nvSpPr>
            <p:cNvPr id="89096" name="Line 24"/>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89097" name="Text Box 25"/>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1600" i="0" smtClean="0">
                  <a:solidFill>
                    <a:srgbClr val="000000"/>
                  </a:solidFill>
                  <a:latin typeface="Arial" charset="0"/>
                </a:rPr>
                <a:t>University of Michigan</a:t>
              </a:r>
            </a:p>
            <a:p>
              <a:pPr algn="ctr" fontAlgn="auto">
                <a:spcBef>
                  <a:spcPts val="0"/>
                </a:spcBef>
                <a:spcAft>
                  <a:spcPts val="0"/>
                </a:spcAft>
              </a:pPr>
              <a:r>
                <a:rPr lang="en-US" altLang="zh-CN" sz="1600" i="0" smtClean="0">
                  <a:solidFill>
                    <a:srgbClr val="000000"/>
                  </a:solidFill>
                  <a:latin typeface="Arial" charset="0"/>
                </a:rPr>
                <a:t>Institute for Plasma Science &amp; Engr.</a:t>
              </a:r>
            </a:p>
          </p:txBody>
        </p:sp>
      </p:grpSp>
      <p:sp>
        <p:nvSpPr>
          <p:cNvPr id="89092" name="Text Box 7"/>
          <p:cNvSpPr txBox="1">
            <a:spLocks noChangeArrowheads="1"/>
          </p:cNvSpPr>
          <p:nvPr/>
        </p:nvSpPr>
        <p:spPr bwMode="auto">
          <a:xfrm>
            <a:off x="182563" y="485775"/>
            <a:ext cx="8890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sym typeface="Symbol" pitchFamily="18" charset="2"/>
              </a:rPr>
              <a:t>Use of pulse power provides a means for controlling f() of both electrons and of ions, and so control etch properties.  </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sym typeface="Symbol" pitchFamily="18" charset="2"/>
              </a:rPr>
              <a:t>Pulsing enables ionization to exceed electron losses during a portion of the ON period – ionization only needs to equal electron losses averaged over the pulse period. </a:t>
            </a:r>
          </a:p>
        </p:txBody>
      </p:sp>
      <p:sp>
        <p:nvSpPr>
          <p:cNvPr id="89093" name="Text Box 7"/>
          <p:cNvSpPr txBox="1">
            <a:spLocks noChangeArrowheads="1"/>
          </p:cNvSpPr>
          <p:nvPr/>
        </p:nvSpPr>
        <p:spPr bwMode="auto">
          <a:xfrm>
            <a:off x="317500" y="4982132"/>
            <a:ext cx="8255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3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sym typeface="Symbol" pitchFamily="18" charset="2"/>
              </a:rPr>
              <a:t>Duty-cycle = 25% – 75%, PRF = 50 kHz</a:t>
            </a:r>
            <a:endParaRPr lang="ko-KR" altLang="en-US" sz="2000" i="0" dirty="0" smtClean="0">
              <a:solidFill>
                <a:srgbClr val="000000"/>
              </a:solidFill>
              <a:latin typeface="Arial" charset="0"/>
              <a:ea typeface="Arial Unicode MS" pitchFamily="34" charset="-128"/>
              <a:cs typeface="Arial Unicode MS" pitchFamily="34" charset="-128"/>
              <a:sym typeface="Symbol" pitchFamily="18" charset="2"/>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Arial Unicode MS" pitchFamily="34" charset="-128"/>
                <a:cs typeface="Arial Unicode MS" pitchFamily="34" charset="-128"/>
                <a:sym typeface="Symbol" pitchFamily="18" charset="2"/>
              </a:rPr>
              <a:t>Constant Voltage = 250 V (</a:t>
            </a:r>
            <a:r>
              <a:rPr lang="en-US" altLang="ko-KR" sz="2000" dirty="0" smtClean="0">
                <a:solidFill>
                  <a:srgbClr val="000000"/>
                </a:solidFill>
                <a:latin typeface="Arial" charset="0"/>
                <a:ea typeface="Arial Unicode MS" pitchFamily="34" charset="-128"/>
                <a:cs typeface="Arial Unicode MS" pitchFamily="34" charset="-128"/>
                <a:sym typeface="Symbol" pitchFamily="18" charset="2"/>
              </a:rPr>
              <a:t>HF</a:t>
            </a:r>
            <a:r>
              <a:rPr lang="en-US" altLang="ko-KR" sz="2000" i="0" dirty="0" smtClean="0">
                <a:solidFill>
                  <a:srgbClr val="000000"/>
                </a:solidFill>
                <a:latin typeface="Arial" charset="0"/>
                <a:ea typeface="Arial Unicode MS" pitchFamily="34" charset="-128"/>
                <a:cs typeface="Arial Unicode MS" pitchFamily="34" charset="-128"/>
                <a:sym typeface="Symbol" pitchFamily="18" charset="2"/>
              </a:rPr>
              <a:t>, 40 MHz), 250 V (</a:t>
            </a:r>
            <a:r>
              <a:rPr lang="en-US" altLang="ko-KR" sz="2000" dirty="0" smtClean="0">
                <a:solidFill>
                  <a:srgbClr val="000000"/>
                </a:solidFill>
                <a:latin typeface="Arial" charset="0"/>
                <a:ea typeface="Arial Unicode MS" pitchFamily="34" charset="-128"/>
                <a:cs typeface="Arial Unicode MS" pitchFamily="34" charset="-128"/>
                <a:sym typeface="Symbol" pitchFamily="18" charset="2"/>
              </a:rPr>
              <a:t>LF</a:t>
            </a:r>
            <a:r>
              <a:rPr lang="en-US" altLang="ko-KR" sz="2000" i="0" dirty="0" smtClean="0">
                <a:solidFill>
                  <a:srgbClr val="000000"/>
                </a:solidFill>
                <a:latin typeface="Arial" charset="0"/>
                <a:ea typeface="Arial Unicode MS" pitchFamily="34" charset="-128"/>
                <a:cs typeface="Arial Unicode MS" pitchFamily="34" charset="-128"/>
                <a:sym typeface="Symbol" pitchFamily="18" charset="2"/>
              </a:rPr>
              <a:t>, 10 MHz)</a:t>
            </a:r>
          </a:p>
        </p:txBody>
      </p:sp>
      <p:sp>
        <p:nvSpPr>
          <p:cNvPr id="14"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04/16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1377095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4"/>
          <p:cNvSpPr>
            <a:spLocks noChangeShapeType="1"/>
          </p:cNvSpPr>
          <p:nvPr/>
        </p:nvSpPr>
        <p:spPr bwMode="auto">
          <a:xfrm>
            <a:off x="381000" y="6858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1139" name="Text Box 289"/>
          <p:cNvSpPr txBox="1">
            <a:spLocks noChangeArrowheads="1"/>
          </p:cNvSpPr>
          <p:nvPr/>
        </p:nvSpPr>
        <p:spPr bwMode="auto">
          <a:xfrm>
            <a:off x="498475" y="76200"/>
            <a:ext cx="8105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2800" i="0" smtClean="0">
                <a:solidFill>
                  <a:srgbClr val="000000"/>
                </a:solidFill>
                <a:latin typeface="Arial" charset="0"/>
              </a:rPr>
              <a:t>HYBRID PLASMA EQUIPMENT MODEL (HPEM)</a:t>
            </a:r>
            <a:endParaRPr lang="en-US" altLang="zh-CN" sz="2800" i="0" smtClean="0">
              <a:solidFill>
                <a:srgbClr val="000000"/>
              </a:solidFill>
              <a:latin typeface="Arial" charset="0"/>
              <a:sym typeface="Symbol" pitchFamily="18" charset="2"/>
            </a:endParaRPr>
          </a:p>
        </p:txBody>
      </p:sp>
      <p:sp>
        <p:nvSpPr>
          <p:cNvPr id="91140" name="Text Box 27"/>
          <p:cNvSpPr txBox="1">
            <a:spLocks noChangeArrowheads="1"/>
          </p:cNvSpPr>
          <p:nvPr/>
        </p:nvSpPr>
        <p:spPr bwMode="auto">
          <a:xfrm>
            <a:off x="804863" y="2549525"/>
            <a:ext cx="765016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sz="2400">
                <a:solidFill>
                  <a:schemeClr val="tx1"/>
                </a:solidFill>
                <a:latin typeface="Times New Roman" pitchFamily="18" charset="0"/>
              </a:defRPr>
            </a:lvl1pPr>
            <a:lvl2pPr marL="577850" indent="-230188"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25000"/>
              </a:spcAft>
              <a:buFont typeface="Symbol" pitchFamily="18" charset="2"/>
              <a:buChar char="·"/>
            </a:pPr>
            <a:r>
              <a:rPr lang="en-US" altLang="zh-CN" sz="2200" i="0" u="sng" smtClean="0">
                <a:solidFill>
                  <a:srgbClr val="000000"/>
                </a:solidFill>
                <a:latin typeface="Arial" charset="0"/>
              </a:rPr>
              <a:t>Fluid Kinetics Module:</a:t>
            </a:r>
          </a:p>
          <a:p>
            <a:pPr lvl="1" fontAlgn="auto">
              <a:spcBef>
                <a:spcPts val="0"/>
              </a:spcBef>
              <a:spcAft>
                <a:spcPct val="25000"/>
              </a:spcAft>
              <a:buFont typeface="Symbol" pitchFamily="18" charset="2"/>
              <a:buChar char="·"/>
            </a:pPr>
            <a:r>
              <a:rPr lang="en-US" altLang="zh-CN" sz="2200" i="0" smtClean="0">
                <a:solidFill>
                  <a:srgbClr val="000000"/>
                </a:solidFill>
                <a:latin typeface="Arial" charset="0"/>
              </a:rPr>
              <a:t>Heavy particle </a:t>
            </a:r>
            <a:r>
              <a:rPr lang="en-US" altLang="ko-KR" sz="2200" i="0" smtClean="0">
                <a:solidFill>
                  <a:srgbClr val="000000"/>
                </a:solidFill>
                <a:latin typeface="Arial" charset="0"/>
                <a:ea typeface="SimSun" pitchFamily="2" charset="-122"/>
              </a:rPr>
              <a:t>and electron </a:t>
            </a:r>
            <a:r>
              <a:rPr lang="en-US" altLang="zh-CN" sz="2200" i="0" smtClean="0">
                <a:solidFill>
                  <a:srgbClr val="000000"/>
                </a:solidFill>
                <a:latin typeface="Arial" charset="0"/>
              </a:rPr>
              <a:t>continuity, momentum, energy</a:t>
            </a:r>
            <a:endParaRPr lang="en-US" altLang="ko-KR" sz="2200" i="0" smtClean="0">
              <a:solidFill>
                <a:srgbClr val="000000"/>
              </a:solidFill>
              <a:latin typeface="Arial" charset="0"/>
              <a:ea typeface="SimSun" pitchFamily="2" charset="-122"/>
            </a:endParaRPr>
          </a:p>
          <a:p>
            <a:pPr lvl="1" fontAlgn="auto">
              <a:spcBef>
                <a:spcPts val="0"/>
              </a:spcBef>
              <a:spcAft>
                <a:spcPct val="25000"/>
              </a:spcAft>
              <a:buFont typeface="Symbol" pitchFamily="18" charset="2"/>
              <a:buChar char="·"/>
            </a:pPr>
            <a:r>
              <a:rPr lang="en-US" altLang="ko-KR" sz="2200" i="0" smtClean="0">
                <a:solidFill>
                  <a:srgbClr val="000000"/>
                </a:solidFill>
                <a:latin typeface="Arial" charset="0"/>
                <a:ea typeface="SimSun" pitchFamily="2" charset="-122"/>
              </a:rPr>
              <a:t>Poisson’s equation</a:t>
            </a:r>
          </a:p>
          <a:p>
            <a:pPr fontAlgn="auto">
              <a:spcBef>
                <a:spcPts val="0"/>
              </a:spcBef>
              <a:spcAft>
                <a:spcPct val="25000"/>
              </a:spcAft>
              <a:buFont typeface="Symbol" pitchFamily="18" charset="2"/>
              <a:buChar char="·"/>
            </a:pPr>
            <a:r>
              <a:rPr lang="en-US" altLang="zh-CN" sz="2200" i="0" u="sng" smtClean="0">
                <a:solidFill>
                  <a:srgbClr val="000000"/>
                </a:solidFill>
                <a:latin typeface="Arial" charset="0"/>
              </a:rPr>
              <a:t>Electron </a:t>
            </a:r>
            <a:r>
              <a:rPr lang="en-US" altLang="ko-KR" sz="2200" i="0" u="sng" smtClean="0">
                <a:solidFill>
                  <a:srgbClr val="000000"/>
                </a:solidFill>
                <a:latin typeface="Arial" charset="0"/>
                <a:ea typeface="Arial Unicode MS" pitchFamily="34" charset="-128"/>
                <a:cs typeface="Arial Unicode MS" pitchFamily="34" charset="-128"/>
              </a:rPr>
              <a:t>Monte Carlo Simulation</a:t>
            </a:r>
            <a:r>
              <a:rPr lang="en-US" altLang="zh-CN" sz="2200" i="0" u="sng" smtClean="0">
                <a:solidFill>
                  <a:srgbClr val="000000"/>
                </a:solidFill>
                <a:latin typeface="Arial" charset="0"/>
              </a:rPr>
              <a:t>:</a:t>
            </a:r>
            <a:endParaRPr lang="en-US" altLang="zh-CN" sz="2200" i="0" smtClean="0">
              <a:solidFill>
                <a:srgbClr val="000000"/>
              </a:solidFill>
              <a:latin typeface="Arial" charset="0"/>
            </a:endParaRPr>
          </a:p>
          <a:p>
            <a:pPr lvl="1" fontAlgn="auto">
              <a:spcBef>
                <a:spcPts val="0"/>
              </a:spcBef>
              <a:spcAft>
                <a:spcPct val="25000"/>
              </a:spcAft>
              <a:buFont typeface="Symbol" pitchFamily="18" charset="2"/>
              <a:buChar char="·"/>
            </a:pPr>
            <a:r>
              <a:rPr lang="en-US" altLang="ko-KR" sz="2200" i="0" smtClean="0">
                <a:solidFill>
                  <a:srgbClr val="000000"/>
                </a:solidFill>
                <a:latin typeface="Arial" charset="0"/>
                <a:ea typeface="SimSun" pitchFamily="2" charset="-122"/>
              </a:rPr>
              <a:t>Includes secondary electron transport</a:t>
            </a:r>
          </a:p>
          <a:p>
            <a:pPr lvl="1" fontAlgn="auto">
              <a:spcBef>
                <a:spcPts val="0"/>
              </a:spcBef>
              <a:spcAft>
                <a:spcPct val="25000"/>
              </a:spcAft>
              <a:buFont typeface="Symbol" pitchFamily="18" charset="2"/>
              <a:buChar char="·"/>
            </a:pPr>
            <a:r>
              <a:rPr lang="en-US" altLang="ko-KR" sz="2200" i="0" smtClean="0">
                <a:solidFill>
                  <a:srgbClr val="000000"/>
                </a:solidFill>
                <a:latin typeface="Arial" charset="0"/>
                <a:ea typeface="SimSun" pitchFamily="2" charset="-122"/>
              </a:rPr>
              <a:t>Captures anomalous electron heating</a:t>
            </a:r>
            <a:endParaRPr lang="en-US" altLang="zh-CN" sz="2200" i="0" smtClean="0">
              <a:solidFill>
                <a:srgbClr val="000000"/>
              </a:solidFill>
              <a:latin typeface="Arial" charset="0"/>
            </a:endParaRPr>
          </a:p>
          <a:p>
            <a:pPr lvl="1" fontAlgn="auto">
              <a:spcBef>
                <a:spcPts val="0"/>
              </a:spcBef>
              <a:spcAft>
                <a:spcPct val="25000"/>
              </a:spcAft>
              <a:buFont typeface="Symbol" pitchFamily="18" charset="2"/>
              <a:buChar char="·"/>
            </a:pPr>
            <a:r>
              <a:rPr lang="en-US" altLang="ko-KR" sz="2200" i="0" smtClean="0">
                <a:solidFill>
                  <a:srgbClr val="000000"/>
                </a:solidFill>
                <a:latin typeface="Arial" charset="0"/>
                <a:ea typeface="SimSun" pitchFamily="2" charset="-122"/>
              </a:rPr>
              <a:t>Includes electron-electron collisions</a:t>
            </a:r>
            <a:endParaRPr lang="en-US" altLang="zh-CN" sz="2200" i="0" smtClean="0">
              <a:solidFill>
                <a:srgbClr val="000000"/>
              </a:solidFill>
              <a:latin typeface="Arial" charset="0"/>
            </a:endParaRPr>
          </a:p>
          <a:p>
            <a:pPr lvl="1" fontAlgn="auto">
              <a:spcBef>
                <a:spcPts val="0"/>
              </a:spcBef>
              <a:spcAft>
                <a:spcPct val="25000"/>
              </a:spcAft>
              <a:buFont typeface="Symbol" pitchFamily="18" charset="2"/>
              <a:buChar char="·"/>
            </a:pPr>
            <a:endParaRPr lang="en-US" altLang="zh-CN" sz="2200" i="0" smtClean="0">
              <a:solidFill>
                <a:srgbClr val="000000"/>
              </a:solidFill>
              <a:latin typeface="Arial" charset="0"/>
            </a:endParaRPr>
          </a:p>
        </p:txBody>
      </p:sp>
      <p:sp>
        <p:nvSpPr>
          <p:cNvPr id="91141" name="Text Box 565"/>
          <p:cNvSpPr txBox="1">
            <a:spLocks noChangeArrowheads="1"/>
          </p:cNvSpPr>
          <p:nvPr/>
        </p:nvSpPr>
        <p:spPr bwMode="auto">
          <a:xfrm>
            <a:off x="3489325" y="1847850"/>
            <a:ext cx="10985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pPr>
            <a:r>
              <a:rPr lang="en-US" altLang="zh-CN" sz="2000" b="0" i="0" smtClean="0">
                <a:solidFill>
                  <a:srgbClr val="000000"/>
                </a:solidFill>
                <a:latin typeface="Arial" charset="0"/>
              </a:rPr>
              <a:t>E,</a:t>
            </a:r>
            <a:r>
              <a:rPr lang="en-US" altLang="ko-KR" sz="2000" b="0" i="0" smtClean="0">
                <a:solidFill>
                  <a:srgbClr val="000000"/>
                </a:solidFill>
                <a:latin typeface="Arial" charset="0"/>
                <a:ea typeface="SimSun" pitchFamily="2" charset="-122"/>
              </a:rPr>
              <a:t> </a:t>
            </a:r>
            <a:r>
              <a:rPr lang="en-US" altLang="zh-CN" sz="2000" b="0" i="0" smtClean="0">
                <a:solidFill>
                  <a:srgbClr val="000000"/>
                </a:solidFill>
                <a:latin typeface="Arial" charset="0"/>
              </a:rPr>
              <a:t>N</a:t>
            </a:r>
            <a:r>
              <a:rPr lang="en-US" altLang="ko-KR" sz="2000" b="0" i="0" baseline="-25000" smtClean="0">
                <a:solidFill>
                  <a:srgbClr val="000000"/>
                </a:solidFill>
                <a:latin typeface="Arial" charset="0"/>
                <a:ea typeface="SimSun" pitchFamily="2" charset="-122"/>
              </a:rPr>
              <a:t>i</a:t>
            </a:r>
            <a:r>
              <a:rPr lang="en-US" altLang="ko-KR" sz="2000" b="0" i="0" smtClean="0">
                <a:solidFill>
                  <a:srgbClr val="000000"/>
                </a:solidFill>
                <a:latin typeface="Arial" charset="0"/>
                <a:ea typeface="SimSun" pitchFamily="2" charset="-122"/>
              </a:rPr>
              <a:t>, n</a:t>
            </a:r>
            <a:r>
              <a:rPr lang="en-US" altLang="ko-KR" sz="2000" b="0" i="0" baseline="-25000" smtClean="0">
                <a:solidFill>
                  <a:srgbClr val="000000"/>
                </a:solidFill>
                <a:latin typeface="Arial" charset="0"/>
                <a:ea typeface="SimSun" pitchFamily="2" charset="-122"/>
              </a:rPr>
              <a:t>e</a:t>
            </a:r>
            <a:endParaRPr lang="en-US" altLang="ko-KR" sz="2000" i="0" baseline="-25000" smtClean="0">
              <a:solidFill>
                <a:srgbClr val="000000"/>
              </a:solidFill>
              <a:latin typeface="Gulim" pitchFamily="34" charset="-127"/>
              <a:ea typeface="Gulim" pitchFamily="34" charset="-127"/>
            </a:endParaRPr>
          </a:p>
        </p:txBody>
      </p:sp>
      <p:sp>
        <p:nvSpPr>
          <p:cNvPr id="91142" name="Rectangle 566"/>
          <p:cNvSpPr>
            <a:spLocks noChangeArrowheads="1"/>
          </p:cNvSpPr>
          <p:nvPr/>
        </p:nvSpPr>
        <p:spPr bwMode="auto">
          <a:xfrm>
            <a:off x="4852988" y="993775"/>
            <a:ext cx="3541712" cy="1331913"/>
          </a:xfrm>
          <a:prstGeom prst="rect">
            <a:avLst/>
          </a:prstGeom>
          <a:solidFill>
            <a:srgbClr val="FFFFFF"/>
          </a:solidFill>
          <a:ln w="28575">
            <a:solidFill>
              <a:schemeClr val="tx1"/>
            </a:solidFill>
            <a:miter lim="800000"/>
            <a:headEnd/>
            <a:tailEnd/>
          </a:ln>
        </p:spPr>
        <p:txBody>
          <a:bodyPr/>
          <a:lstStyle/>
          <a:p>
            <a:pPr eaLnBrk="0" fontAlgn="auto" hangingPunct="0">
              <a:spcBef>
                <a:spcPts val="0"/>
              </a:spcBef>
              <a:spcAft>
                <a:spcPts val="0"/>
              </a:spcAft>
            </a:pPr>
            <a:endParaRPr lang="ko-KR" altLang="en-US" sz="2000" i="0" baseline="-25000" smtClean="0">
              <a:solidFill>
                <a:srgbClr val="000000"/>
              </a:solidFill>
              <a:latin typeface="Gulim" pitchFamily="34" charset="-127"/>
              <a:ea typeface="Gulim" pitchFamily="34" charset="-127"/>
            </a:endParaRPr>
          </a:p>
        </p:txBody>
      </p:sp>
      <p:sp>
        <p:nvSpPr>
          <p:cNvPr id="91143" name="Text Box 567"/>
          <p:cNvSpPr txBox="1">
            <a:spLocks noChangeArrowheads="1"/>
          </p:cNvSpPr>
          <p:nvPr/>
        </p:nvSpPr>
        <p:spPr bwMode="auto">
          <a:xfrm>
            <a:off x="4908550" y="1044575"/>
            <a:ext cx="3430588" cy="1216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2000" i="0" smtClean="0">
                <a:solidFill>
                  <a:srgbClr val="000000"/>
                </a:solidFill>
                <a:latin typeface="Arial" charset="0"/>
              </a:rPr>
              <a:t>Fluid Kinetics Module</a:t>
            </a:r>
          </a:p>
          <a:p>
            <a:pPr algn="ctr" fontAlgn="auto">
              <a:spcBef>
                <a:spcPts val="0"/>
              </a:spcBef>
              <a:spcAft>
                <a:spcPts val="0"/>
              </a:spcAft>
            </a:pPr>
            <a:r>
              <a:rPr lang="en-US" altLang="zh-CN" sz="1800" b="0" i="0" smtClean="0">
                <a:solidFill>
                  <a:srgbClr val="000000"/>
                </a:solidFill>
                <a:latin typeface="Arial" charset="0"/>
              </a:rPr>
              <a:t>Fluid equations</a:t>
            </a:r>
          </a:p>
          <a:p>
            <a:pPr algn="ctr" fontAlgn="auto">
              <a:spcBef>
                <a:spcPts val="0"/>
              </a:spcBef>
              <a:spcAft>
                <a:spcPts val="0"/>
              </a:spcAft>
            </a:pPr>
            <a:r>
              <a:rPr lang="en-US" altLang="zh-CN" sz="1800" b="0" i="0" smtClean="0">
                <a:solidFill>
                  <a:srgbClr val="000000"/>
                </a:solidFill>
                <a:latin typeface="Arial" charset="0"/>
              </a:rPr>
              <a:t>(continuity, momentum, energy)</a:t>
            </a:r>
            <a:endParaRPr lang="en-US" altLang="ko-KR" sz="1800" b="0" i="0" smtClean="0">
              <a:solidFill>
                <a:srgbClr val="000000"/>
              </a:solidFill>
              <a:latin typeface="Arial" charset="0"/>
              <a:ea typeface="SimSun" pitchFamily="2" charset="-122"/>
            </a:endParaRPr>
          </a:p>
          <a:p>
            <a:pPr algn="ctr" fontAlgn="auto">
              <a:spcBef>
                <a:spcPts val="0"/>
              </a:spcBef>
              <a:spcAft>
                <a:spcPts val="0"/>
              </a:spcAft>
            </a:pPr>
            <a:r>
              <a:rPr lang="en-US" altLang="ko-KR" sz="1800" b="0" i="0" smtClean="0">
                <a:solidFill>
                  <a:srgbClr val="000000"/>
                </a:solidFill>
                <a:latin typeface="Arial" charset="0"/>
                <a:ea typeface="SimSun" pitchFamily="2" charset="-122"/>
              </a:rPr>
              <a:t>Poisson’s equation</a:t>
            </a:r>
            <a:endParaRPr lang="en-US" altLang="zh-CN" sz="1800" b="0" i="0" smtClean="0">
              <a:solidFill>
                <a:srgbClr val="000000"/>
              </a:solidFill>
              <a:latin typeface="Arial" charset="0"/>
            </a:endParaRPr>
          </a:p>
        </p:txBody>
      </p:sp>
      <p:sp>
        <p:nvSpPr>
          <p:cNvPr id="91144" name="Text Box 570"/>
          <p:cNvSpPr txBox="1">
            <a:spLocks noChangeArrowheads="1"/>
          </p:cNvSpPr>
          <p:nvPr/>
        </p:nvSpPr>
        <p:spPr bwMode="auto">
          <a:xfrm>
            <a:off x="3067050" y="1003300"/>
            <a:ext cx="17970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pPr>
            <a:r>
              <a:rPr lang="en-US" altLang="zh-CN" sz="2000" b="0" i="0" smtClean="0">
                <a:solidFill>
                  <a:srgbClr val="000000"/>
                </a:solidFill>
                <a:latin typeface="Arial" charset="0"/>
              </a:rPr>
              <a:t>T</a:t>
            </a:r>
            <a:r>
              <a:rPr lang="en-US" altLang="zh-CN" sz="2000" b="0" i="0" baseline="-25000" smtClean="0">
                <a:solidFill>
                  <a:srgbClr val="000000"/>
                </a:solidFill>
                <a:latin typeface="Arial" charset="0"/>
              </a:rPr>
              <a:t>e</a:t>
            </a:r>
            <a:r>
              <a:rPr lang="en-US" altLang="zh-CN" sz="2000" b="0" i="0" smtClean="0">
                <a:solidFill>
                  <a:srgbClr val="000000"/>
                </a:solidFill>
                <a:latin typeface="Arial" charset="0"/>
              </a:rPr>
              <a:t>,</a:t>
            </a:r>
            <a:r>
              <a:rPr lang="en-US" altLang="ko-KR" sz="2000" b="0" i="0" smtClean="0">
                <a:solidFill>
                  <a:srgbClr val="000000"/>
                </a:solidFill>
                <a:latin typeface="Arial" charset="0"/>
                <a:ea typeface="SimSun" pitchFamily="2" charset="-122"/>
              </a:rPr>
              <a:t> </a:t>
            </a:r>
            <a:r>
              <a:rPr lang="en-US" altLang="zh-CN" sz="2000" b="0" i="0" smtClean="0">
                <a:solidFill>
                  <a:srgbClr val="000000"/>
                </a:solidFill>
                <a:latin typeface="Arial" charset="0"/>
              </a:rPr>
              <a:t>S</a:t>
            </a:r>
            <a:r>
              <a:rPr lang="en-US" altLang="ko-KR" sz="2000" b="0" i="0" baseline="-25000" smtClean="0">
                <a:solidFill>
                  <a:srgbClr val="000000"/>
                </a:solidFill>
                <a:latin typeface="Arial" charset="0"/>
                <a:ea typeface="SimSun" pitchFamily="2" charset="-122"/>
              </a:rPr>
              <a:t>b</a:t>
            </a:r>
            <a:r>
              <a:rPr lang="en-US" altLang="zh-CN" sz="2000" b="0" i="0" smtClean="0">
                <a:solidFill>
                  <a:srgbClr val="000000"/>
                </a:solidFill>
                <a:latin typeface="Arial" charset="0"/>
              </a:rPr>
              <a:t>,</a:t>
            </a:r>
            <a:r>
              <a:rPr lang="en-US" altLang="ko-KR" sz="2000" b="0" i="0" smtClean="0">
                <a:solidFill>
                  <a:srgbClr val="000000"/>
                </a:solidFill>
                <a:latin typeface="Arial" charset="0"/>
                <a:ea typeface="SimSun" pitchFamily="2" charset="-122"/>
              </a:rPr>
              <a:t> S</a:t>
            </a:r>
            <a:r>
              <a:rPr lang="en-US" altLang="ko-KR" sz="2000" b="0" i="0" baseline="-25000" smtClean="0">
                <a:solidFill>
                  <a:srgbClr val="000000"/>
                </a:solidFill>
                <a:latin typeface="Arial" charset="0"/>
                <a:ea typeface="SimSun" pitchFamily="2" charset="-122"/>
              </a:rPr>
              <a:t>s</a:t>
            </a:r>
            <a:r>
              <a:rPr lang="en-US" altLang="ko-KR" sz="2000" b="0" i="0" smtClean="0">
                <a:solidFill>
                  <a:srgbClr val="000000"/>
                </a:solidFill>
                <a:latin typeface="Arial" charset="0"/>
                <a:ea typeface="SimSun" pitchFamily="2" charset="-122"/>
              </a:rPr>
              <a:t>, k</a:t>
            </a:r>
            <a:endParaRPr lang="en-US" altLang="ko-KR" sz="2000" i="0" smtClean="0">
              <a:solidFill>
                <a:srgbClr val="000000"/>
              </a:solidFill>
              <a:latin typeface="Arial" charset="0"/>
              <a:ea typeface="Gulim" pitchFamily="34" charset="-127"/>
            </a:endParaRPr>
          </a:p>
        </p:txBody>
      </p:sp>
      <p:sp>
        <p:nvSpPr>
          <p:cNvPr id="91145" name="Rectangle 585"/>
          <p:cNvSpPr>
            <a:spLocks noChangeArrowheads="1"/>
          </p:cNvSpPr>
          <p:nvPr/>
        </p:nvSpPr>
        <p:spPr bwMode="auto">
          <a:xfrm>
            <a:off x="742950" y="1087438"/>
            <a:ext cx="2282825" cy="1123950"/>
          </a:xfrm>
          <a:prstGeom prst="rect">
            <a:avLst/>
          </a:prstGeom>
          <a:solidFill>
            <a:srgbClr val="FFFFFF"/>
          </a:solidFill>
          <a:ln w="28575">
            <a:solidFill>
              <a:schemeClr val="tx1"/>
            </a:solidFill>
            <a:miter lim="800000"/>
            <a:headEnd/>
            <a:tailEnd/>
          </a:ln>
        </p:spPr>
        <p:txBody>
          <a:bodyPr/>
          <a:lstStyle/>
          <a:p>
            <a:pPr eaLnBrk="0" fontAlgn="auto" hangingPunct="0">
              <a:spcBef>
                <a:spcPts val="0"/>
              </a:spcBef>
              <a:spcAft>
                <a:spcPts val="0"/>
              </a:spcAft>
            </a:pPr>
            <a:endParaRPr lang="ko-KR" altLang="en-US" sz="2000" i="0" baseline="-25000" smtClean="0">
              <a:solidFill>
                <a:srgbClr val="000000"/>
              </a:solidFill>
              <a:latin typeface="Gulim" pitchFamily="34" charset="-127"/>
              <a:ea typeface="Gulim" pitchFamily="34" charset="-127"/>
            </a:endParaRPr>
          </a:p>
        </p:txBody>
      </p:sp>
      <p:sp>
        <p:nvSpPr>
          <p:cNvPr id="91146" name="Text Box 586"/>
          <p:cNvSpPr txBox="1">
            <a:spLocks noChangeArrowheads="1"/>
          </p:cNvSpPr>
          <p:nvPr/>
        </p:nvSpPr>
        <p:spPr bwMode="auto">
          <a:xfrm>
            <a:off x="808038" y="1144588"/>
            <a:ext cx="2151062" cy="100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000" i="0" smtClean="0">
                <a:solidFill>
                  <a:srgbClr val="000000"/>
                </a:solidFill>
                <a:latin typeface="Arial" charset="0"/>
                <a:ea typeface="SimSun" pitchFamily="2" charset="-122"/>
              </a:rPr>
              <a:t>Electron </a:t>
            </a:r>
          </a:p>
          <a:p>
            <a:pPr algn="ctr" fontAlgn="auto">
              <a:spcBef>
                <a:spcPts val="0"/>
              </a:spcBef>
              <a:spcAft>
                <a:spcPts val="0"/>
              </a:spcAft>
            </a:pPr>
            <a:r>
              <a:rPr lang="en-US" altLang="ko-KR" sz="2000" i="0" smtClean="0">
                <a:solidFill>
                  <a:srgbClr val="000000"/>
                </a:solidFill>
                <a:latin typeface="Arial" charset="0"/>
                <a:ea typeface="SimSun" pitchFamily="2" charset="-122"/>
              </a:rPr>
              <a:t>Monte Carlo Simulation</a:t>
            </a:r>
            <a:endParaRPr lang="ko-KR" altLang="en-US" sz="2000" i="0" smtClean="0">
              <a:solidFill>
                <a:srgbClr val="000000"/>
              </a:solidFill>
              <a:latin typeface="Gulim" pitchFamily="34" charset="-127"/>
              <a:ea typeface="Gulim" pitchFamily="34" charset="-127"/>
            </a:endParaRPr>
          </a:p>
        </p:txBody>
      </p:sp>
      <p:grpSp>
        <p:nvGrpSpPr>
          <p:cNvPr id="91147" name="Group 13"/>
          <p:cNvGrpSpPr>
            <a:grpSpLocks/>
          </p:cNvGrpSpPr>
          <p:nvPr/>
        </p:nvGrpSpPr>
        <p:grpSpPr bwMode="auto">
          <a:xfrm>
            <a:off x="5257800" y="6172200"/>
            <a:ext cx="3770313" cy="582613"/>
            <a:chOff x="2953" y="3839"/>
            <a:chExt cx="2375" cy="367"/>
          </a:xfrm>
        </p:grpSpPr>
        <p:sp>
          <p:nvSpPr>
            <p:cNvPr id="91151" name="Line 14"/>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1152" name="Text Box 15"/>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1600" i="0" smtClean="0">
                  <a:solidFill>
                    <a:srgbClr val="000000"/>
                  </a:solidFill>
                  <a:latin typeface="Arial" charset="0"/>
                </a:rPr>
                <a:t>University of Michigan</a:t>
              </a:r>
            </a:p>
            <a:p>
              <a:pPr algn="ctr" fontAlgn="auto">
                <a:spcBef>
                  <a:spcPts val="0"/>
                </a:spcBef>
                <a:spcAft>
                  <a:spcPts val="0"/>
                </a:spcAft>
              </a:pPr>
              <a:r>
                <a:rPr lang="en-US" altLang="zh-CN" sz="1600" i="0" smtClean="0">
                  <a:solidFill>
                    <a:srgbClr val="000000"/>
                  </a:solidFill>
                  <a:latin typeface="Arial" charset="0"/>
                </a:rPr>
                <a:t>Institute for Plasma Science &amp; Engr.</a:t>
              </a:r>
            </a:p>
          </p:txBody>
        </p:sp>
      </p:grpSp>
      <p:sp>
        <p:nvSpPr>
          <p:cNvPr id="91148" name="Line 16"/>
          <p:cNvSpPr>
            <a:spLocks noChangeShapeType="1"/>
          </p:cNvSpPr>
          <p:nvPr/>
        </p:nvSpPr>
        <p:spPr bwMode="auto">
          <a:xfrm>
            <a:off x="3078163" y="1398588"/>
            <a:ext cx="1719262" cy="0"/>
          </a:xfrm>
          <a:prstGeom prst="line">
            <a:avLst/>
          </a:prstGeom>
          <a:noFill/>
          <a:ln w="317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b="0" i="0" smtClean="0">
              <a:solidFill>
                <a:prstClr val="black"/>
              </a:solidFill>
              <a:latin typeface="Calibri"/>
            </a:endParaRPr>
          </a:p>
        </p:txBody>
      </p:sp>
      <p:sp>
        <p:nvSpPr>
          <p:cNvPr id="91149" name="Line 17"/>
          <p:cNvSpPr>
            <a:spLocks noChangeShapeType="1"/>
          </p:cNvSpPr>
          <p:nvPr/>
        </p:nvSpPr>
        <p:spPr bwMode="auto">
          <a:xfrm>
            <a:off x="3071813" y="1804988"/>
            <a:ext cx="1719262" cy="0"/>
          </a:xfrm>
          <a:prstGeom prst="line">
            <a:avLst/>
          </a:prstGeom>
          <a:noFill/>
          <a:ln w="3175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b="0" i="0" smtClean="0">
              <a:solidFill>
                <a:prstClr val="black"/>
              </a:solidFill>
              <a:latin typeface="Calibri"/>
            </a:endParaRPr>
          </a:p>
        </p:txBody>
      </p:sp>
      <p:sp>
        <p:nvSpPr>
          <p:cNvPr id="19"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05/16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87790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6" descr="MCFPM_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1196975"/>
            <a:ext cx="3656013"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
          <p:cNvSpPr txBox="1">
            <a:spLocks noChangeArrowheads="1"/>
          </p:cNvSpPr>
          <p:nvPr/>
        </p:nvSpPr>
        <p:spPr bwMode="auto">
          <a:xfrm>
            <a:off x="115888" y="66675"/>
            <a:ext cx="44211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600" i="0" smtClean="0">
                <a:solidFill>
                  <a:srgbClr val="000000"/>
                </a:solidFill>
                <a:latin typeface="Arial" charset="0"/>
              </a:rPr>
              <a:t>MONTE CARLO FEATURE</a:t>
            </a:r>
          </a:p>
          <a:p>
            <a:pPr algn="ctr"/>
            <a:r>
              <a:rPr lang="en-US" sz="2600" i="0" smtClean="0">
                <a:solidFill>
                  <a:srgbClr val="000000"/>
                </a:solidFill>
                <a:latin typeface="Arial" charset="0"/>
              </a:rPr>
              <a:t>PROFILE MODEL (MCFPM)</a:t>
            </a:r>
            <a:endParaRPr lang="en-US" sz="2600" i="0" smtClean="0">
              <a:solidFill>
                <a:srgbClr val="000000"/>
              </a:solidFill>
              <a:latin typeface="Arial" charset="0"/>
              <a:sym typeface="SimSun" pitchFamily="2" charset="-122"/>
            </a:endParaRPr>
          </a:p>
        </p:txBody>
      </p:sp>
      <p:sp>
        <p:nvSpPr>
          <p:cNvPr id="44" name="Text Box 4"/>
          <p:cNvSpPr txBox="1">
            <a:spLocks noChangeArrowheads="1"/>
          </p:cNvSpPr>
          <p:nvPr/>
        </p:nvSpPr>
        <p:spPr bwMode="auto">
          <a:xfrm>
            <a:off x="4448175" y="501650"/>
            <a:ext cx="46482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50000"/>
              </a:spcAft>
              <a:buFont typeface="Symbol" pitchFamily="18" charset="2"/>
              <a:buChar char="·"/>
            </a:pPr>
            <a:r>
              <a:rPr lang="en-US" sz="1800" i="0" dirty="0" smtClean="0">
                <a:solidFill>
                  <a:srgbClr val="000000"/>
                </a:solidFill>
                <a:latin typeface="Arial" charset="0"/>
              </a:rPr>
              <a:t>The MCFPM resolves the surface topology on a 2D Cartesian mesh.</a:t>
            </a:r>
          </a:p>
          <a:p>
            <a:pPr>
              <a:spcAft>
                <a:spcPct val="50000"/>
              </a:spcAft>
              <a:buFont typeface="Symbol" pitchFamily="18" charset="2"/>
              <a:buChar char="·"/>
            </a:pPr>
            <a:r>
              <a:rPr lang="en-US" sz="1800" i="0" dirty="0" smtClean="0">
                <a:solidFill>
                  <a:srgbClr val="000000"/>
                </a:solidFill>
                <a:latin typeface="Arial" charset="0"/>
              </a:rPr>
              <a:t>Each cell has a material identity.  Gas phase species are represented by Monte Carlo </a:t>
            </a:r>
            <a:r>
              <a:rPr lang="en-US" sz="1800" i="0" dirty="0" err="1" smtClean="0">
                <a:solidFill>
                  <a:srgbClr val="000000"/>
                </a:solidFill>
                <a:latin typeface="Arial" charset="0"/>
              </a:rPr>
              <a:t>pseuodoparticles</a:t>
            </a:r>
            <a:r>
              <a:rPr lang="en-US" sz="1800" i="0" dirty="0" smtClean="0">
                <a:solidFill>
                  <a:srgbClr val="000000"/>
                </a:solidFill>
                <a:latin typeface="Arial" charset="0"/>
              </a:rPr>
              <a:t>.</a:t>
            </a:r>
          </a:p>
          <a:p>
            <a:pPr>
              <a:spcAft>
                <a:spcPct val="50000"/>
              </a:spcAft>
              <a:buFont typeface="Symbol" pitchFamily="18" charset="2"/>
              <a:buChar char="·"/>
            </a:pPr>
            <a:r>
              <a:rPr lang="en-US" sz="1800" i="0" dirty="0" err="1" smtClean="0">
                <a:solidFill>
                  <a:srgbClr val="000000"/>
                </a:solidFill>
                <a:latin typeface="Arial" charset="0"/>
              </a:rPr>
              <a:t>Pseuodoparticles</a:t>
            </a:r>
            <a:r>
              <a:rPr lang="en-US" sz="1800" i="0" dirty="0" smtClean="0">
                <a:solidFill>
                  <a:srgbClr val="000000"/>
                </a:solidFill>
                <a:latin typeface="Arial" charset="0"/>
              </a:rPr>
              <a:t> are launched with energies and angles sampled from the distributions obtained from the HPEM</a:t>
            </a:r>
          </a:p>
          <a:p>
            <a:pPr>
              <a:spcAft>
                <a:spcPct val="50000"/>
              </a:spcAft>
              <a:buFont typeface="Symbol" pitchFamily="18" charset="2"/>
              <a:buChar char="·"/>
            </a:pPr>
            <a:r>
              <a:rPr lang="en-US" sz="1800" i="0" dirty="0" smtClean="0">
                <a:solidFill>
                  <a:srgbClr val="000000"/>
                </a:solidFill>
                <a:latin typeface="Arial" charset="0"/>
              </a:rPr>
              <a:t>Cells identities changed, removed, added for reactions, etching deposition.</a:t>
            </a:r>
          </a:p>
        </p:txBody>
      </p:sp>
      <p:sp>
        <p:nvSpPr>
          <p:cNvPr id="45" name="Line 5"/>
          <p:cNvSpPr>
            <a:spLocks noChangeShapeType="1"/>
          </p:cNvSpPr>
          <p:nvPr/>
        </p:nvSpPr>
        <p:spPr bwMode="auto">
          <a:xfrm>
            <a:off x="173038" y="1001713"/>
            <a:ext cx="411321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46" name="Rectangle 6"/>
          <p:cNvSpPr>
            <a:spLocks noChangeArrowheads="1"/>
          </p:cNvSpPr>
          <p:nvPr/>
        </p:nvSpPr>
        <p:spPr bwMode="auto">
          <a:xfrm>
            <a:off x="98425" y="2411413"/>
            <a:ext cx="2397125" cy="13874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7" name="Text Box 7"/>
          <p:cNvSpPr txBox="1">
            <a:spLocks noChangeArrowheads="1"/>
          </p:cNvSpPr>
          <p:nvPr/>
        </p:nvSpPr>
        <p:spPr bwMode="auto">
          <a:xfrm>
            <a:off x="153988" y="2474913"/>
            <a:ext cx="2286000" cy="366712"/>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rPr>
              <a:t>PCMCM</a:t>
            </a:r>
          </a:p>
        </p:txBody>
      </p:sp>
      <p:sp>
        <p:nvSpPr>
          <p:cNvPr id="48" name="Text Box 8"/>
          <p:cNvSpPr txBox="1">
            <a:spLocks noChangeArrowheads="1"/>
          </p:cNvSpPr>
          <p:nvPr/>
        </p:nvSpPr>
        <p:spPr bwMode="auto">
          <a:xfrm>
            <a:off x="153988" y="2928938"/>
            <a:ext cx="2286000" cy="8255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i="0" smtClean="0">
                <a:solidFill>
                  <a:srgbClr val="000000"/>
                </a:solidFill>
                <a:latin typeface="Arial" charset="0"/>
              </a:rPr>
              <a:t>Energy and angular distributions for ions and neutrals</a:t>
            </a:r>
          </a:p>
        </p:txBody>
      </p:sp>
      <p:sp>
        <p:nvSpPr>
          <p:cNvPr id="49" name="Rectangle 9"/>
          <p:cNvSpPr>
            <a:spLocks noChangeArrowheads="1"/>
          </p:cNvSpPr>
          <p:nvPr/>
        </p:nvSpPr>
        <p:spPr bwMode="auto">
          <a:xfrm>
            <a:off x="608013" y="1655763"/>
            <a:ext cx="1377950" cy="354012"/>
          </a:xfrm>
          <a:prstGeom prst="rect">
            <a:avLst/>
          </a:prstGeom>
          <a:solidFill>
            <a:srgbClr val="B2B2B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25000" noProof="0" smtClean="0">
              <a:ln>
                <a:noFill/>
              </a:ln>
              <a:solidFill>
                <a:srgbClr val="000000"/>
              </a:solidFill>
              <a:effectLst/>
              <a:uLnTx/>
              <a:uFillTx/>
              <a:latin typeface="Times New Roman" pitchFamily="18" charset="0"/>
            </a:endParaRPr>
          </a:p>
        </p:txBody>
      </p:sp>
      <p:sp>
        <p:nvSpPr>
          <p:cNvPr id="50" name="Text Box 10"/>
          <p:cNvSpPr txBox="1">
            <a:spLocks noChangeArrowheads="1"/>
          </p:cNvSpPr>
          <p:nvPr/>
        </p:nvSpPr>
        <p:spPr bwMode="auto">
          <a:xfrm>
            <a:off x="688975" y="1620838"/>
            <a:ext cx="1217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i="0" smtClean="0">
                <a:solidFill>
                  <a:srgbClr val="000000"/>
                </a:solidFill>
                <a:latin typeface="Arial" charset="0"/>
              </a:rPr>
              <a:t>HPEM</a:t>
            </a:r>
          </a:p>
        </p:txBody>
      </p:sp>
      <p:sp>
        <p:nvSpPr>
          <p:cNvPr id="51" name="Text Box 11"/>
          <p:cNvSpPr txBox="1">
            <a:spLocks noChangeArrowheads="1"/>
          </p:cNvSpPr>
          <p:nvPr/>
        </p:nvSpPr>
        <p:spPr bwMode="auto">
          <a:xfrm>
            <a:off x="1204913" y="2117725"/>
            <a:ext cx="1841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25000" noProof="0" smtClean="0">
              <a:ln>
                <a:noFill/>
              </a:ln>
              <a:solidFill>
                <a:srgbClr val="000000"/>
              </a:solidFill>
              <a:effectLst/>
              <a:uLnTx/>
              <a:uFillTx/>
              <a:latin typeface="Times New Roman" pitchFamily="18" charset="0"/>
            </a:endParaRPr>
          </a:p>
        </p:txBody>
      </p:sp>
      <p:sp>
        <p:nvSpPr>
          <p:cNvPr id="52" name="AutoShape 12"/>
          <p:cNvSpPr>
            <a:spLocks noChangeArrowheads="1"/>
          </p:cNvSpPr>
          <p:nvPr/>
        </p:nvSpPr>
        <p:spPr bwMode="auto">
          <a:xfrm>
            <a:off x="1054100" y="2011363"/>
            <a:ext cx="485775" cy="403225"/>
          </a:xfrm>
          <a:prstGeom prst="downArrow">
            <a:avLst>
              <a:gd name="adj1" fmla="val 50000"/>
              <a:gd name="adj2" fmla="val 25000"/>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3" name="Rectangle 13"/>
          <p:cNvSpPr>
            <a:spLocks noChangeArrowheads="1"/>
          </p:cNvSpPr>
          <p:nvPr/>
        </p:nvSpPr>
        <p:spPr bwMode="auto">
          <a:xfrm>
            <a:off x="136525" y="4548188"/>
            <a:ext cx="2320925" cy="11541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Times New Roman" pitchFamily="18" charset="0"/>
            </a:endParaRPr>
          </a:p>
        </p:txBody>
      </p:sp>
      <p:sp>
        <p:nvSpPr>
          <p:cNvPr id="54" name="Text Box 14"/>
          <p:cNvSpPr txBox="1">
            <a:spLocks noChangeArrowheads="1"/>
          </p:cNvSpPr>
          <p:nvPr/>
        </p:nvSpPr>
        <p:spPr bwMode="auto">
          <a:xfrm>
            <a:off x="207963" y="4610100"/>
            <a:ext cx="2178050" cy="366713"/>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rPr>
              <a:t>MCFPM</a:t>
            </a:r>
          </a:p>
        </p:txBody>
      </p:sp>
      <p:sp>
        <p:nvSpPr>
          <p:cNvPr id="55" name="Text Box 15"/>
          <p:cNvSpPr txBox="1">
            <a:spLocks noChangeArrowheads="1"/>
          </p:cNvSpPr>
          <p:nvPr/>
        </p:nvSpPr>
        <p:spPr bwMode="auto">
          <a:xfrm>
            <a:off x="204788" y="5083175"/>
            <a:ext cx="2184400" cy="5810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i="0" smtClean="0">
                <a:solidFill>
                  <a:srgbClr val="000000"/>
                </a:solidFill>
                <a:latin typeface="Arial" charset="0"/>
              </a:rPr>
              <a:t>Etch rates and profile</a:t>
            </a:r>
          </a:p>
        </p:txBody>
      </p:sp>
      <p:sp>
        <p:nvSpPr>
          <p:cNvPr id="56" name="AutoShape 16"/>
          <p:cNvSpPr>
            <a:spLocks noChangeArrowheads="1"/>
          </p:cNvSpPr>
          <p:nvPr/>
        </p:nvSpPr>
        <p:spPr bwMode="auto">
          <a:xfrm>
            <a:off x="1054100" y="3798888"/>
            <a:ext cx="485775" cy="715962"/>
          </a:xfrm>
          <a:prstGeom prst="downArrow">
            <a:avLst>
              <a:gd name="adj1" fmla="val 50000"/>
              <a:gd name="adj2" fmla="val 36846"/>
            </a:avLst>
          </a:prstGeom>
          <a:solidFill>
            <a:srgbClr val="00CC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57" name="Group 17"/>
          <p:cNvGrpSpPr>
            <a:grpSpLocks/>
          </p:cNvGrpSpPr>
          <p:nvPr/>
        </p:nvGrpSpPr>
        <p:grpSpPr bwMode="auto">
          <a:xfrm>
            <a:off x="5257800" y="6172200"/>
            <a:ext cx="3770313" cy="582613"/>
            <a:chOff x="2953" y="3839"/>
            <a:chExt cx="2375" cy="367"/>
          </a:xfrm>
        </p:grpSpPr>
        <p:sp>
          <p:nvSpPr>
            <p:cNvPr id="58" name="Line 18"/>
            <p:cNvSpPr>
              <a:spLocks noChangeShapeType="1"/>
            </p:cNvSpPr>
            <p:nvPr/>
          </p:nvSpPr>
          <p:spPr bwMode="auto">
            <a:xfrm>
              <a:off x="2989" y="3839"/>
              <a:ext cx="2303"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9" name="Text Box 19"/>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rgbClr val="000000"/>
                  </a:solidFill>
                  <a:effectLst/>
                  <a:uLnTx/>
                  <a:uFillTx/>
                  <a:latin typeface="Arial" charset="0"/>
                </a:rPr>
                <a:t>University of Michigan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rgbClr val="000000"/>
                  </a:solidFill>
                  <a:effectLst/>
                  <a:uLnTx/>
                  <a:uFillTx/>
                  <a:latin typeface="Arial" charset="0"/>
                </a:rPr>
                <a:t>Institute for Plasma Science &amp; Engr.</a:t>
              </a:r>
            </a:p>
          </p:txBody>
        </p:sp>
      </p:grpSp>
      <p:sp>
        <p:nvSpPr>
          <p:cNvPr id="60" name="Text Box 20"/>
          <p:cNvSpPr txBox="1">
            <a:spLocks noChangeArrowheads="1"/>
          </p:cNvSpPr>
          <p:nvPr/>
        </p:nvSpPr>
        <p:spPr bwMode="auto">
          <a:xfrm>
            <a:off x="6400800" y="4579938"/>
            <a:ext cx="23749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50000"/>
              </a:spcAft>
              <a:buFont typeface="Symbol" pitchFamily="18" charset="2"/>
              <a:buChar char="·"/>
            </a:pPr>
            <a:r>
              <a:rPr lang="en-US" sz="1800" i="0" smtClean="0">
                <a:solidFill>
                  <a:srgbClr val="000000"/>
                </a:solidFill>
                <a:latin typeface="Arial" charset="0"/>
              </a:rPr>
              <a:t>Poisson’s equation solved for charging </a:t>
            </a:r>
          </a:p>
        </p:txBody>
      </p:sp>
      <p:sp>
        <p:nvSpPr>
          <p:cNvPr id="23"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06/16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4113033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838200" y="652463"/>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2163" name="Text Box 8"/>
          <p:cNvSpPr txBox="1">
            <a:spLocks noChangeArrowheads="1"/>
          </p:cNvSpPr>
          <p:nvPr/>
        </p:nvSpPr>
        <p:spPr bwMode="auto">
          <a:xfrm>
            <a:off x="111125" y="60325"/>
            <a:ext cx="8804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smtClean="0">
                <a:solidFill>
                  <a:srgbClr val="000000"/>
                </a:solidFill>
                <a:latin typeface="Arial" charset="0"/>
                <a:ea typeface="Arial Unicode MS" pitchFamily="34" charset="-128"/>
                <a:cs typeface="Arial Unicode MS" pitchFamily="34" charset="-128"/>
              </a:rPr>
              <a:t>REACTOR GEOMETRY: 2 FREQUENCY CCP</a:t>
            </a:r>
            <a:endParaRPr lang="en-US" altLang="ko-KR" sz="2800" i="0" baseline="-25000" smtClean="0">
              <a:solidFill>
                <a:srgbClr val="000000"/>
              </a:solidFill>
              <a:latin typeface="Arial" charset="0"/>
              <a:ea typeface="Arial Unicode MS" pitchFamily="34" charset="-128"/>
              <a:cs typeface="Arial Unicode MS" pitchFamily="34" charset="-128"/>
            </a:endParaRPr>
          </a:p>
        </p:txBody>
      </p:sp>
      <p:sp>
        <p:nvSpPr>
          <p:cNvPr id="92164" name="Text Box 7"/>
          <p:cNvSpPr txBox="1">
            <a:spLocks noChangeArrowheads="1"/>
          </p:cNvSpPr>
          <p:nvPr/>
        </p:nvSpPr>
        <p:spPr bwMode="auto">
          <a:xfrm>
            <a:off x="519113" y="3276001"/>
            <a:ext cx="77676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2D, cylindrically symmetric</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Ar/CF</a:t>
            </a:r>
            <a:r>
              <a:rPr lang="en-US" altLang="ko-KR" sz="2000" i="0" baseline="-25000" dirty="0" smtClean="0">
                <a:solidFill>
                  <a:srgbClr val="000000"/>
                </a:solidFill>
                <a:latin typeface="Arial" charset="0"/>
                <a:ea typeface="SimSun" pitchFamily="2" charset="-122"/>
              </a:rPr>
              <a:t>4</a:t>
            </a:r>
            <a:r>
              <a:rPr lang="en-US" altLang="ko-KR" sz="2000" i="0" dirty="0" smtClean="0">
                <a:solidFill>
                  <a:srgbClr val="000000"/>
                </a:solidFill>
                <a:latin typeface="Arial" charset="0"/>
                <a:ea typeface="SimSun" pitchFamily="2" charset="-122"/>
              </a:rPr>
              <a:t>/O</a:t>
            </a:r>
            <a:r>
              <a:rPr lang="en-US" altLang="ko-KR" sz="2000" i="0" baseline="-25000" dirty="0" smtClean="0">
                <a:solidFill>
                  <a:srgbClr val="000000"/>
                </a:solidFill>
                <a:latin typeface="Arial" charset="0"/>
                <a:ea typeface="SimSun" pitchFamily="2" charset="-122"/>
              </a:rPr>
              <a:t>2 </a:t>
            </a:r>
            <a:r>
              <a:rPr lang="en-US" altLang="ko-KR" sz="2000" i="0" dirty="0" smtClean="0">
                <a:solidFill>
                  <a:srgbClr val="000000"/>
                </a:solidFill>
                <a:latin typeface="Arial" charset="0"/>
                <a:ea typeface="SimSun" pitchFamily="2" charset="-122"/>
              </a:rPr>
              <a:t>= 75/20/5, 40 mTorr, 200 sccm</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Base conditions</a:t>
            </a:r>
          </a:p>
          <a:p>
            <a:pPr lvl="1"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Lower electrode: LF = 10 MHz, 250 V</a:t>
            </a:r>
          </a:p>
          <a:p>
            <a:pPr lvl="1"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Upper electrode: HF = 40 MHz, 250 V</a:t>
            </a:r>
          </a:p>
          <a:p>
            <a:pPr lvl="1" fontAlgn="auto">
              <a:spcBef>
                <a:spcPts val="0"/>
              </a:spcBef>
              <a:spcAft>
                <a:spcPct val="50000"/>
              </a:spcAft>
              <a:buFont typeface="Symbol" pitchFamily="18" charset="2"/>
              <a:buChar char="·"/>
            </a:pPr>
            <a:r>
              <a:rPr lang="en-US" altLang="zh-CN" sz="2000" i="0" dirty="0" smtClean="0">
                <a:solidFill>
                  <a:srgbClr val="000000"/>
                </a:solidFill>
                <a:latin typeface="Arial" charset="0"/>
                <a:ea typeface="SimSun" pitchFamily="2" charset="-122"/>
              </a:rPr>
              <a:t>Either LF or HF is operated in pulse mode</a:t>
            </a:r>
            <a:endParaRPr lang="en-US" altLang="zh-CN" sz="2000" i="0" dirty="0" smtClean="0">
              <a:solidFill>
                <a:srgbClr val="000000"/>
              </a:solidFill>
              <a:latin typeface="Arial" charset="0"/>
            </a:endParaRPr>
          </a:p>
        </p:txBody>
      </p:sp>
      <p:grpSp>
        <p:nvGrpSpPr>
          <p:cNvPr id="92165" name="Group 6"/>
          <p:cNvGrpSpPr>
            <a:grpSpLocks/>
          </p:cNvGrpSpPr>
          <p:nvPr/>
        </p:nvGrpSpPr>
        <p:grpSpPr bwMode="auto">
          <a:xfrm>
            <a:off x="5257800" y="6172200"/>
            <a:ext cx="3770313" cy="582613"/>
            <a:chOff x="2953" y="3839"/>
            <a:chExt cx="2375" cy="367"/>
          </a:xfrm>
        </p:grpSpPr>
        <p:sp>
          <p:nvSpPr>
            <p:cNvPr id="92168" name="Line 7"/>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2169" name="Text Box 8"/>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zh-CN" sz="1600" i="0" smtClean="0">
                  <a:solidFill>
                    <a:srgbClr val="000000"/>
                  </a:solidFill>
                  <a:latin typeface="Arial" charset="0"/>
                </a:rPr>
                <a:t>University of Michigan</a:t>
              </a:r>
            </a:p>
            <a:p>
              <a:pPr algn="ctr" fontAlgn="auto">
                <a:spcBef>
                  <a:spcPts val="0"/>
                </a:spcBef>
                <a:spcAft>
                  <a:spcPts val="0"/>
                </a:spcAft>
              </a:pPr>
              <a:r>
                <a:rPr lang="en-US" altLang="zh-CN" sz="1600" i="0" smtClean="0">
                  <a:solidFill>
                    <a:srgbClr val="000000"/>
                  </a:solidFill>
                  <a:latin typeface="Arial" charset="0"/>
                </a:rPr>
                <a:t>Institute for Plasma Science &amp; Engr.</a:t>
              </a:r>
            </a:p>
          </p:txBody>
        </p:sp>
      </p:grpSp>
      <p:pic>
        <p:nvPicPr>
          <p:cNvPr id="92166" name="Picture 13" descr="ccp_geom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753076"/>
            <a:ext cx="54848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07/16</a:t>
            </a:r>
            <a:endParaRPr lang="ko-KR" altLang="en-US" sz="900" i="0" dirty="0">
              <a:ea typeface="Arial Unicode MS" pitchFamily="50" charset="-127"/>
              <a:cs typeface="Arial Unicode MS" pitchFamily="50" charset="-127"/>
            </a:endParaRPr>
          </a:p>
        </p:txBody>
      </p:sp>
    </p:spTree>
    <p:extLst>
      <p:ext uri="{BB962C8B-B14F-4D97-AF65-F5344CB8AC3E}">
        <p14:creationId xmlns:p14="http://schemas.microsoft.com/office/powerpoint/2010/main" val="202985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7"/>
          <p:cNvSpPr txBox="1">
            <a:spLocks noChangeArrowheads="1"/>
          </p:cNvSpPr>
          <p:nvPr/>
        </p:nvSpPr>
        <p:spPr bwMode="auto">
          <a:xfrm>
            <a:off x="252413" y="604152"/>
            <a:ext cx="858678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Maximum ion energy = Plasma Potential – “dc” Bias</a:t>
            </a: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When LF is pulsed, </a:t>
            </a:r>
            <a:r>
              <a:rPr lang="en-US" altLang="ko-KR" sz="2000" i="0" dirty="0">
                <a:solidFill>
                  <a:srgbClr val="000000"/>
                </a:solidFill>
                <a:latin typeface="Arial" charset="0"/>
                <a:ea typeface="SimSun" pitchFamily="2" charset="-122"/>
              </a:rPr>
              <a:t>the dc bias is positive in the afterglow due to the relatively small electron flux to the substrate which is grounded </a:t>
            </a:r>
            <a:r>
              <a:rPr lang="en-US" altLang="ko-KR" sz="2000" i="0" dirty="0" smtClean="0">
                <a:solidFill>
                  <a:srgbClr val="000000"/>
                </a:solidFill>
                <a:latin typeface="Arial" charset="0"/>
                <a:ea typeface="SimSun" pitchFamily="2" charset="-122"/>
              </a:rPr>
              <a:t>in </a:t>
            </a:r>
            <a:r>
              <a:rPr lang="en-US" altLang="ko-KR" sz="2000" i="0" dirty="0">
                <a:solidFill>
                  <a:srgbClr val="000000"/>
                </a:solidFill>
                <a:latin typeface="Arial" charset="0"/>
                <a:ea typeface="SimSun" pitchFamily="2" charset="-122"/>
              </a:rPr>
              <a:t>the afterglow</a:t>
            </a:r>
            <a:r>
              <a:rPr lang="en-US" altLang="ko-KR" sz="2000" i="0" dirty="0" smtClean="0">
                <a:solidFill>
                  <a:srgbClr val="000000"/>
                </a:solidFill>
                <a:latin typeface="Arial" charset="0"/>
                <a:ea typeface="SimSun" pitchFamily="2" charset="-122"/>
              </a:rPr>
              <a:t>.</a:t>
            </a:r>
            <a:endParaRPr lang="en-US" altLang="ko-KR" sz="2000" i="0" dirty="0">
              <a:solidFill>
                <a:srgbClr val="000000"/>
              </a:solidFill>
              <a:latin typeface="Arial" charset="0"/>
              <a:ea typeface="SimSun" pitchFamily="2" charset="-122"/>
            </a:endParaRPr>
          </a:p>
        </p:txBody>
      </p:sp>
      <p:sp>
        <p:nvSpPr>
          <p:cNvPr id="93187" name="Text Box 5"/>
          <p:cNvSpPr txBox="1">
            <a:spLocks noChangeArrowheads="1"/>
          </p:cNvSpPr>
          <p:nvPr/>
        </p:nvSpPr>
        <p:spPr bwMode="auto">
          <a:xfrm>
            <a:off x="1850023" y="138113"/>
            <a:ext cx="56503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dirty="0" smtClean="0">
                <a:solidFill>
                  <a:srgbClr val="000000"/>
                </a:solidFill>
                <a:latin typeface="Arial" charset="0"/>
                <a:ea typeface="Arial Unicode MS" pitchFamily="34" charset="-128"/>
                <a:cs typeface="Arial Unicode MS" pitchFamily="34" charset="-128"/>
              </a:rPr>
              <a:t>PLASMA POTENTIAL &amp; dc BIAS</a:t>
            </a:r>
            <a:endParaRPr lang="ko-KR" altLang="en-US" sz="2800" i="0" dirty="0" smtClean="0">
              <a:solidFill>
                <a:srgbClr val="000000"/>
              </a:solidFill>
              <a:ea typeface="Arial Unicode MS" pitchFamily="34" charset="-128"/>
              <a:cs typeface="Arial Unicode MS" pitchFamily="34" charset="-128"/>
            </a:endParaRPr>
          </a:p>
        </p:txBody>
      </p:sp>
      <p:sp>
        <p:nvSpPr>
          <p:cNvPr id="93188"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3189" name="Text Box 7"/>
          <p:cNvSpPr txBox="1">
            <a:spLocks noChangeArrowheads="1"/>
          </p:cNvSpPr>
          <p:nvPr/>
        </p:nvSpPr>
        <p:spPr bwMode="auto">
          <a:xfrm>
            <a:off x="87557" y="5731356"/>
            <a:ext cx="4289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PRF = 50 kHz, Duty-cycle = 25%</a:t>
            </a:r>
          </a:p>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LF = 10 MHz, 250 V</a:t>
            </a:r>
          </a:p>
          <a:p>
            <a:pPr fontAlgn="auto">
              <a:spcBef>
                <a:spcPts val="0"/>
              </a:spcBef>
              <a:spcAft>
                <a:spcPts val="0"/>
              </a:spcAft>
              <a:buFont typeface="Symbol" pitchFamily="18" charset="2"/>
              <a:buChar char="·"/>
            </a:pPr>
            <a:r>
              <a:rPr lang="en-US" altLang="ko-KR" sz="1800" i="0" dirty="0" smtClean="0">
                <a:solidFill>
                  <a:srgbClr val="000000"/>
                </a:solidFill>
                <a:latin typeface="Arial" charset="0"/>
                <a:ea typeface="SimSun" pitchFamily="2" charset="-122"/>
                <a:sym typeface="Symbol" pitchFamily="18" charset="2"/>
              </a:rPr>
              <a:t>HF = 40 MHz, 250 V</a:t>
            </a:r>
          </a:p>
        </p:txBody>
      </p:sp>
      <p:grpSp>
        <p:nvGrpSpPr>
          <p:cNvPr id="93190" name="Group 45"/>
          <p:cNvGrpSpPr>
            <a:grpSpLocks/>
          </p:cNvGrpSpPr>
          <p:nvPr/>
        </p:nvGrpSpPr>
        <p:grpSpPr bwMode="auto">
          <a:xfrm>
            <a:off x="5257800" y="6172200"/>
            <a:ext cx="3770313" cy="582613"/>
            <a:chOff x="2953" y="3839"/>
            <a:chExt cx="2375" cy="367"/>
          </a:xfrm>
        </p:grpSpPr>
        <p:sp>
          <p:nvSpPr>
            <p:cNvPr id="93194" name="Line 46"/>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3195" name="Text Box 47"/>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University of Michigan</a:t>
              </a:r>
            </a:p>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Institute for Plasma Science &amp; Engr.</a:t>
              </a:r>
            </a:p>
          </p:txBody>
        </p:sp>
      </p:grpSp>
      <p:sp>
        <p:nvSpPr>
          <p:cNvPr id="14"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08/16</a:t>
            </a:r>
            <a:endParaRPr lang="ko-KR" altLang="en-US" sz="900" i="0" dirty="0">
              <a:ea typeface="Arial Unicode MS" pitchFamily="50" charset="-127"/>
              <a:cs typeface="Arial Unicode MS" pitchFamily="50" charset="-127"/>
            </a:endParaRPr>
          </a:p>
        </p:txBody>
      </p:sp>
      <p:pic>
        <p:nvPicPr>
          <p:cNvPr id="3074" name="Picture 2" descr="D:\MC2SONG_UIGEL2_D\HPEM\HPEM_CASES\PULSE\paper_IED_figures_new\fig04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 y="2329900"/>
            <a:ext cx="3888486" cy="34564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MC2SONG_UIGEL2_D\HPEM\HPEM_CASES\PULSE\paper_IED_figures_new\fig05a.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187" y="2329900"/>
            <a:ext cx="3888486" cy="34564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
          <p:cNvSpPr txBox="1">
            <a:spLocks noChangeArrowheads="1"/>
          </p:cNvSpPr>
          <p:nvPr/>
        </p:nvSpPr>
        <p:spPr bwMode="auto">
          <a:xfrm>
            <a:off x="2060257" y="2465311"/>
            <a:ext cx="168748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spcAft>
                <a:spcPct val="50000"/>
              </a:spcAft>
              <a:buFont typeface="Symbol" pitchFamily="18" charset="2"/>
              <a:buChar char="·"/>
            </a:pPr>
            <a:r>
              <a:rPr lang="en-US" altLang="ko-KR" sz="2000" i="0" dirty="0" smtClean="0">
                <a:ea typeface="Arial Unicode MS" pitchFamily="50" charset="-127"/>
                <a:cs typeface="Arial Unicode MS" pitchFamily="50" charset="-127"/>
                <a:sym typeface="Symbol" pitchFamily="18" charset="2"/>
              </a:rPr>
              <a:t>HF pulsed</a:t>
            </a:r>
            <a:endParaRPr lang="en-US" altLang="ko-KR" sz="2000" i="0" baseline="-25000" dirty="0">
              <a:ea typeface="Arial Unicode MS" pitchFamily="50" charset="-127"/>
              <a:cs typeface="Arial Unicode MS" pitchFamily="50" charset="-127"/>
              <a:sym typeface="Symbol" pitchFamily="18" charset="2"/>
            </a:endParaRPr>
          </a:p>
        </p:txBody>
      </p:sp>
      <p:sp>
        <p:nvSpPr>
          <p:cNvPr id="18" name="Text Box 7"/>
          <p:cNvSpPr txBox="1">
            <a:spLocks noChangeArrowheads="1"/>
          </p:cNvSpPr>
          <p:nvPr/>
        </p:nvSpPr>
        <p:spPr bwMode="auto">
          <a:xfrm>
            <a:off x="6141870" y="2450616"/>
            <a:ext cx="168748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pPr>
              <a:spcAft>
                <a:spcPct val="50000"/>
              </a:spcAft>
              <a:buFont typeface="Symbol" pitchFamily="18" charset="2"/>
              <a:buChar char="·"/>
            </a:pPr>
            <a:r>
              <a:rPr lang="en-US" altLang="ko-KR" sz="2000" i="0" dirty="0">
                <a:ea typeface="Arial Unicode MS" pitchFamily="50" charset="-127"/>
                <a:cs typeface="Arial Unicode MS" pitchFamily="50" charset="-127"/>
                <a:sym typeface="Symbol" pitchFamily="18" charset="2"/>
              </a:rPr>
              <a:t>L</a:t>
            </a:r>
            <a:r>
              <a:rPr lang="en-US" altLang="ko-KR" sz="2000" i="0" dirty="0" smtClean="0">
                <a:ea typeface="Arial Unicode MS" pitchFamily="50" charset="-127"/>
                <a:cs typeface="Arial Unicode MS" pitchFamily="50" charset="-127"/>
                <a:sym typeface="Symbol" pitchFamily="18" charset="2"/>
              </a:rPr>
              <a:t>F pulsed</a:t>
            </a:r>
            <a:endParaRPr lang="en-US" altLang="ko-KR" sz="2000" i="0" baseline="-25000" dirty="0">
              <a:ea typeface="Arial Unicode MS" pitchFamily="50" charset="-127"/>
              <a:cs typeface="Arial Unicode MS" pitchFamily="50" charset="-127"/>
              <a:sym typeface="Symbol" pitchFamily="18" charset="2"/>
            </a:endParaRPr>
          </a:p>
        </p:txBody>
      </p:sp>
    </p:spTree>
    <p:extLst>
      <p:ext uri="{BB962C8B-B14F-4D97-AF65-F5344CB8AC3E}">
        <p14:creationId xmlns:p14="http://schemas.microsoft.com/office/powerpoint/2010/main" val="115254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838200" y="676275"/>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grpSp>
        <p:nvGrpSpPr>
          <p:cNvPr id="95235" name="Group 45"/>
          <p:cNvGrpSpPr>
            <a:grpSpLocks/>
          </p:cNvGrpSpPr>
          <p:nvPr/>
        </p:nvGrpSpPr>
        <p:grpSpPr bwMode="auto">
          <a:xfrm>
            <a:off x="5257800" y="6172200"/>
            <a:ext cx="3770313" cy="582613"/>
            <a:chOff x="2953" y="3839"/>
            <a:chExt cx="2375" cy="367"/>
          </a:xfrm>
        </p:grpSpPr>
        <p:sp>
          <p:nvSpPr>
            <p:cNvPr id="95246" name="Line 46"/>
            <p:cNvSpPr>
              <a:spLocks noChangeShapeType="1"/>
            </p:cNvSpPr>
            <p:nvPr/>
          </p:nvSpPr>
          <p:spPr bwMode="auto">
            <a:xfrm>
              <a:off x="2989" y="3839"/>
              <a:ext cx="230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b="0" i="0" smtClean="0">
                <a:solidFill>
                  <a:prstClr val="black"/>
                </a:solidFill>
                <a:latin typeface="Calibri"/>
              </a:endParaRPr>
            </a:p>
          </p:txBody>
        </p:sp>
        <p:sp>
          <p:nvSpPr>
            <p:cNvPr id="95247" name="Text Box 47"/>
            <p:cNvSpPr txBox="1">
              <a:spLocks noChangeArrowheads="1"/>
            </p:cNvSpPr>
            <p:nvPr/>
          </p:nvSpPr>
          <p:spPr bwMode="auto">
            <a:xfrm>
              <a:off x="2953" y="3840"/>
              <a:ext cx="23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University of Michigan</a:t>
              </a:r>
            </a:p>
            <a:p>
              <a:pPr algn="ctr" fontAlgn="auto">
                <a:spcBef>
                  <a:spcPts val="0"/>
                </a:spcBef>
                <a:spcAft>
                  <a:spcPts val="0"/>
                </a:spcAft>
              </a:pPr>
              <a:r>
                <a:rPr lang="en-US" altLang="ko-KR" sz="1600" i="0" smtClean="0">
                  <a:solidFill>
                    <a:srgbClr val="000000"/>
                  </a:solidFill>
                  <a:latin typeface="Arial" charset="0"/>
                  <a:ea typeface="Arial Unicode MS" pitchFamily="34" charset="-128"/>
                  <a:cs typeface="Arial Unicode MS" pitchFamily="34" charset="-128"/>
                </a:rPr>
                <a:t>Institute for Plasma Science &amp; Engr.</a:t>
              </a:r>
            </a:p>
          </p:txBody>
        </p:sp>
      </p:grpSp>
      <p:sp>
        <p:nvSpPr>
          <p:cNvPr id="95236" name="Text Box 5"/>
          <p:cNvSpPr txBox="1">
            <a:spLocks noChangeArrowheads="1"/>
          </p:cNvSpPr>
          <p:nvPr/>
        </p:nvSpPr>
        <p:spPr bwMode="auto">
          <a:xfrm>
            <a:off x="2644765" y="138113"/>
            <a:ext cx="4073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altLang="ko-KR" sz="2800" i="0" dirty="0" smtClean="0">
                <a:solidFill>
                  <a:srgbClr val="000000"/>
                </a:solidFill>
                <a:latin typeface="Arial" charset="0"/>
                <a:ea typeface="Arial Unicode MS" pitchFamily="34" charset="-128"/>
                <a:cs typeface="Arial Unicode MS" pitchFamily="34" charset="-128"/>
              </a:rPr>
              <a:t>IED: PULSING HF &amp; LF</a:t>
            </a:r>
            <a:endParaRPr lang="ko-KR" altLang="en-US" sz="2800" i="0" dirty="0" smtClean="0">
              <a:solidFill>
                <a:srgbClr val="000000"/>
              </a:solidFill>
              <a:ea typeface="Arial Unicode MS" pitchFamily="34" charset="-128"/>
              <a:cs typeface="Arial Unicode MS" pitchFamily="34" charset="-128"/>
            </a:endParaRPr>
          </a:p>
        </p:txBody>
      </p:sp>
      <p:sp>
        <p:nvSpPr>
          <p:cNvPr id="95238" name="Text Box 7"/>
          <p:cNvSpPr txBox="1">
            <a:spLocks noChangeArrowheads="1"/>
          </p:cNvSpPr>
          <p:nvPr/>
        </p:nvSpPr>
        <p:spPr bwMode="auto">
          <a:xfrm>
            <a:off x="792163" y="5991225"/>
            <a:ext cx="4125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buFont typeface="Symbol" pitchFamily="18" charset="2"/>
              <a:buChar char="·"/>
            </a:pPr>
            <a:r>
              <a:rPr lang="en-US" altLang="ko-KR" sz="1800" i="0" smtClean="0">
                <a:solidFill>
                  <a:srgbClr val="000000"/>
                </a:solidFill>
                <a:latin typeface="Arial" charset="0"/>
                <a:ea typeface="SimSun" pitchFamily="2" charset="-122"/>
                <a:sym typeface="Symbol" pitchFamily="18" charset="2"/>
              </a:rPr>
              <a:t>250 V (10 MHz), 250 V (40 MHz)</a:t>
            </a:r>
          </a:p>
        </p:txBody>
      </p:sp>
      <p:sp>
        <p:nvSpPr>
          <p:cNvPr id="95244" name="Text Box 7"/>
          <p:cNvSpPr txBox="1">
            <a:spLocks noChangeArrowheads="1"/>
          </p:cNvSpPr>
          <p:nvPr/>
        </p:nvSpPr>
        <p:spPr bwMode="auto">
          <a:xfrm>
            <a:off x="5607051" y="1128698"/>
            <a:ext cx="33639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ct val="50000"/>
              </a:spcAft>
              <a:buFont typeface="Symbol" pitchFamily="18" charset="2"/>
              <a:buNone/>
            </a:pPr>
            <a:endParaRPr lang="zh-CN" altLang="en-US" sz="800" i="0" dirty="0" smtClean="0">
              <a:solidFill>
                <a:srgbClr val="000000"/>
              </a:solidFill>
              <a:latin typeface="Arial" charset="0"/>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Due to the temporal change of the dc-bias, IEDs can be controlled by the choice of </a:t>
            </a:r>
            <a:r>
              <a:rPr lang="en-US" altLang="ko-KR" sz="2000" i="0" dirty="0" smtClean="0">
                <a:solidFill>
                  <a:srgbClr val="000000"/>
                </a:solidFill>
                <a:latin typeface="Arial" charset="0"/>
                <a:ea typeface="SimSun" pitchFamily="2" charset="-122"/>
              </a:rPr>
              <a:t>pulsing HF </a:t>
            </a:r>
            <a:r>
              <a:rPr lang="en-US" altLang="ko-KR" sz="2000" i="0" dirty="0" smtClean="0">
                <a:solidFill>
                  <a:srgbClr val="000000"/>
                </a:solidFill>
                <a:latin typeface="Arial" charset="0"/>
                <a:ea typeface="SimSun" pitchFamily="2" charset="-122"/>
              </a:rPr>
              <a:t>or </a:t>
            </a:r>
            <a:r>
              <a:rPr lang="en-US" altLang="ko-KR" sz="2000" i="0" dirty="0" smtClean="0">
                <a:solidFill>
                  <a:srgbClr val="000000"/>
                </a:solidFill>
                <a:latin typeface="Arial" charset="0"/>
                <a:ea typeface="SimSun" pitchFamily="2" charset="-122"/>
              </a:rPr>
              <a:t>LF.</a:t>
            </a:r>
            <a:endParaRPr lang="en-US" altLang="ko-KR" sz="2000" i="0" dirty="0" smtClean="0">
              <a:solidFill>
                <a:srgbClr val="000000"/>
              </a:solidFill>
              <a:latin typeface="Arial" charset="0"/>
              <a:ea typeface="SimSun" pitchFamily="2" charset="-122"/>
            </a:endParaRPr>
          </a:p>
          <a:p>
            <a:pPr fontAlgn="auto">
              <a:spcBef>
                <a:spcPts val="0"/>
              </a:spcBef>
              <a:spcAft>
                <a:spcPct val="50000"/>
              </a:spcAft>
              <a:buFont typeface="Symbol" pitchFamily="18" charset="2"/>
              <a:buChar char="·"/>
            </a:pPr>
            <a:r>
              <a:rPr lang="en-US" altLang="ko-KR" sz="2000" i="0" dirty="0" smtClean="0">
                <a:solidFill>
                  <a:srgbClr val="000000"/>
                </a:solidFill>
                <a:latin typeface="Arial" charset="0"/>
                <a:ea typeface="SimSun" pitchFamily="2" charset="-122"/>
              </a:rPr>
              <a:t>IED extends to higher energy when the HF is pulsed, while  it shifts to lower energy when the LF is pulsed.</a:t>
            </a:r>
          </a:p>
        </p:txBody>
      </p:sp>
      <p:sp>
        <p:nvSpPr>
          <p:cNvPr id="18" name="Text Box 11"/>
          <p:cNvSpPr txBox="1">
            <a:spLocks noChangeArrowheads="1"/>
          </p:cNvSpPr>
          <p:nvPr/>
        </p:nvSpPr>
        <p:spPr bwMode="auto">
          <a:xfrm>
            <a:off x="4376982" y="6523981"/>
            <a:ext cx="4732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Arial" pitchFamily="34" charset="0"/>
              </a:defRPr>
            </a:lvl1pPr>
            <a:lvl2pPr marL="742950" indent="-285750" eaLnBrk="0" hangingPunct="0">
              <a:defRPr sz="1600" b="1" i="1">
                <a:solidFill>
                  <a:schemeClr val="tx1"/>
                </a:solidFill>
                <a:latin typeface="Arial" pitchFamily="34" charset="0"/>
              </a:defRPr>
            </a:lvl2pPr>
            <a:lvl3pPr marL="1143000" indent="-228600" eaLnBrk="0" hangingPunct="0">
              <a:defRPr sz="1600" b="1" i="1">
                <a:solidFill>
                  <a:schemeClr val="tx1"/>
                </a:solidFill>
                <a:latin typeface="Arial" pitchFamily="34" charset="0"/>
              </a:defRPr>
            </a:lvl3pPr>
            <a:lvl4pPr marL="1600200" indent="-228600" eaLnBrk="0" hangingPunct="0">
              <a:defRPr sz="1600" b="1" i="1">
                <a:solidFill>
                  <a:schemeClr val="tx1"/>
                </a:solidFill>
                <a:latin typeface="Arial" pitchFamily="34" charset="0"/>
              </a:defRPr>
            </a:lvl4pPr>
            <a:lvl5pPr marL="2057400" indent="-228600" eaLnBrk="0" hangingPunct="0">
              <a:defRPr sz="1600" b="1" i="1">
                <a:solidFill>
                  <a:schemeClr val="tx1"/>
                </a:solidFill>
                <a:latin typeface="Arial" pitchFamily="34" charset="0"/>
              </a:defRPr>
            </a:lvl5pPr>
            <a:lvl6pPr marL="2514600" indent="-228600" eaLnBrk="0" fontAlgn="base" hangingPunct="0">
              <a:spcBef>
                <a:spcPct val="0"/>
              </a:spcBef>
              <a:spcAft>
                <a:spcPct val="0"/>
              </a:spcAft>
              <a:defRPr sz="1600" b="1" i="1">
                <a:solidFill>
                  <a:schemeClr val="tx1"/>
                </a:solidFill>
                <a:latin typeface="Arial" pitchFamily="34" charset="0"/>
              </a:defRPr>
            </a:lvl6pPr>
            <a:lvl7pPr marL="2971800" indent="-228600" eaLnBrk="0" fontAlgn="base" hangingPunct="0">
              <a:spcBef>
                <a:spcPct val="0"/>
              </a:spcBef>
              <a:spcAft>
                <a:spcPct val="0"/>
              </a:spcAft>
              <a:defRPr sz="1600" b="1" i="1">
                <a:solidFill>
                  <a:schemeClr val="tx1"/>
                </a:solidFill>
                <a:latin typeface="Arial" pitchFamily="34" charset="0"/>
              </a:defRPr>
            </a:lvl7pPr>
            <a:lvl8pPr marL="3429000" indent="-228600" eaLnBrk="0" fontAlgn="base" hangingPunct="0">
              <a:spcBef>
                <a:spcPct val="0"/>
              </a:spcBef>
              <a:spcAft>
                <a:spcPct val="0"/>
              </a:spcAft>
              <a:defRPr sz="1600" b="1" i="1">
                <a:solidFill>
                  <a:schemeClr val="tx1"/>
                </a:solidFill>
                <a:latin typeface="Arial" pitchFamily="34" charset="0"/>
              </a:defRPr>
            </a:lvl8pPr>
            <a:lvl9pPr marL="3886200" indent="-228600" eaLnBrk="0" fontAlgn="base" hangingPunct="0">
              <a:spcBef>
                <a:spcPct val="0"/>
              </a:spcBef>
              <a:spcAft>
                <a:spcPct val="0"/>
              </a:spcAft>
              <a:defRPr sz="1600" b="1" i="1">
                <a:solidFill>
                  <a:schemeClr val="tx1"/>
                </a:solidFill>
                <a:latin typeface="Arial" pitchFamily="34" charset="0"/>
              </a:defRPr>
            </a:lvl9pPr>
          </a:lstStyle>
          <a:p>
            <a:r>
              <a:rPr lang="en-US" altLang="ko-KR" sz="900" i="0" dirty="0" smtClean="0">
                <a:ea typeface="Arial Unicode MS" pitchFamily="50" charset="-127"/>
                <a:cs typeface="Arial Unicode MS" pitchFamily="50" charset="-127"/>
              </a:rPr>
              <a:t>09/16</a:t>
            </a:r>
            <a:endParaRPr lang="ko-KR" altLang="en-US" sz="900" i="0" dirty="0">
              <a:ea typeface="Arial Unicode MS" pitchFamily="50" charset="-127"/>
              <a:cs typeface="Arial Unicode MS" pitchFamily="50" charset="-127"/>
            </a:endParaRPr>
          </a:p>
        </p:txBody>
      </p:sp>
      <p:pic>
        <p:nvPicPr>
          <p:cNvPr id="5122" name="Picture 2" descr="D:\MC2SONG_UIGEL2_D\HPEM\HPEM_CASES\PULSE\MIPSE_2013\ied_comparison.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1" y="1026453"/>
            <a:ext cx="51435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33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103995</TotalTime>
  <Words>2314</Words>
  <Application>Microsoft Office PowerPoint</Application>
  <PresentationFormat>On-screen Show (4:3)</PresentationFormat>
  <Paragraphs>232</Paragraphs>
  <Slides>16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Arial Unicode MS</vt:lpstr>
      <vt:lpstr>Symbol</vt:lpstr>
      <vt:lpstr>宋体</vt:lpstr>
      <vt:lpstr>Gulim</vt:lpstr>
      <vt:lpstr>Calibri</vt:lpstr>
      <vt:lpstr>Times New Roman</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mc2song</dc:creator>
  <cp:lastModifiedBy>Sang-Heon Song</cp:lastModifiedBy>
  <cp:revision>2565</cp:revision>
  <cp:lastPrinted>2013-09-25T15:39:03Z</cp:lastPrinted>
  <dcterms:created xsi:type="dcterms:W3CDTF">2006-01-01T01:57:35Z</dcterms:created>
  <dcterms:modified xsi:type="dcterms:W3CDTF">2013-09-25T17:24:29Z</dcterms:modified>
</cp:coreProperties>
</file>