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83" r:id="rId4"/>
    <p:sldId id="284" r:id="rId5"/>
    <p:sldId id="285" r:id="rId6"/>
    <p:sldId id="267" r:id="rId7"/>
    <p:sldId id="299" r:id="rId8"/>
    <p:sldId id="269" r:id="rId9"/>
    <p:sldId id="286" r:id="rId10"/>
    <p:sldId id="287" r:id="rId11"/>
    <p:sldId id="296" r:id="rId12"/>
    <p:sldId id="288" r:id="rId13"/>
    <p:sldId id="289" r:id="rId14"/>
    <p:sldId id="290" r:id="rId15"/>
    <p:sldId id="303" r:id="rId16"/>
    <p:sldId id="301" r:id="rId17"/>
    <p:sldId id="302" r:id="rId18"/>
    <p:sldId id="259" r:id="rId19"/>
    <p:sldId id="282" r:id="rId20"/>
    <p:sldId id="291" r:id="rId21"/>
    <p:sldId id="297" r:id="rId2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ting Zhang" initials="Y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0238" autoAdjust="0"/>
  </p:normalViewPr>
  <p:slideViewPr>
    <p:cSldViewPr>
      <p:cViewPr>
        <p:scale>
          <a:sx n="105" d="100"/>
          <a:sy n="105" d="100"/>
        </p:scale>
        <p:origin x="-17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r">
              <a:defRPr sz="1200"/>
            </a:lvl1pPr>
          </a:lstStyle>
          <a:p>
            <a:fld id="{86401229-61AB-44E5-A8AC-7581A7030EF8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35" tIns="46868" rIns="93735" bIns="46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7"/>
          </a:xfrm>
          <a:prstGeom prst="rect">
            <a:avLst/>
          </a:prstGeom>
        </p:spPr>
        <p:txBody>
          <a:bodyPr vert="horz" lIns="93735" tIns="46868" rIns="93735" bIns="468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7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7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r">
              <a:defRPr sz="1200"/>
            </a:lvl1pPr>
          </a:lstStyle>
          <a:p>
            <a:fld id="{E5D18034-2579-4FDD-A16E-40443A9F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961DCD22-2423-4A59-82DA-1979314B525F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941" tIns="45970" rIns="91941" bIns="4597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592A59A7-014E-47B7-99E6-C4C64F08D18A}" type="slidenum">
              <a:rPr lang="en-US" sz="1200">
                <a:latin typeface="Times New Roman" pitchFamily="18" charset="0"/>
              </a:rPr>
              <a:pPr algn="r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6" rIns="91932" bIns="45966" anchor="b"/>
          <a:lstStyle>
            <a:lvl1pPr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4538" indent="-287338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45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17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89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61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33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305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77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r"/>
            <a:fld id="{90B6BDA8-E521-4893-ACE5-8EACF42CBBA4}" type="slidenum">
              <a:rPr lang="en-US" sz="1200">
                <a:latin typeface="Times New Roman" pitchFamily="18" charset="0"/>
              </a:rPr>
              <a:pPr algn="r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6" rIns="91932" bIns="45966" anchor="b"/>
          <a:lstStyle>
            <a:lvl1pPr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4538" indent="-287338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45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17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89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61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33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305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77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r"/>
            <a:fld id="{90B6BDA8-E521-4893-ACE5-8EACF42CBBA4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6" rIns="91932" bIns="45966" anchor="b"/>
          <a:lstStyle>
            <a:lvl1pPr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4538" indent="-287338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45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17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8988" indent="-228600" defTabSz="912813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61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33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305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7788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r"/>
            <a:fld id="{90B6BDA8-E521-4893-ACE5-8EACF42CBBA4}" type="slidenum">
              <a:rPr lang="en-US" sz="1200">
                <a:latin typeface="Times New Roman" pitchFamily="18" charset="0"/>
              </a:rPr>
              <a:pPr algn="r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8034-2579-4FDD-A16E-40443A9FCA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8034-2579-4FDD-A16E-40443A9FCA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8034-2579-4FDD-A16E-40443A9FCA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8034-2579-4FDD-A16E-40443A9FCA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1D8D9E57-96DF-4AEC-98CE-D89B98D4E1E1}" type="slidenum">
              <a:rPr lang="en-US" sz="1200">
                <a:latin typeface="Times New Roman" pitchFamily="18" charset="0"/>
              </a:rPr>
              <a:pPr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155C7D99-985B-45CA-BACB-24AE24DDE76F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C25EF005-3CAB-47EE-8D20-DA1AAAEB3189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C7C600BF-8914-464B-B0F2-9E1542076200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941" tIns="45970" rIns="91941" bIns="4597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592A59A7-014E-47B7-99E6-C4C64F08D18A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26D17374-91A9-4B31-B502-2E5B65A347BA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8112" indent="-28871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50082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9477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68871" indent="-229697" defTabSz="91719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28266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87660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47055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906449" indent="-229697" defTabSz="91719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26D17374-91A9-4B31-B502-2E5B65A347BA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941" tIns="45970" rIns="91941" bIns="4597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592A59A7-014E-47B7-99E6-C4C64F08D18A}" type="slidenum">
              <a:rPr lang="en-US" sz="1200">
                <a:latin typeface="Times New Roman" pitchFamily="18" charset="0"/>
              </a:rPr>
              <a:pPr algn="r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967163" y="8848725"/>
            <a:ext cx="305276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941" tIns="45970" rIns="91941" bIns="4597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592A59A7-014E-47B7-99E6-C4C64F08D18A}" type="slidenum">
              <a:rPr lang="en-US" sz="1200">
                <a:latin typeface="Times New Roman" pitchFamily="18" charset="0"/>
              </a:rPr>
              <a:pPr algn="r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0445-2FB6-468F-821B-92B1E4C4FBE7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13F0-5D9B-4266-BE45-9DFE51E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12"/>
          <p:cNvSpPr txBox="1">
            <a:spLocks noChangeArrowheads="1"/>
          </p:cNvSpPr>
          <p:nvPr/>
        </p:nvSpPr>
        <p:spPr bwMode="auto">
          <a:xfrm>
            <a:off x="-13580" y="6138042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marL="0" indent="0">
              <a:spcAft>
                <a:spcPct val="50000"/>
              </a:spcAft>
            </a:pPr>
            <a:r>
              <a:rPr lang="en-US" altLang="zh-CN" dirty="0" smtClean="0">
                <a:latin typeface="Arial" charset="0"/>
                <a:ea typeface="SimSun" pitchFamily="2" charset="-122"/>
              </a:rPr>
              <a:t>* Work supported by SRC </a:t>
            </a:r>
            <a:r>
              <a:rPr lang="en-US" dirty="0" smtClean="0">
                <a:latin typeface="Arial" charset="0"/>
                <a:ea typeface="SimSun" pitchFamily="2" charset="-122"/>
              </a:rPr>
              <a:t>2071.025, National Science Foundation and Lam Research.</a:t>
            </a:r>
            <a:endParaRPr lang="en-US" altLang="zh-CN" dirty="0">
              <a:latin typeface="Arial" charset="0"/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580" y="304800"/>
            <a:ext cx="9157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CHARACTERISTICS OF ION ENERGY DISTRIBUTION IN DUAL- FREQUENCY CAPACITIVELY COUPLED PLASMAS*</a:t>
            </a: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Yiting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Zhang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Mark. J. Kushner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Electrical and Computer Engineering, 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University of Michigan, Ann Arbor,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 48109, USA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(yitingz@umich.edu, mjkush@umich.edu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http://uigelz.eecs.umich.edu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MIPSE 2013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6096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3019" y="6790"/>
            <a:ext cx="91217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 err="1">
                <a:latin typeface="Arial" charset="0"/>
              </a:rPr>
              <a:t>Ar</a:t>
            </a:r>
            <a:r>
              <a:rPr lang="en-US" sz="2800" baseline="30000" dirty="0">
                <a:latin typeface="Arial" charset="0"/>
              </a:rPr>
              <a:t>+</a:t>
            </a:r>
            <a:r>
              <a:rPr lang="en-US" sz="2800" dirty="0">
                <a:latin typeface="Arial" charset="0"/>
              </a:rPr>
              <a:t> IEAD FROM BULK TO </a:t>
            </a:r>
            <a:r>
              <a:rPr lang="en-US" sz="2800" dirty="0" smtClean="0">
                <a:latin typeface="Arial" charset="0"/>
              </a:rPr>
              <a:t>SHEATH</a:t>
            </a:r>
            <a:endParaRPr lang="en-US" sz="2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71" y="1283732"/>
            <a:ext cx="3307627" cy="2205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8" y="3759969"/>
            <a:ext cx="4367262" cy="2183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2" y="909873"/>
            <a:ext cx="1144045" cy="28601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7800" y="6141134"/>
            <a:ext cx="364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●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W, 2 MHz; 300 W, 60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MHz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349497" y="988503"/>
            <a:ext cx="256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IED on wafer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924724" y="652967"/>
            <a:ext cx="21857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IEAD on wafer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869888" y="3474452"/>
            <a:ext cx="3248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IED from bulk to wafer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0" y="973009"/>
            <a:ext cx="450573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similar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LF power, the IEAD shows effects of dual-frequency.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2 MHz produces the double peaks and the 60 MHz produces the modulations.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final ion energy striking substrate depends on both sheath potential and ion transit time.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ion transit time is determined by sheath thickness which can be estimated by shape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bulk to wafer.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94462" r="30078" b="2769"/>
          <a:stretch/>
        </p:blipFill>
        <p:spPr>
          <a:xfrm>
            <a:off x="5869888" y="5999937"/>
            <a:ext cx="2209045" cy="119430"/>
          </a:xfrm>
          <a:prstGeom prst="rect">
            <a:avLst/>
          </a:prstGeom>
        </p:spPr>
      </p:pic>
      <p:sp>
        <p:nvSpPr>
          <p:cNvPr id="2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Y.Z_MIPSE13_09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6096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3019" y="6790"/>
            <a:ext cx="91217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charset="0"/>
              </a:rPr>
              <a:t>PLASMA DENSITY </a:t>
            </a:r>
            <a:r>
              <a:rPr lang="en-US" sz="2800" dirty="0" err="1" smtClean="0">
                <a:latin typeface="Arial" charset="0"/>
              </a:rPr>
              <a:t>vs</a:t>
            </a:r>
            <a:r>
              <a:rPr lang="en-US" sz="2800" dirty="0" smtClean="0">
                <a:latin typeface="Arial" charset="0"/>
              </a:rPr>
              <a:t> POWER  </a:t>
            </a:r>
            <a:endParaRPr lang="en-US" sz="28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b="4853"/>
          <a:stretch/>
        </p:blipFill>
        <p:spPr>
          <a:xfrm>
            <a:off x="76200" y="3224120"/>
            <a:ext cx="4475975" cy="27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b="3583"/>
          <a:stretch/>
        </p:blipFill>
        <p:spPr>
          <a:xfrm>
            <a:off x="4501081" y="3200400"/>
            <a:ext cx="4527032" cy="2832980"/>
          </a:xfrm>
          <a:prstGeom prst="rect">
            <a:avLst/>
          </a:prstGeom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9962" y="6490900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94462" r="30078" b="2769"/>
          <a:stretch/>
        </p:blipFill>
        <p:spPr>
          <a:xfrm>
            <a:off x="1784421" y="6344870"/>
            <a:ext cx="2209045" cy="119430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224" y="762000"/>
            <a:ext cx="898171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larger HF power, the electron density significantly increases since HF mainly contributes to ionization.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Increasing LF power has little effect on [e] since electron heating scales with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. Majority of additional power results in ion acceleration.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>
                <a:latin typeface="Arial" pitchFamily="34" charset="0"/>
                <a:cs typeface="Arial" pitchFamily="34" charset="0"/>
              </a:rPr>
              <a:t>Uniformity increases with higher ionization.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221292" y="2901047"/>
            <a:ext cx="2588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Increase HF Power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339847" y="2921583"/>
            <a:ext cx="2588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Increase LF Power</a:t>
            </a:r>
          </a:p>
        </p:txBody>
      </p: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Y.Z_MIPSE13_10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HIGH FREQUENCY POWER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724400" y="886629"/>
            <a:ext cx="41703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360363" lvl="1" indent="-360363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Changing HF/LF voltage ratio will strongly affect the IEADs.</a:t>
            </a:r>
          </a:p>
          <a:p>
            <a:pPr marL="360363" lvl="1" indent="-360363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With increase in HF power (300 W to 1200 W), the energy width </a:t>
            </a:r>
            <a:r>
              <a:rPr lang="en-US" sz="2100" dirty="0" smtClean="0">
                <a:latin typeface="Arial" pitchFamily="34" charset="0"/>
                <a:cs typeface="Arial" pitchFamily="34" charset="0"/>
                <a:sym typeface="Symbol"/>
              </a:rPr>
              <a:t>E shrinks and double peaks merge towards average sheath potential.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360363" lvl="1" indent="-360363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Increasing in n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with power brings about large current. In order to keep LF power constant, the voltage of LF drops. </a:t>
            </a:r>
          </a:p>
        </p:txBody>
      </p:sp>
      <p:sp>
        <p:nvSpPr>
          <p:cNvPr id="1031" name="Line 1026"/>
          <p:cNvSpPr>
            <a:spLocks noChangeShapeType="1"/>
          </p:cNvSpPr>
          <p:nvPr/>
        </p:nvSpPr>
        <p:spPr bwMode="auto">
          <a:xfrm>
            <a:off x="228600" y="4572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05400" y="5791200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658813"/>
            <a:ext cx="4267200" cy="6096000"/>
          </a:xfrm>
          <a:prstGeom prst="rect">
            <a:avLst/>
          </a:prstGeom>
        </p:spPr>
      </p:pic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Y.Z_MIPSE13_11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LOW FREQUENCY POWER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800600" y="990600"/>
            <a:ext cx="40386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347472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LF power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mainly </a:t>
            </a:r>
            <a:r>
              <a:rPr lang="en-US" dirty="0">
                <a:latin typeface="Arial" pitchFamily="34" charset="0"/>
                <a:cs typeface="Arial" pitchFamily="34" charset="0"/>
              </a:rPr>
              <a:t>deposited into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sheath – the width of IED increases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LF power. </a:t>
            </a:r>
          </a:p>
          <a:p>
            <a:pPr marL="34290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>
                <a:latin typeface="Arial" pitchFamily="34" charset="0"/>
                <a:cs typeface="Arial" pitchFamily="34" charset="0"/>
              </a:rPr>
              <a:t>During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cathodic</a:t>
            </a:r>
            <a:r>
              <a:rPr lang="en-US" dirty="0">
                <a:latin typeface="Arial" pitchFamily="34" charset="0"/>
                <a:cs typeface="Arial" pitchFamily="34" charset="0"/>
              </a:rPr>
              <a:t> LF cycle, increase in sheath potential accelerates ions to higher energy.</a:t>
            </a:r>
          </a:p>
          <a:p>
            <a:pPr marL="34290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>
                <a:latin typeface="Arial" pitchFamily="34" charset="0"/>
                <a:cs typeface="Arial" pitchFamily="34" charset="0"/>
              </a:rPr>
              <a:t>During anodic LF cycle, sheath potential is dominated by HF which is unchanged – and so modulation of IED persists. 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4950" y="5802868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649586"/>
            <a:ext cx="4275734" cy="6108192"/>
          </a:xfrm>
          <a:prstGeom prst="rect">
            <a:avLst/>
          </a:prstGeom>
        </p:spPr>
      </p:pic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Y.Z_MIPSE13_12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VOLTAGE </a:t>
            </a:r>
            <a:r>
              <a:rPr lang="en-US" sz="2800" dirty="0" err="1" smtClean="0">
                <a:latin typeface="Arial" pitchFamily="34" charset="0"/>
              </a:rPr>
              <a:t>vs</a:t>
            </a:r>
            <a:r>
              <a:rPr lang="en-US" sz="2800" dirty="0" smtClean="0">
                <a:latin typeface="Arial" pitchFamily="34" charset="0"/>
              </a:rPr>
              <a:t> POWER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031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0200" y="6444734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2667000"/>
            <a:ext cx="4581144" cy="3058668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838200"/>
            <a:ext cx="91440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With increase in power, the corresponding V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100" baseline="-25000" dirty="0" err="1" smtClean="0">
                <a:latin typeface="Arial" pitchFamily="34" charset="0"/>
                <a:cs typeface="Arial" pitchFamily="34" charset="0"/>
              </a:rPr>
              <a:t>LF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or V</a:t>
            </a:r>
            <a:r>
              <a:rPr lang="en-US" sz="2100" baseline="-25000" dirty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100" baseline="-25000" dirty="0" err="1">
                <a:latin typeface="Arial" pitchFamily="34" charset="0"/>
                <a:cs typeface="Arial" pitchFamily="34" charset="0"/>
              </a:rPr>
              <a:t>LF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increases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 However, due to the power scaling with frequency, the increase in V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is smaller than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100" baseline="-25000" dirty="0" err="1" smtClean="0">
                <a:latin typeface="Arial" pitchFamily="34" charset="0"/>
                <a:cs typeface="Arial" pitchFamily="34" charset="0"/>
              </a:rPr>
              <a:t>LF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DC self bias is proportional to sheath voltage (sum of V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and V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LF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/>
          <a:stretch/>
        </p:blipFill>
        <p:spPr>
          <a:xfrm>
            <a:off x="4610099" y="2732532"/>
            <a:ext cx="4529467" cy="3058668"/>
          </a:xfrm>
          <a:prstGeom prst="rect">
            <a:avLst/>
          </a:prstGeom>
        </p:spPr>
      </p:pic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Y.Z_MIPSE13_13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609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AR/CF</a:t>
            </a:r>
            <a:r>
              <a:rPr lang="en-US" sz="2800" baseline="-25000" dirty="0" smtClean="0">
                <a:latin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</a:rPr>
              <a:t>/O</a:t>
            </a:r>
            <a:r>
              <a:rPr lang="en-US" sz="2800" baseline="-25000" dirty="0" smtClean="0">
                <a:latin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</a:rPr>
              <a:t> ION TOTAL ENERGY </a:t>
            </a:r>
            <a:r>
              <a:rPr lang="en-US" sz="2800" dirty="0" err="1" smtClean="0">
                <a:latin typeface="Arial" pitchFamily="34" charset="0"/>
              </a:rPr>
              <a:t>vs</a:t>
            </a:r>
            <a:r>
              <a:rPr lang="en-US" sz="2800" dirty="0" smtClean="0">
                <a:latin typeface="Arial" pitchFamily="34" charset="0"/>
              </a:rPr>
              <a:t> POWER</a:t>
            </a:r>
            <a:endParaRPr lang="en-US" sz="2800" dirty="0"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88" y="2480310"/>
            <a:ext cx="4272995" cy="285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80310"/>
            <a:ext cx="4274137" cy="285369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95457" y="2133600"/>
            <a:ext cx="2588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Increase HF Power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9069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trend of IEDs with power varying in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AR/CF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/O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plasmas match with pure argon case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256244" y="2202556"/>
            <a:ext cx="2588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latin typeface="Arial" charset="0"/>
              </a:rPr>
              <a:t>Increase LF Power</a:t>
            </a:r>
          </a:p>
        </p:txBody>
      </p:sp>
      <p:sp>
        <p:nvSpPr>
          <p:cNvPr id="15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Y.Z_MIPSE13_14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ETCH PROFILE </a:t>
            </a:r>
            <a:r>
              <a:rPr lang="en-US" sz="2800" dirty="0" err="1" smtClean="0">
                <a:latin typeface="Arial" pitchFamily="34" charset="0"/>
              </a:rPr>
              <a:t>vs</a:t>
            </a:r>
            <a:r>
              <a:rPr lang="en-US" sz="2800" dirty="0" smtClean="0">
                <a:latin typeface="Arial" pitchFamily="34" charset="0"/>
              </a:rPr>
              <a:t> HIGH FREQ POWER</a:t>
            </a:r>
            <a:endParaRPr lang="en-US" sz="2800" dirty="0">
              <a:latin typeface="Arial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67200" y="1371600"/>
            <a:ext cx="47799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Fixed 2 MHz, 300 W.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Critical Dimension (CD)= 37 nm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Aspect Ratio (AR)= 15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Etch rate increases with high frequency power increase due to higher F/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CF</a:t>
            </a:r>
            <a:r>
              <a:rPr lang="en-US" sz="21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ratio. 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Undercutting increases with power (long over-etch here.)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The sidewall slope can be improved by adjusting F/CF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ratio.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4946" y="6204466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●"/>
            </a:pPr>
            <a:r>
              <a:rPr lang="en-US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Ar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/CF</a:t>
            </a:r>
            <a:r>
              <a:rPr lang="en-US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4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/O</a:t>
            </a:r>
            <a:r>
              <a:rPr lang="en-US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=75/20/5, </a:t>
            </a:r>
            <a:endParaRPr lang="en-US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  30mTorr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, 500 </a:t>
            </a:r>
            <a:r>
              <a:rPr lang="en-US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9" y="61838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Unit: nm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/>
          <a:stretch/>
        </p:blipFill>
        <p:spPr>
          <a:xfrm>
            <a:off x="218693" y="642796"/>
            <a:ext cx="4153225" cy="56056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6400" y="6183868"/>
            <a:ext cx="990600" cy="18466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Y.Z_MIPSE13_15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ETCH PROFILE </a:t>
            </a:r>
            <a:r>
              <a:rPr lang="en-US" sz="2800" dirty="0" err="1" smtClean="0">
                <a:latin typeface="Arial" pitchFamily="34" charset="0"/>
              </a:rPr>
              <a:t>vs</a:t>
            </a:r>
            <a:r>
              <a:rPr lang="en-US" sz="2800" dirty="0" smtClean="0">
                <a:latin typeface="Arial" pitchFamily="34" charset="0"/>
              </a:rPr>
              <a:t> LOW FREQ POWER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9394" y="6232076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●"/>
            </a:pPr>
            <a:r>
              <a:rPr lang="en-US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Ar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/CF</a:t>
            </a:r>
            <a:r>
              <a:rPr lang="en-US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4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/O</a:t>
            </a:r>
            <a:r>
              <a:rPr lang="en-US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=75/20/5, </a:t>
            </a:r>
            <a:endParaRPr lang="en-US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  30mTorr</a:t>
            </a:r>
            <a:r>
              <a:rPr lang="en-US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, 500 </a:t>
            </a:r>
            <a:r>
              <a:rPr lang="en-US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86200" y="685800"/>
            <a:ext cx="5257799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Fixed 60 MHz, 300 W.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The etch rate linearly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increases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with low frequency power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due to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average ion energy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linearly.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With large low frequency power, the etch profile becomes bowed due to ion trajectory distortion. </a:t>
            </a: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869" r="4040"/>
          <a:stretch/>
        </p:blipFill>
        <p:spPr>
          <a:xfrm>
            <a:off x="4466315" y="3186634"/>
            <a:ext cx="4372885" cy="292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594991"/>
            <a:ext cx="3982102" cy="5546276"/>
          </a:xfrm>
          <a:prstGeom prst="rect">
            <a:avLst/>
          </a:prstGeom>
        </p:spPr>
      </p:pic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-14335" y="6627168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Y.Z_MIPSE13_16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PLASMA UNIFORMITY vs. </a:t>
            </a:r>
            <a:r>
              <a:rPr lang="el-GR" sz="2800" dirty="0" smtClean="0">
                <a:latin typeface="Arial" pitchFamily="34" charset="0"/>
              </a:rPr>
              <a:t>Δ</a:t>
            </a:r>
            <a:r>
              <a:rPr lang="en-US" sz="2800" dirty="0" smtClean="0">
                <a:latin typeface="Arial" pitchFamily="34" charset="0"/>
              </a:rPr>
              <a:t>-PHASE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8135" y="6374809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838200"/>
            <a:ext cx="44958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Definition OF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-Phase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With same amount of power, higher HF increases power density and improves uniformity.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he phase difference between the LF and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modulates the dynamics of the plasma potential.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However, no significant difference is observed in time averaged plasma properties.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762000"/>
            <a:ext cx="4779818" cy="52578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2446"/>
              </p:ext>
            </p:extLst>
          </p:nvPr>
        </p:nvGraphicFramePr>
        <p:xfrm>
          <a:off x="785813" y="1295400"/>
          <a:ext cx="2332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231560" imgH="241200" progId="Equation.3">
                  <p:embed/>
                </p:oleObj>
              </mc:Choice>
              <mc:Fallback>
                <p:oleObj name="Equation" r:id="rId5" imgW="1231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813" y="1295400"/>
                        <a:ext cx="23320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71713"/>
              </p:ext>
            </p:extLst>
          </p:nvPr>
        </p:nvGraphicFramePr>
        <p:xfrm>
          <a:off x="1624013" y="1676400"/>
          <a:ext cx="2449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295280" imgH="241200" progId="Equation.3">
                  <p:embed/>
                </p:oleObj>
              </mc:Choice>
              <mc:Fallback>
                <p:oleObj name="Equation" r:id="rId7" imgW="12952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76400"/>
                        <a:ext cx="24495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810000" y="1447800"/>
            <a:ext cx="3857" cy="30857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Y.Z_MIPSE13_17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26"/>
          <p:cNvSpPr>
            <a:spLocks noChangeShapeType="1"/>
          </p:cNvSpPr>
          <p:nvPr/>
        </p:nvSpPr>
        <p:spPr bwMode="auto">
          <a:xfrm>
            <a:off x="228600" y="6096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169" y="6139709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115229"/>
            <a:ext cx="43434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hase difference between LF and HF modulates sheath potential and electron dynamics during rf period.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of HF modulated peaks in IED depend on relative phase between LF and HF.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By dynamically controlling phase difference, a smooth time averaged IED can be produce without significant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modulation. </a:t>
            </a:r>
            <a:endParaRPr lang="en-US" sz="21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3200" dirty="0" smtClean="0">
                <a:latin typeface="Arial" pitchFamily="34" charset="0"/>
              </a:rPr>
              <a:t>IEDs </a:t>
            </a:r>
            <a:r>
              <a:rPr lang="en-US" sz="3200" dirty="0" err="1" smtClean="0">
                <a:latin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l-GR" sz="3200" dirty="0" smtClean="0">
                <a:latin typeface="Arial" pitchFamily="34" charset="0"/>
              </a:rPr>
              <a:t>Δ</a:t>
            </a:r>
            <a:r>
              <a:rPr lang="en-US" sz="3200" dirty="0" smtClean="0">
                <a:latin typeface="Arial" pitchFamily="34" charset="0"/>
              </a:rPr>
              <a:t>-PHASE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77" y="736450"/>
            <a:ext cx="4495800" cy="5394960"/>
          </a:xfrm>
          <a:prstGeom prst="rect">
            <a:avLst/>
          </a:prstGeom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Y.Z_MIPSE13_18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53003" y="176213"/>
            <a:ext cx="1741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>
                <a:latin typeface="Arial" charset="0"/>
                <a:ea typeface="SimSun" pitchFamily="2" charset="-122"/>
              </a:rPr>
              <a:t>AGENDA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822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801688" indent="-5873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Motivation for controlling ion energy distributions </a:t>
            </a:r>
          </a:p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Description </a:t>
            </a:r>
            <a:r>
              <a:rPr lang="en-US" altLang="zh-CN" sz="2400" dirty="0">
                <a:latin typeface="Arial" charset="0"/>
                <a:ea typeface="SimSun" pitchFamily="2" charset="-122"/>
              </a:rPr>
              <a:t>of the 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models</a:t>
            </a:r>
            <a:endParaRPr lang="en-US" altLang="zh-CN" sz="2400" dirty="0">
              <a:latin typeface="Arial" charset="0"/>
              <a:ea typeface="SimSun" pitchFamily="2" charset="-122"/>
              <a:sym typeface="Symbol" pitchFamily="18" charset="2"/>
            </a:endParaRPr>
          </a:p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IEADs </a:t>
            </a:r>
            <a:r>
              <a:rPr lang="en-US" altLang="zh-CN" sz="2400" dirty="0">
                <a:latin typeface="Arial" charset="0"/>
                <a:ea typeface="SimSun" pitchFamily="2" charset="-122"/>
              </a:rPr>
              <a:t>and plasma properties for dual-frequency 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Ar, Ar/CF</a:t>
            </a:r>
            <a:r>
              <a:rPr lang="en-US" altLang="zh-CN" sz="2400" baseline="-25000" dirty="0" smtClean="0">
                <a:latin typeface="Arial" charset="0"/>
                <a:ea typeface="SimSun" pitchFamily="2" charset="-122"/>
              </a:rPr>
              <a:t>4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/O</a:t>
            </a:r>
            <a:r>
              <a:rPr lang="en-US" altLang="zh-CN" sz="2400" baseline="-25000" dirty="0" smtClean="0">
                <a:latin typeface="Arial" charset="0"/>
                <a:ea typeface="SimSun" pitchFamily="2" charset="-122"/>
              </a:rPr>
              <a:t>2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 plasma</a:t>
            </a:r>
          </a:p>
          <a:p>
            <a:pPr marL="800100" lvl="1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Dual-frequency power 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coupling with etching profile</a:t>
            </a: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800100" lvl="1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Phase </a:t>
            </a:r>
            <a:r>
              <a:rPr lang="en-US" altLang="zh-CN" sz="2400" dirty="0">
                <a:latin typeface="Arial" charset="0"/>
                <a:ea typeface="SimSun" pitchFamily="2" charset="-122"/>
              </a:rPr>
              <a:t>shift </a:t>
            </a:r>
            <a:endParaRPr lang="en-US" altLang="zh-CN" sz="2400" dirty="0" smtClean="0">
              <a:latin typeface="Arial" charset="0"/>
              <a:ea typeface="SimSun" pitchFamily="2" charset="-122"/>
            </a:endParaRPr>
          </a:p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400" dirty="0" smtClean="0">
                <a:latin typeface="Arial" charset="0"/>
                <a:ea typeface="SimSun" pitchFamily="2" charset="-122"/>
              </a:rPr>
              <a:t>Concluding </a:t>
            </a:r>
            <a:r>
              <a:rPr lang="en-US" altLang="zh-CN" sz="2400" dirty="0">
                <a:latin typeface="Arial" charset="0"/>
                <a:ea typeface="SimSun" pitchFamily="2" charset="-122"/>
              </a:rPr>
              <a:t>remarks</a:t>
            </a:r>
          </a:p>
        </p:txBody>
      </p:sp>
      <p:sp>
        <p:nvSpPr>
          <p:cNvPr id="614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Y.Z_MPISE13_01</a:t>
            </a:r>
            <a:endParaRPr lang="en-US" sz="900" b="0" dirty="0">
              <a:latin typeface="Arial" charset="0"/>
            </a:endParaRPr>
          </a:p>
        </p:txBody>
      </p:sp>
      <p:grpSp>
        <p:nvGrpSpPr>
          <p:cNvPr id="6150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1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4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26"/>
          <p:cNvSpPr>
            <a:spLocks noChangeShapeType="1"/>
          </p:cNvSpPr>
          <p:nvPr/>
        </p:nvSpPr>
        <p:spPr bwMode="auto">
          <a:xfrm>
            <a:off x="228600" y="5334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01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latin typeface="Arial" pitchFamily="34" charset="0"/>
              </a:rPr>
              <a:t>SHEATH THICKNESS vs. </a:t>
            </a:r>
            <a:r>
              <a:rPr lang="el-GR" sz="2800" dirty="0" smtClean="0">
                <a:latin typeface="Arial" pitchFamily="34" charset="0"/>
              </a:rPr>
              <a:t>Δ</a:t>
            </a:r>
            <a:r>
              <a:rPr lang="en-US" sz="2800" dirty="0" smtClean="0">
                <a:latin typeface="Arial" pitchFamily="34" charset="0"/>
              </a:rPr>
              <a:t>-PHASE</a:t>
            </a:r>
            <a:endParaRPr lang="en-US" sz="2800" dirty="0">
              <a:latin typeface="Arial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pitchFamily="34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23" y="2285999"/>
            <a:ext cx="4616569" cy="37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83106" y="2057400"/>
            <a:ext cx="1860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Time Dynamic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/>
          <a:stretch/>
        </p:blipFill>
        <p:spPr>
          <a:xfrm>
            <a:off x="37723" y="2186544"/>
            <a:ext cx="4419600" cy="46736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95419" y="2017267"/>
            <a:ext cx="1924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Time Averaged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286000"/>
            <a:ext cx="128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300 W, 2 MHz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300 W, 60 MHz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533400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When LF and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are close in frequency, the phase shift may perturb sheath properties. Sheaths for 2+20 MHz depend on phase.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heath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thickness (scales with [e]</a:t>
            </a:r>
            <a:r>
              <a:rPr lang="en-US" sz="2100" baseline="30000" dirty="0">
                <a:latin typeface="Arial" pitchFamily="34" charset="0"/>
                <a:cs typeface="Arial" pitchFamily="34" charset="0"/>
              </a:rPr>
              <a:t>-1/2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 is larger in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cathodic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LF cycle, and so brings about less modulation in high energy peak of IED.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552" y="2739295"/>
            <a:ext cx="15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Asymmetric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5562600"/>
            <a:ext cx="142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Symmetric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Y.Z_MIPSE13_19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381000" y="6096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0" y="142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>
                <a:latin typeface="Arial" charset="0"/>
                <a:ea typeface="SimSun" pitchFamily="2" charset="-122"/>
              </a:rPr>
              <a:t>CONCLUDING REMARKS</a:t>
            </a:r>
          </a:p>
        </p:txBody>
      </p:sp>
      <p:grpSp>
        <p:nvGrpSpPr>
          <p:cNvPr id="28678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28679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1" y="6858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For dual frequency CCPs sustained in Ar,</a:t>
            </a:r>
          </a:p>
          <a:p>
            <a:pPr marL="80010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Increasing HF power will increase the plasma density as well as shrink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 into average sheath potential. </a:t>
            </a:r>
          </a:p>
          <a:p>
            <a:pPr marL="80010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Increasing LF power will mainly dissipate power within sheath, and therefore extend the IEAD energy width with little change in composition of fluxes. </a:t>
            </a:r>
          </a:p>
          <a:p>
            <a:pPr marL="34290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Changing phase between HF and LF in high density, thin sheath plasma will modify time averaged IEADs significantly. </a:t>
            </a:r>
          </a:p>
          <a:p>
            <a:pPr marL="34290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With knowledge of the relationship between IEADs and settings of dual frequency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rf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biases, precise customization and control of IEADs can be achieved, which will improve etching process.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Y.Z_MIPSE13_20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04800" y="1778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>
                <a:latin typeface="Arial" charset="0"/>
              </a:rPr>
              <a:t>DUAL FREQUENCY CCP SOURCES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04800" y="685800"/>
            <a:ext cx="85344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200" dirty="0">
                <a:latin typeface="Arial" charset="0"/>
              </a:rPr>
              <a:t>Dual frequency </a:t>
            </a:r>
            <a:r>
              <a:rPr lang="en-US" sz="2200" dirty="0" err="1">
                <a:latin typeface="Arial" charset="0"/>
              </a:rPr>
              <a:t>capacitively</a:t>
            </a:r>
            <a:r>
              <a:rPr lang="en-US" sz="2200" dirty="0">
                <a:latin typeface="Arial" charset="0"/>
              </a:rPr>
              <a:t> coupled discharges (CCPs) are widely used for etching and deposition in the microelectronics industry.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200" dirty="0">
                <a:latin typeface="Arial" charset="0"/>
              </a:rPr>
              <a:t>High </a:t>
            </a:r>
            <a:r>
              <a:rPr lang="en-US" sz="2200" dirty="0" smtClean="0">
                <a:latin typeface="Arial" charset="0"/>
              </a:rPr>
              <a:t>frequencies </a:t>
            </a:r>
            <a:r>
              <a:rPr lang="en-US" sz="2200" dirty="0">
                <a:latin typeface="Arial" charset="0"/>
              </a:rPr>
              <a:t>produce higher electron densities at moderate sheath voltage and higher ion fluxes with moderate ion energies. </a:t>
            </a: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762000" y="6019800"/>
            <a:ext cx="4150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1800" dirty="0">
                <a:latin typeface="Arial" charset="0"/>
                <a:sym typeface="Symbol" pitchFamily="18" charset="2"/>
              </a:rPr>
              <a:t> </a:t>
            </a:r>
            <a:r>
              <a:rPr lang="en-US" sz="1800" dirty="0">
                <a:latin typeface="Arial" charset="0"/>
              </a:rPr>
              <a:t>A. </a:t>
            </a:r>
            <a:r>
              <a:rPr lang="en-US" sz="1800" dirty="0" err="1">
                <a:latin typeface="Arial" charset="0"/>
              </a:rPr>
              <a:t>Perret</a:t>
            </a:r>
            <a:r>
              <a:rPr lang="en-US" sz="1800" dirty="0">
                <a:latin typeface="Arial" charset="0"/>
              </a:rPr>
              <a:t>, Appl. </a:t>
            </a:r>
            <a:r>
              <a:rPr lang="en-US" sz="1800" dirty="0" err="1">
                <a:latin typeface="Arial" charset="0"/>
              </a:rPr>
              <a:t>Phys.Lett</a:t>
            </a:r>
            <a:r>
              <a:rPr lang="en-US" sz="1800" dirty="0">
                <a:latin typeface="Arial" charset="0"/>
              </a:rPr>
              <a:t> 86 (2005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grpSp>
        <p:nvGrpSpPr>
          <p:cNvPr id="7175" name="Group 10"/>
          <p:cNvGrpSpPr>
            <a:grpSpLocks/>
          </p:cNvGrpSpPr>
          <p:nvPr/>
        </p:nvGrpSpPr>
        <p:grpSpPr bwMode="auto">
          <a:xfrm>
            <a:off x="5373688" y="6275388"/>
            <a:ext cx="3770312" cy="582612"/>
            <a:chOff x="2953" y="3839"/>
            <a:chExt cx="2375" cy="367"/>
          </a:xfrm>
        </p:grpSpPr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6019800" y="5447437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buFont typeface="Symbol" pitchFamily="18" charset="2"/>
              <a:buChar char="·"/>
            </a:pPr>
            <a:r>
              <a:rPr lang="en-US" sz="1600" dirty="0">
                <a:latin typeface="Arial" charset="0"/>
              </a:rPr>
              <a:t>LAMRC 2300 Flex dielectric etch tool </a:t>
            </a: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304800" y="3048000"/>
            <a:ext cx="5791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dirty="0">
                <a:latin typeface="Arial" charset="0"/>
              </a:rPr>
              <a:t>Low frequencies contribute to the quasi-independent control of the ion flux and energy. </a:t>
            </a:r>
            <a:endParaRPr lang="en-US" sz="2200" dirty="0" smtClean="0">
              <a:latin typeface="Arial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charset="0"/>
              </a:rPr>
              <a:t>Coupling </a:t>
            </a:r>
            <a:r>
              <a:rPr lang="en-US" sz="2200" dirty="0">
                <a:latin typeface="Arial" charset="0"/>
              </a:rPr>
              <a:t>between the dual frequencies may interfere with independent control of plasma density, ion energy and produce non-uniformities. </a:t>
            </a:r>
          </a:p>
          <a:p>
            <a:pPr>
              <a:buFont typeface="Symbol" pitchFamily="18" charset="2"/>
              <a:buChar char="·"/>
            </a:pPr>
            <a:endParaRPr lang="en-US" dirty="0">
              <a:latin typeface="Arial" charset="0"/>
            </a:endParaRPr>
          </a:p>
        </p:txBody>
      </p:sp>
      <p:pic>
        <p:nvPicPr>
          <p:cNvPr id="7178" name="Picture 16" descr="exelan_flex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4935"/>
            <a:ext cx="2743200" cy="224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Y.Z_MIPSE13_02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>
            <a:off x="381000" y="7620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600" dirty="0">
                <a:latin typeface="Arial" charset="0"/>
                <a:ea typeface="SimSun" pitchFamily="2" charset="-122"/>
              </a:rPr>
              <a:t>ION ENERGY AND ANGULAR DISTRIBUTIONS (IEAD)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876800" y="1143000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Control of the ion energy and angular distribution (IEAD) incident onto the substrate is necessary for improving plasma processes.</a:t>
            </a:r>
          </a:p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A </a:t>
            </a:r>
            <a:r>
              <a:rPr lang="en-US" dirty="0" smtClean="0">
                <a:latin typeface="Arial" charset="0"/>
              </a:rPr>
              <a:t>narrow angle, </a:t>
            </a:r>
            <a:r>
              <a:rPr lang="en-US" dirty="0">
                <a:latin typeface="Arial" charset="0"/>
              </a:rPr>
              <a:t>vertically oriented </a:t>
            </a:r>
            <a:r>
              <a:rPr lang="en-US" dirty="0" smtClean="0">
                <a:latin typeface="Arial" charset="0"/>
              </a:rPr>
              <a:t>IEAD </a:t>
            </a:r>
            <a:r>
              <a:rPr lang="en-US" dirty="0">
                <a:latin typeface="Arial" charset="0"/>
              </a:rPr>
              <a:t>is necessary for anisotropic processing.</a:t>
            </a:r>
          </a:p>
          <a:p>
            <a:pPr marL="34290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Edge effects which perturb the sheath often produce slanted IEADs. </a:t>
            </a:r>
          </a:p>
        </p:txBody>
      </p:sp>
      <p:pic>
        <p:nvPicPr>
          <p:cNvPr id="8198" name="Picture 2" descr="Graphic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2286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Graphic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2286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5257800" y="5257800"/>
            <a:ext cx="3662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marL="285750" indent="-285750">
              <a:buFont typeface="Arial" pitchFamily="34" charset="0"/>
              <a:buChar char="●"/>
            </a:pPr>
            <a:r>
              <a:rPr lang="en-US" sz="1600" dirty="0">
                <a:latin typeface="Arial" charset="0"/>
              </a:rPr>
              <a:t>S.-B. Wang and A.E. </a:t>
            </a:r>
            <a:r>
              <a:rPr lang="en-US" sz="1600" dirty="0" smtClean="0">
                <a:latin typeface="Arial" charset="0"/>
              </a:rPr>
              <a:t>Wendt, JAP</a:t>
            </a:r>
            <a:endParaRPr lang="en-US" sz="16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●"/>
            </a:pPr>
            <a:r>
              <a:rPr lang="en-US" sz="1600" dirty="0">
                <a:latin typeface="Arial" charset="0"/>
              </a:rPr>
              <a:t>B. Jacobs, PhD Dissertation</a:t>
            </a:r>
          </a:p>
        </p:txBody>
      </p:sp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14400"/>
            <a:ext cx="38846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204" name="Line 17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8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8203" name="TextBox 4"/>
          <p:cNvSpPr txBox="1">
            <a:spLocks noChangeArrowheads="1"/>
          </p:cNvSpPr>
          <p:nvPr/>
        </p:nvSpPr>
        <p:spPr bwMode="auto">
          <a:xfrm>
            <a:off x="228600" y="34734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sz="1800">
                <a:latin typeface="Arial" charset="0"/>
              </a:rPr>
              <a:t>Ion velocity trajectories measured by LIF (Jacobs et al.) </a:t>
            </a:r>
          </a:p>
        </p:txBody>
      </p:sp>
      <p:sp>
        <p:nvSpPr>
          <p:cNvPr id="15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Y.Z_MIPSE13_03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685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2057400" y="90488"/>
            <a:ext cx="502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Arial" charset="0"/>
              </a:rPr>
              <a:t>CONTROL OF IEADs</a:t>
            </a:r>
          </a:p>
        </p:txBody>
      </p:sp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228600" y="914400"/>
            <a:ext cx="82296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marL="342900" lvl="1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charset="0"/>
              </a:rPr>
              <a:t>As </a:t>
            </a:r>
            <a:r>
              <a:rPr lang="en-US" sz="2200" dirty="0">
                <a:latin typeface="Arial" charset="0"/>
              </a:rPr>
              <a:t>the size of </a:t>
            </a:r>
            <a:r>
              <a:rPr lang="en-US" sz="2200" dirty="0" smtClean="0">
                <a:latin typeface="Arial" charset="0"/>
              </a:rPr>
              <a:t>transistors shrink, </a:t>
            </a:r>
            <a:r>
              <a:rPr lang="en-US" sz="2200" dirty="0">
                <a:latin typeface="Arial" charset="0"/>
              </a:rPr>
              <a:t>the critical </a:t>
            </a:r>
            <a:r>
              <a:rPr lang="en-US" sz="2200" dirty="0" smtClean="0">
                <a:latin typeface="Arial" charset="0"/>
              </a:rPr>
              <a:t>dimension requirements </a:t>
            </a:r>
            <a:r>
              <a:rPr lang="en-US" sz="2200" dirty="0">
                <a:latin typeface="Arial" charset="0"/>
              </a:rPr>
              <a:t>of semiconductor fabrication </a:t>
            </a:r>
            <a:r>
              <a:rPr lang="en-US" sz="2200" dirty="0" smtClean="0">
                <a:latin typeface="Arial" charset="0"/>
              </a:rPr>
              <a:t>become more stringent, and therefore more precise control of IEADs  becomes important. </a:t>
            </a:r>
            <a:endParaRPr lang="en-US" sz="2200" dirty="0">
              <a:latin typeface="Arial" charset="0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dirty="0">
              <a:latin typeface="Arial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10" name="Picture 1" descr="86-AfterStrip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592" y="2255822"/>
            <a:ext cx="4124808" cy="30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75627" y="5562600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Symbol" pitchFamily="18" charset="2"/>
              <a:buChar char="·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high aspect ratio profile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8600" y="2461260"/>
            <a:ext cx="44958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dirty="0">
                <a:latin typeface="Arial" charset="0"/>
              </a:rPr>
              <a:t>This computational investigation </a:t>
            </a:r>
            <a:r>
              <a:rPr lang="en-US" sz="2200" dirty="0" smtClean="0">
                <a:latin typeface="Arial" charset="0"/>
              </a:rPr>
              <a:t>addresses plasma dynamics and control of IEADs onto wafers in dual frequency </a:t>
            </a:r>
            <a:r>
              <a:rPr lang="en-US" sz="2200" dirty="0" err="1" smtClean="0">
                <a:latin typeface="Arial" charset="0"/>
              </a:rPr>
              <a:t>CCPs</a:t>
            </a:r>
            <a:r>
              <a:rPr lang="en-US" sz="2200" dirty="0" smtClean="0">
                <a:latin typeface="Arial" charset="0"/>
              </a:rPr>
              <a:t>.</a:t>
            </a:r>
            <a:endParaRPr lang="en-US" sz="2200" dirty="0">
              <a:latin typeface="Arial" charset="0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sz="2200" dirty="0">
                <a:latin typeface="Arial" charset="0"/>
              </a:rPr>
              <a:t>Controlling the </a:t>
            </a:r>
            <a:r>
              <a:rPr lang="en-US" sz="2200" dirty="0" smtClean="0">
                <a:latin typeface="Arial" charset="0"/>
              </a:rPr>
              <a:t>power ratio and phase difference between dual-frequencies to </a:t>
            </a:r>
            <a:r>
              <a:rPr lang="en-US" sz="2200" dirty="0">
                <a:latin typeface="Arial" charset="0"/>
              </a:rPr>
              <a:t>customize IEADs </a:t>
            </a:r>
            <a:r>
              <a:rPr lang="en-US" sz="2200" dirty="0" smtClean="0">
                <a:latin typeface="Arial" charset="0"/>
              </a:rPr>
              <a:t>and etching profiles will </a:t>
            </a:r>
            <a:r>
              <a:rPr lang="en-US" sz="2200" dirty="0">
                <a:latin typeface="Arial" charset="0"/>
              </a:rPr>
              <a:t>be discussed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dirty="0">
              <a:latin typeface="Arial" charset="0"/>
            </a:endParaRPr>
          </a:p>
        </p:txBody>
      </p:sp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Y.Z_MIPSE13_04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89"/>
          <p:cNvSpPr txBox="1">
            <a:spLocks noChangeArrowheads="1"/>
          </p:cNvSpPr>
          <p:nvPr/>
        </p:nvSpPr>
        <p:spPr bwMode="auto">
          <a:xfrm>
            <a:off x="1" y="86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>
                <a:latin typeface="Arial" charset="0"/>
                <a:ea typeface="SimSun" pitchFamily="2" charset="-122"/>
              </a:rPr>
              <a:t>HYBRID PLASMA EQUIPMENT MODEL (HPEM)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381000" y="685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278442" y="1219200"/>
            <a:ext cx="2286000" cy="1143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Monte Carlo Simulation f(ε) or Electron Energy Equation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2812" y="2743200"/>
            <a:ext cx="89154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buFont typeface="Symbol" pitchFamily="18" charset="2"/>
              <a:buChar char="·"/>
            </a:pPr>
            <a:r>
              <a:rPr lang="en-US" u="sng" dirty="0" smtClean="0">
                <a:latin typeface="Arial" charset="0"/>
              </a:rPr>
              <a:t>Electron </a:t>
            </a:r>
            <a:r>
              <a:rPr lang="en-US" u="sng" dirty="0">
                <a:latin typeface="Arial" charset="0"/>
              </a:rPr>
              <a:t>Energy Transport Module</a:t>
            </a:r>
            <a:r>
              <a:rPr lang="zh-CN" altLang="en-US" u="sng" dirty="0">
                <a:latin typeface="Arial" charset="0"/>
              </a:rPr>
              <a:t>（</a:t>
            </a:r>
            <a:r>
              <a:rPr lang="zh-CN" altLang="zh-CN" u="sng" dirty="0">
                <a:latin typeface="Arial" charset="0"/>
              </a:rPr>
              <a:t>E</a:t>
            </a:r>
            <a:r>
              <a:rPr lang="en-US" altLang="zh-CN" u="sng" dirty="0">
                <a:latin typeface="Arial" charset="0"/>
              </a:rPr>
              <a:t>ETM)</a:t>
            </a:r>
            <a:r>
              <a:rPr lang="en-US" altLang="ja-JP" u="sng" dirty="0">
                <a:latin typeface="Arial" charset="0"/>
              </a:rPr>
              <a:t>: </a:t>
            </a:r>
          </a:p>
          <a:p>
            <a:pPr lvl="1">
              <a:buFont typeface="Symbol" pitchFamily="18" charset="2"/>
              <a:buChar char="·"/>
            </a:pPr>
            <a:r>
              <a:rPr lang="en-US" sz="1800" dirty="0">
                <a:latin typeface="Arial" charset="0"/>
              </a:rPr>
              <a:t>Electron Monte Carlo Simulation provides EEDs of bulk electrons.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1800" dirty="0">
                <a:latin typeface="Arial" charset="0"/>
              </a:rPr>
              <a:t>Separate MCS used for secondary, sheath accelerated electrons. </a:t>
            </a:r>
          </a:p>
          <a:p>
            <a:pPr>
              <a:buFont typeface="Symbol" pitchFamily="18" charset="2"/>
              <a:buChar char="·"/>
            </a:pPr>
            <a:r>
              <a:rPr lang="en-US" u="sng" dirty="0" smtClean="0">
                <a:latin typeface="Arial" charset="0"/>
              </a:rPr>
              <a:t>Fluid </a:t>
            </a:r>
            <a:r>
              <a:rPr lang="en-US" u="sng" dirty="0">
                <a:latin typeface="Arial" charset="0"/>
              </a:rPr>
              <a:t>Kinetics Module (FKM): 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1800" dirty="0">
                <a:latin typeface="Arial" charset="0"/>
              </a:rPr>
              <a:t>Heavy particle and electron continuity, momentum, energy and Poisson’s equations. </a:t>
            </a:r>
          </a:p>
          <a:p>
            <a:pPr>
              <a:buFont typeface="Symbol" pitchFamily="18" charset="2"/>
              <a:buChar char="·"/>
            </a:pPr>
            <a:r>
              <a:rPr lang="en-US" u="sng" dirty="0">
                <a:latin typeface="Arial" charset="0"/>
              </a:rPr>
              <a:t>Plasma Chemistry Monte Carlo Module (PCMCM):</a:t>
            </a:r>
          </a:p>
          <a:p>
            <a:pPr lvl="1">
              <a:buFont typeface="Symbol" pitchFamily="18" charset="2"/>
              <a:buChar char="·"/>
            </a:pPr>
            <a:r>
              <a:rPr lang="en-US" sz="1800" dirty="0" smtClean="0">
                <a:latin typeface="Arial" charset="0"/>
              </a:rPr>
              <a:t>IEADs </a:t>
            </a:r>
            <a:r>
              <a:rPr lang="en-US" sz="1800" dirty="0">
                <a:latin typeface="Arial" charset="0"/>
              </a:rPr>
              <a:t>in bulk, pre-sheath, sheath, and wafers.</a:t>
            </a:r>
          </a:p>
          <a:p>
            <a:pPr lvl="1">
              <a:buFont typeface="Symbol" pitchFamily="18" charset="2"/>
              <a:buChar char="·"/>
            </a:pPr>
            <a:r>
              <a:rPr lang="en-US" sz="1800" dirty="0" smtClean="0">
                <a:latin typeface="Arial" charset="0"/>
              </a:rPr>
              <a:t>Recorded </a:t>
            </a:r>
            <a:r>
              <a:rPr lang="en-US" sz="1800" dirty="0">
                <a:latin typeface="Arial" charset="0"/>
              </a:rPr>
              <a:t>phase, </a:t>
            </a:r>
            <a:r>
              <a:rPr lang="en-US" sz="1800" dirty="0" err="1">
                <a:latin typeface="Arial" charset="0"/>
              </a:rPr>
              <a:t>submesh</a:t>
            </a:r>
            <a:r>
              <a:rPr lang="en-US" sz="1800" dirty="0">
                <a:latin typeface="Arial" charset="0"/>
              </a:rPr>
              <a:t> resolution.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lvl="1">
              <a:buFont typeface="Symbol" pitchFamily="18" charset="2"/>
              <a:buChar char="·"/>
            </a:pPr>
            <a:r>
              <a:rPr lang="en-US" sz="1800" dirty="0">
                <a:latin typeface="Arial" charset="0"/>
              </a:rPr>
              <a:t>Inputs for Monte Carlo Feature Profile Model.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130929" y="914400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zh-CN" sz="1600" dirty="0">
                <a:latin typeface="Arial" charset="0"/>
              </a:rPr>
              <a:t>E</a:t>
            </a:r>
            <a:r>
              <a:rPr lang="en-US" altLang="zh-CN" sz="1600" dirty="0">
                <a:latin typeface="Arial" charset="0"/>
              </a:rPr>
              <a:t>ETM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200400" y="1257300"/>
            <a:ext cx="2438400" cy="990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Continuity, Momentum, Energy, Poisson equation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3869531" y="914400"/>
            <a:ext cx="110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sz="1600" dirty="0">
                <a:latin typeface="Arial" charset="0"/>
              </a:rPr>
              <a:t>FKM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0" y="1357312"/>
            <a:ext cx="990600" cy="838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Monte Carlo Module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6324600" y="1057275"/>
            <a:ext cx="950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1600" dirty="0">
                <a:latin typeface="Arial" charset="0"/>
              </a:rPr>
              <a:t>PCMCM</a:t>
            </a: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199" y="971550"/>
            <a:ext cx="5791201" cy="1543050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 Unicode MS" charset="0"/>
            </a:endParaRPr>
          </a:p>
        </p:txBody>
      </p:sp>
      <p:sp>
        <p:nvSpPr>
          <p:cNvPr id="13325" name="TextBox 7"/>
          <p:cNvSpPr txBox="1">
            <a:spLocks noChangeArrowheads="1"/>
          </p:cNvSpPr>
          <p:nvPr/>
        </p:nvSpPr>
        <p:spPr bwMode="auto">
          <a:xfrm>
            <a:off x="2614691" y="1219200"/>
            <a:ext cx="542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1400" b="0" i="1">
                <a:latin typeface="Arial" charset="0"/>
              </a:rPr>
              <a:t>S</a:t>
            </a:r>
            <a:r>
              <a:rPr lang="en-US" sz="1400" b="0" i="1" baseline="-25000">
                <a:latin typeface="Arial" charset="0"/>
              </a:rPr>
              <a:t>e</a:t>
            </a:r>
            <a:r>
              <a:rPr lang="en-US" sz="1400" b="0" i="1">
                <a:latin typeface="Arial" charset="0"/>
              </a:rPr>
              <a:t>(r)</a:t>
            </a:r>
          </a:p>
          <a:p>
            <a:endParaRPr lang="en-US" sz="1400" b="0" i="1"/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2614691" y="1828800"/>
            <a:ext cx="536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1400" b="0" i="1" dirty="0">
                <a:latin typeface="Arial" charset="0"/>
              </a:rPr>
              <a:t>N(r)</a:t>
            </a:r>
          </a:p>
          <a:p>
            <a:r>
              <a:rPr lang="en-US" sz="1400" b="0" i="1" dirty="0" err="1">
                <a:latin typeface="Arial" charset="0"/>
              </a:rPr>
              <a:t>E</a:t>
            </a:r>
            <a:r>
              <a:rPr lang="en-US" sz="1400" b="0" i="1" baseline="-25000" dirty="0" err="1">
                <a:latin typeface="Arial" charset="0"/>
              </a:rPr>
              <a:t>s</a:t>
            </a:r>
            <a:r>
              <a:rPr lang="en-US" sz="1400" b="0" i="1" dirty="0">
                <a:latin typeface="Arial" charset="0"/>
              </a:rPr>
              <a:t>(r)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5867400" y="1638300"/>
            <a:ext cx="457200" cy="228600"/>
          </a:xfrm>
          <a:prstGeom prst="rightArrow">
            <a:avLst/>
          </a:prstGeom>
          <a:ln>
            <a:prstDash val="solid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3329" name="Straight Arrow Connector 15"/>
          <p:cNvCxnSpPr>
            <a:cxnSpLocks noChangeShapeType="1"/>
          </p:cNvCxnSpPr>
          <p:nvPr/>
        </p:nvCxnSpPr>
        <p:spPr bwMode="auto">
          <a:xfrm flipH="1">
            <a:off x="2614691" y="1524000"/>
            <a:ext cx="5842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30" name="Group 24"/>
          <p:cNvGrpSpPr>
            <a:grpSpLocks/>
          </p:cNvGrpSpPr>
          <p:nvPr/>
        </p:nvGrpSpPr>
        <p:grpSpPr bwMode="auto">
          <a:xfrm>
            <a:off x="5373688" y="6172200"/>
            <a:ext cx="3770312" cy="582613"/>
            <a:chOff x="2953" y="3839"/>
            <a:chExt cx="2375" cy="367"/>
          </a:xfrm>
        </p:grpSpPr>
        <p:sp>
          <p:nvSpPr>
            <p:cNvPr id="13342" name="Line 25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26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cxnSp>
        <p:nvCxnSpPr>
          <p:cNvPr id="13335" name="AutoShape 29"/>
          <p:cNvCxnSpPr>
            <a:cxnSpLocks noChangeShapeType="1"/>
          </p:cNvCxnSpPr>
          <p:nvPr/>
        </p:nvCxnSpPr>
        <p:spPr bwMode="auto">
          <a:xfrm>
            <a:off x="3198891" y="895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AutoShape 33"/>
          <p:cNvCxnSpPr>
            <a:cxnSpLocks noChangeShapeType="1"/>
          </p:cNvCxnSpPr>
          <p:nvPr/>
        </p:nvCxnSpPr>
        <p:spPr bwMode="auto">
          <a:xfrm>
            <a:off x="3198891" y="895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Straight Arrow Connector 15"/>
          <p:cNvCxnSpPr>
            <a:cxnSpLocks noChangeShapeType="1"/>
          </p:cNvCxnSpPr>
          <p:nvPr/>
        </p:nvCxnSpPr>
        <p:spPr bwMode="auto">
          <a:xfrm flipH="1">
            <a:off x="2614691" y="1676400"/>
            <a:ext cx="5842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/>
          <p:cNvSpPr/>
          <p:nvPr/>
        </p:nvSpPr>
        <p:spPr bwMode="auto">
          <a:xfrm>
            <a:off x="7321990" y="1662112"/>
            <a:ext cx="457200" cy="228600"/>
          </a:xfrm>
          <a:prstGeom prst="rightArrow">
            <a:avLst/>
          </a:prstGeom>
          <a:ln>
            <a:prstDash val="solid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779190" y="1371600"/>
            <a:ext cx="990600" cy="838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Feature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Profile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Model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786208" y="1057274"/>
            <a:ext cx="93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1600" dirty="0" smtClean="0">
                <a:latin typeface="Arial" charset="0"/>
              </a:rPr>
              <a:t>MCFPM</a:t>
            </a:r>
            <a:endParaRPr lang="en-US" sz="16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28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Y.Z_MIPSE13_05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89"/>
          <p:cNvSpPr txBox="1">
            <a:spLocks noChangeArrowheads="1"/>
          </p:cNvSpPr>
          <p:nvPr/>
        </p:nvSpPr>
        <p:spPr bwMode="auto">
          <a:xfrm>
            <a:off x="1" y="86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 smtClean="0">
                <a:latin typeface="Arial" charset="0"/>
                <a:ea typeface="SimSun" pitchFamily="2" charset="-122"/>
              </a:rPr>
              <a:t>MONTE CARLO FEATURE PROFILE MODEL (MCFPM)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381000" y="685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0" name="Group 24"/>
          <p:cNvGrpSpPr>
            <a:grpSpLocks/>
          </p:cNvGrpSpPr>
          <p:nvPr/>
        </p:nvGrpSpPr>
        <p:grpSpPr bwMode="auto">
          <a:xfrm>
            <a:off x="5373688" y="6172200"/>
            <a:ext cx="3770312" cy="582613"/>
            <a:chOff x="2953" y="3839"/>
            <a:chExt cx="2375" cy="367"/>
          </a:xfrm>
        </p:grpSpPr>
        <p:sp>
          <p:nvSpPr>
            <p:cNvPr id="13342" name="Line 25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26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8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Y.Z_MIPSE13_06</a:t>
            </a:r>
            <a:endParaRPr lang="en-US" sz="900" b="0" dirty="0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762000"/>
            <a:ext cx="883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</a:rPr>
              <a:t>Using Monte </a:t>
            </a:r>
            <a:r>
              <a:rPr lang="en-US" altLang="zh-CN" sz="2000" dirty="0">
                <a:ea typeface="宋体" pitchFamily="2" charset="-122"/>
              </a:rPr>
              <a:t>Carlo techniques address plasma surface interactions and evolution of surface profiles</a:t>
            </a:r>
            <a:r>
              <a:rPr lang="en-US" altLang="zh-CN" sz="2000" dirty="0" smtClean="0">
                <a:ea typeface="宋体" pitchFamily="2" charset="-122"/>
              </a:rPr>
              <a:t>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</a:rPr>
              <a:t>Pseudo-particles are launched towards the wafer with ions and neutrals energy and angular distributions obtained from HPEM.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560245"/>
            <a:ext cx="26670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Energy and angular distributions for ions and neutrals obtained by HPEM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89434" y="3855645"/>
            <a:ext cx="7620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907619" y="4236645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latin typeface="Arial" charset="0"/>
              </a:rPr>
              <a:t>MCFPM</a:t>
            </a:r>
            <a:endParaRPr lang="en-US" dirty="0"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04900" y="4617645"/>
            <a:ext cx="7620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5074845"/>
            <a:ext cx="2667000" cy="8819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Predicts etch profile and etch rates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61618" y="2501428"/>
            <a:ext cx="378238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</a:rPr>
              <a:t>Electric </a:t>
            </a:r>
            <a:r>
              <a:rPr lang="en-US" altLang="zh-CN" sz="2000" dirty="0">
                <a:ea typeface="宋体" pitchFamily="2" charset="-122"/>
              </a:rPr>
              <a:t>potential is solved using Successive Over Relaxation (SOR) method</a:t>
            </a:r>
            <a:r>
              <a:rPr lang="en-US" altLang="zh-CN" sz="2000" dirty="0" smtClean="0">
                <a:ea typeface="宋体" pitchFamily="2" charset="-122"/>
              </a:rPr>
              <a:t>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</a:rPr>
              <a:t>Each cell in the mesh has a material identity, which will be changed removed, added for reactions, etching deposition. 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"/>
          <a:stretch/>
        </p:blipFill>
        <p:spPr>
          <a:xfrm>
            <a:off x="3276601" y="2301240"/>
            <a:ext cx="161393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5334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0" y="489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Arial" charset="0"/>
              </a:rPr>
              <a:t>REACTOR GEOMETRY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609600"/>
            <a:ext cx="4495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Capacitively coupled plasma with multi-frequency rf biases on bottom electrode.</a:t>
            </a:r>
          </a:p>
          <a:p>
            <a:pPr marL="342900" lvl="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2D, cylindrically symmetric. </a:t>
            </a:r>
          </a:p>
          <a:p>
            <a:pPr marL="34290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 plasma: Ar, Ar(1s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2,3,4,5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Ar(4p), Ar</a:t>
            </a:r>
            <a:r>
              <a:rPr lang="en-US" sz="20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6906" y="6096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Base case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conditions:</a:t>
            </a:r>
          </a:p>
          <a:p>
            <a:pPr marL="62865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err="1">
                <a:solidFill>
                  <a:prstClr val="black"/>
                </a:solidFill>
                <a:latin typeface="Arial" charset="0"/>
              </a:rPr>
              <a:t>Ar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, 30 </a:t>
            </a:r>
            <a:r>
              <a:rPr lang="en-US" sz="2000" b="1" dirty="0" err="1">
                <a:solidFill>
                  <a:prstClr val="black"/>
                </a:solidFill>
                <a:latin typeface="Arial" charset="0"/>
              </a:rPr>
              <a:t>mTorr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, 1000 </a:t>
            </a:r>
            <a:r>
              <a:rPr lang="en-US" sz="2000" b="1" dirty="0" err="1">
                <a:solidFill>
                  <a:prstClr val="black"/>
                </a:solidFill>
                <a:latin typeface="Arial" charset="0"/>
              </a:rPr>
              <a:t>sccm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  <a:p>
            <a:pPr marL="62865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2 MHz, 300 W; 60 MHz, 300 W</a:t>
            </a:r>
          </a:p>
          <a:p>
            <a:pPr marL="342900" lvl="0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Etching Chemistry: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  <a:p>
            <a:pPr marL="630936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err="1" smtClean="0">
                <a:solidFill>
                  <a:prstClr val="black"/>
                </a:solidFill>
                <a:latin typeface="Arial" charset="0"/>
              </a:rPr>
              <a:t>Ar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/CF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charset="0"/>
              </a:rPr>
              <a:t>4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/O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=75/20/5, 30mTorr, 500 </a:t>
            </a:r>
            <a:r>
              <a:rPr lang="en-US" sz="2000" b="1" dirty="0" err="1" smtClean="0">
                <a:solidFill>
                  <a:prstClr val="black"/>
                </a:solidFill>
                <a:latin typeface="Arial" charset="0"/>
              </a:rPr>
              <a:t>sccm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   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7127196" cy="26964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553110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ct val="50000"/>
              </a:spcAft>
              <a:buFont typeface="Symbol" pitchFamily="18" charset="2"/>
              <a:buChar char="·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</a:rPr>
              <a:t>Actual aspect ratio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7710" y="3740869"/>
            <a:ext cx="185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ct val="50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(Note: Y:X = 2:1)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28829" r="1268" b="8809"/>
          <a:stretch/>
        </p:blipFill>
        <p:spPr>
          <a:xfrm>
            <a:off x="1371600" y="5867400"/>
            <a:ext cx="3607404" cy="686885"/>
          </a:xfrm>
          <a:prstGeom prst="rect">
            <a:avLst/>
          </a:prstGeom>
        </p:spPr>
      </p:pic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Y.Z_MIPSE13_07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685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-2" y="88211"/>
            <a:ext cx="9144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Arial" charset="0"/>
              </a:rPr>
              <a:t>PLASMA PROPERTIES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0" y="6141134"/>
            <a:ext cx="364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●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mTorr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1000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sccm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●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W, 2 MHz; 300 W, 60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MHz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91"/>
          <a:stretch/>
        </p:blipFill>
        <p:spPr>
          <a:xfrm>
            <a:off x="4309450" y="990600"/>
            <a:ext cx="4834549" cy="431292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012716"/>
            <a:ext cx="450573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Majority of power deposition that produces ions comes from HF.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LF power deposition is primarily ion acceleration in the sheath.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fairly uniform in the reactor due to high thermal conductivity.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electrons come from two sources: bulk ionization and sheath accelerated secondary electrons. </a:t>
            </a:r>
          </a:p>
          <a:p>
            <a:pPr marL="445770" lvl="1" indent="-34290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large HF power, bulk ionization is dominant. </a:t>
            </a:r>
          </a:p>
        </p:txBody>
      </p: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1079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b="0" dirty="0" smtClean="0">
                <a:latin typeface="Arial" charset="0"/>
              </a:rPr>
              <a:t>Y.Z_MIPSE13_08</a:t>
            </a:r>
            <a:endParaRPr lang="en-US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16265</TotalTime>
  <Words>1773</Words>
  <Application>Microsoft Office PowerPoint</Application>
  <PresentationFormat>On-screen Show (4:3)</PresentationFormat>
  <Paragraphs>245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Yiting Zhang</dc:creator>
  <cp:lastModifiedBy>Yiting Zhang</cp:lastModifiedBy>
  <cp:revision>102</cp:revision>
  <cp:lastPrinted>2013-09-25T15:34:02Z</cp:lastPrinted>
  <dcterms:created xsi:type="dcterms:W3CDTF">2013-03-25T17:16:19Z</dcterms:created>
  <dcterms:modified xsi:type="dcterms:W3CDTF">2013-09-25T15:34:21Z</dcterms:modified>
</cp:coreProperties>
</file>