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8" r:id="rId2"/>
    <p:sldId id="271" r:id="rId3"/>
    <p:sldId id="273" r:id="rId4"/>
    <p:sldId id="277" r:id="rId5"/>
    <p:sldId id="295" r:id="rId6"/>
    <p:sldId id="275" r:id="rId7"/>
    <p:sldId id="259" r:id="rId8"/>
    <p:sldId id="286" r:id="rId9"/>
    <p:sldId id="278" r:id="rId10"/>
    <p:sldId id="270" r:id="rId11"/>
    <p:sldId id="290" r:id="rId12"/>
    <p:sldId id="261" r:id="rId13"/>
    <p:sldId id="279" r:id="rId14"/>
    <p:sldId id="283" r:id="rId15"/>
    <p:sldId id="284" r:id="rId16"/>
    <p:sldId id="281" r:id="rId17"/>
    <p:sldId id="296" r:id="rId18"/>
    <p:sldId id="297" r:id="rId19"/>
    <p:sldId id="298" r:id="rId20"/>
    <p:sldId id="263" r:id="rId21"/>
    <p:sldId id="285" r:id="rId22"/>
    <p:sldId id="294" r:id="rId23"/>
    <p:sldId id="292" r:id="rId2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2919"/>
    <a:srgbClr val="005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4660"/>
  </p:normalViewPr>
  <p:slideViewPr>
    <p:cSldViewPr>
      <p:cViewPr>
        <p:scale>
          <a:sx n="106" d="100"/>
          <a:sy n="106" d="100"/>
        </p:scale>
        <p:origin x="-450"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3627181-7785-4E20-AB46-37B94CDC5788}" type="datetimeFigureOut">
              <a:rPr lang="en-US" smtClean="0"/>
              <a:t>10/20/2014</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179AE14B-2D8E-4E4D-A398-E43BD75D370C}" type="slidenum">
              <a:rPr lang="en-US" smtClean="0"/>
              <a:t>‹#›</a:t>
            </a:fld>
            <a:endParaRPr lang="en-US"/>
          </a:p>
        </p:txBody>
      </p:sp>
    </p:spTree>
    <p:extLst>
      <p:ext uri="{BB962C8B-B14F-4D97-AF65-F5344CB8AC3E}">
        <p14:creationId xmlns:p14="http://schemas.microsoft.com/office/powerpoint/2010/main" val="98719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AE949-56C7-4A83-9FD4-0C914298977F}"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246040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AE949-56C7-4A83-9FD4-0C914298977F}"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408565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AE949-56C7-4A83-9FD4-0C914298977F}"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428704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AE949-56C7-4A83-9FD4-0C914298977F}"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28339411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AE949-56C7-4A83-9FD4-0C914298977F}"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69509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AE949-56C7-4A83-9FD4-0C914298977F}"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20844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AE949-56C7-4A83-9FD4-0C914298977F}"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3071486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AE949-56C7-4A83-9FD4-0C914298977F}"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38454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AE949-56C7-4A83-9FD4-0C914298977F}"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374209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AE949-56C7-4A83-9FD4-0C914298977F}"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353612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AE949-56C7-4A83-9FD4-0C914298977F}"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38846-9E5B-4392-91E3-B5893D9AB785}" type="slidenum">
              <a:rPr lang="en-US" smtClean="0"/>
              <a:t>‹#›</a:t>
            </a:fld>
            <a:endParaRPr lang="en-US"/>
          </a:p>
        </p:txBody>
      </p:sp>
    </p:spTree>
    <p:extLst>
      <p:ext uri="{BB962C8B-B14F-4D97-AF65-F5344CB8AC3E}">
        <p14:creationId xmlns:p14="http://schemas.microsoft.com/office/powerpoint/2010/main" val="200238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AE949-56C7-4A83-9FD4-0C914298977F}"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38846-9E5B-4392-91E3-B5893D9AB785}" type="slidenum">
              <a:rPr lang="en-US" smtClean="0"/>
              <a:t>‹#›</a:t>
            </a:fld>
            <a:endParaRPr lang="en-US"/>
          </a:p>
        </p:txBody>
      </p:sp>
    </p:spTree>
    <p:extLst>
      <p:ext uri="{BB962C8B-B14F-4D97-AF65-F5344CB8AC3E}">
        <p14:creationId xmlns:p14="http://schemas.microsoft.com/office/powerpoint/2010/main" val="1270138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9254" y="282575"/>
            <a:ext cx="7898046" cy="1470025"/>
          </a:xfrm>
        </p:spPr>
        <p:txBody>
          <a:bodyPr>
            <a:noAutofit/>
          </a:bodyPr>
          <a:lstStyle/>
          <a:p>
            <a:r>
              <a:rPr lang="en-US" sz="3200" dirty="0"/>
              <a:t>Experimental Investigation of the Effects of an Axial Magnetic Field on the Magneto Rayleigh-Taylor Instability in Ablating Planar Foils*</a:t>
            </a:r>
          </a:p>
        </p:txBody>
      </p:sp>
      <p:sp>
        <p:nvSpPr>
          <p:cNvPr id="4" name="Subtitle 2"/>
          <p:cNvSpPr txBox="1">
            <a:spLocks/>
          </p:cNvSpPr>
          <p:nvPr/>
        </p:nvSpPr>
        <p:spPr>
          <a:xfrm>
            <a:off x="533400" y="1981200"/>
            <a:ext cx="8001000" cy="3352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R="56515" latinLnBrk="1">
              <a:spcBef>
                <a:spcPts val="0"/>
              </a:spcBef>
            </a:pPr>
            <a:r>
              <a:rPr lang="en-US" sz="2800" kern="100" dirty="0">
                <a:latin typeface="Times New Roman"/>
                <a:cs typeface="Times New Roman"/>
              </a:rPr>
              <a:t>D.A. </a:t>
            </a:r>
            <a:r>
              <a:rPr lang="en-US" sz="2800" kern="100" dirty="0" err="1">
                <a:latin typeface="Times New Roman"/>
                <a:cs typeface="Times New Roman"/>
              </a:rPr>
              <a:t>Yager-Elorriaga</a:t>
            </a:r>
            <a:r>
              <a:rPr lang="en-US" sz="2800" kern="100" dirty="0">
                <a:latin typeface="Times New Roman"/>
                <a:cs typeface="Times New Roman"/>
              </a:rPr>
              <a:t>, S.G. Patel, A.M. Steiner, N.M. </a:t>
            </a:r>
            <a:r>
              <a:rPr lang="en-US" sz="2800" kern="100" dirty="0" smtClean="0">
                <a:latin typeface="Times New Roman"/>
                <a:cs typeface="Times New Roman"/>
              </a:rPr>
              <a:t>Jordan, </a:t>
            </a:r>
            <a:r>
              <a:rPr lang="en-US" sz="2800" kern="100" dirty="0">
                <a:latin typeface="Times New Roman"/>
                <a:cs typeface="Times New Roman"/>
              </a:rPr>
              <a:t>R.M. </a:t>
            </a:r>
            <a:r>
              <a:rPr lang="en-US" sz="2800" kern="100" dirty="0" err="1">
                <a:latin typeface="Times New Roman"/>
                <a:cs typeface="Times New Roman"/>
              </a:rPr>
              <a:t>Gilgenbach</a:t>
            </a:r>
            <a:r>
              <a:rPr lang="en-US" sz="2800" kern="100" dirty="0">
                <a:latin typeface="Times New Roman"/>
                <a:cs typeface="Times New Roman"/>
              </a:rPr>
              <a:t>, and Y.Y. </a:t>
            </a:r>
            <a:r>
              <a:rPr lang="en-US" sz="2800" kern="100" dirty="0" smtClean="0">
                <a:latin typeface="Times New Roman"/>
                <a:cs typeface="Times New Roman"/>
              </a:rPr>
              <a:t>Lau</a:t>
            </a:r>
          </a:p>
          <a:p>
            <a:pPr marR="56515" latinLnBrk="1">
              <a:spcBef>
                <a:spcPts val="0"/>
              </a:spcBef>
            </a:pPr>
            <a:endParaRPr lang="en-US" sz="1800" kern="100" dirty="0">
              <a:latin typeface="Batang"/>
              <a:cs typeface="Times New Roman"/>
            </a:endParaRPr>
          </a:p>
          <a:p>
            <a:pPr marR="56515" latinLnBrk="1">
              <a:spcBef>
                <a:spcPts val="0"/>
              </a:spcBef>
            </a:pPr>
            <a:r>
              <a:rPr lang="fr-FR" sz="2800" i="1" kern="100" dirty="0">
                <a:latin typeface="Times New Roman"/>
                <a:cs typeface="Times New Roman"/>
              </a:rPr>
              <a:t>Plasma, </a:t>
            </a:r>
            <a:r>
              <a:rPr lang="fr-FR" sz="2800" i="1" kern="100" dirty="0" err="1">
                <a:latin typeface="Times New Roman"/>
                <a:cs typeface="Times New Roman"/>
              </a:rPr>
              <a:t>Pulsed</a:t>
            </a:r>
            <a:r>
              <a:rPr lang="fr-FR" sz="2800" i="1" kern="100" dirty="0">
                <a:latin typeface="Times New Roman"/>
                <a:cs typeface="Times New Roman"/>
              </a:rPr>
              <a:t> Power and </a:t>
            </a:r>
            <a:r>
              <a:rPr lang="fr-FR" sz="2800" i="1" kern="100" dirty="0" err="1">
                <a:latin typeface="Times New Roman"/>
                <a:cs typeface="Times New Roman"/>
              </a:rPr>
              <a:t>Microwave</a:t>
            </a:r>
            <a:r>
              <a:rPr lang="fr-FR" sz="2800" i="1" kern="100" dirty="0">
                <a:latin typeface="Times New Roman"/>
                <a:cs typeface="Times New Roman"/>
              </a:rPr>
              <a:t> </a:t>
            </a:r>
            <a:r>
              <a:rPr lang="fr-FR" sz="2800" i="1" kern="100" dirty="0" err="1">
                <a:latin typeface="Times New Roman"/>
                <a:cs typeface="Times New Roman"/>
              </a:rPr>
              <a:t>Lab</a:t>
            </a:r>
            <a:r>
              <a:rPr lang="fr-FR" sz="2800" i="1" kern="100" dirty="0">
                <a:latin typeface="Times New Roman"/>
                <a:cs typeface="Times New Roman"/>
              </a:rPr>
              <a:t> </a:t>
            </a:r>
            <a:endParaRPr lang="en-US" sz="1800" kern="100" dirty="0">
              <a:latin typeface="Batang"/>
              <a:cs typeface="Times New Roman"/>
            </a:endParaRPr>
          </a:p>
          <a:p>
            <a:pPr marR="56515" latinLnBrk="1">
              <a:spcBef>
                <a:spcPts val="0"/>
              </a:spcBef>
            </a:pPr>
            <a:r>
              <a:rPr lang="fr-FR" sz="2800" i="1" kern="100" dirty="0" err="1">
                <a:latin typeface="Times New Roman"/>
                <a:cs typeface="Times New Roman"/>
              </a:rPr>
              <a:t>Nuclear</a:t>
            </a:r>
            <a:r>
              <a:rPr lang="fr-FR" sz="2800" i="1" kern="100" dirty="0">
                <a:latin typeface="Times New Roman"/>
                <a:cs typeface="Times New Roman"/>
              </a:rPr>
              <a:t> Engineering and </a:t>
            </a:r>
            <a:r>
              <a:rPr lang="fr-FR" sz="2800" i="1" kern="100" dirty="0" err="1">
                <a:latin typeface="Times New Roman"/>
                <a:cs typeface="Times New Roman"/>
              </a:rPr>
              <a:t>Radiological</a:t>
            </a:r>
            <a:r>
              <a:rPr lang="fr-FR" sz="2800" i="1" kern="100" dirty="0">
                <a:latin typeface="Times New Roman"/>
                <a:cs typeface="Times New Roman"/>
              </a:rPr>
              <a:t> Sciences </a:t>
            </a:r>
            <a:r>
              <a:rPr lang="fr-FR" sz="2800" i="1" kern="100" dirty="0" err="1">
                <a:latin typeface="Times New Roman"/>
                <a:cs typeface="Times New Roman"/>
              </a:rPr>
              <a:t>Dept</a:t>
            </a:r>
            <a:r>
              <a:rPr lang="fr-FR" sz="2800" i="1" kern="100" dirty="0">
                <a:latin typeface="Times New Roman"/>
                <a:cs typeface="Times New Roman"/>
              </a:rPr>
              <a:t>. </a:t>
            </a:r>
            <a:endParaRPr lang="en-US" sz="1800" kern="100" dirty="0">
              <a:latin typeface="Batang"/>
              <a:cs typeface="Times New Roman"/>
            </a:endParaRPr>
          </a:p>
          <a:p>
            <a:pPr marR="56515" latinLnBrk="1">
              <a:spcBef>
                <a:spcPts val="0"/>
              </a:spcBef>
            </a:pPr>
            <a:r>
              <a:rPr lang="fr-FR" sz="2800" i="1" kern="100" dirty="0" err="1">
                <a:latin typeface="Times New Roman"/>
                <a:cs typeface="Times New Roman"/>
              </a:rPr>
              <a:t>University</a:t>
            </a:r>
            <a:r>
              <a:rPr lang="fr-FR" sz="2800" i="1" kern="100" dirty="0">
                <a:latin typeface="Times New Roman"/>
                <a:cs typeface="Times New Roman"/>
              </a:rPr>
              <a:t> of Michigan </a:t>
            </a:r>
            <a:endParaRPr lang="en-US" sz="1800" kern="100" dirty="0">
              <a:latin typeface="Batang"/>
              <a:cs typeface="Times New Roman"/>
            </a:endParaRPr>
          </a:p>
          <a:p>
            <a:pPr marR="56515" latinLnBrk="1">
              <a:spcBef>
                <a:spcPts val="0"/>
              </a:spcBef>
            </a:pPr>
            <a:r>
              <a:rPr lang="fr-FR" sz="2800" i="1" kern="100" dirty="0">
                <a:latin typeface="Times New Roman"/>
                <a:cs typeface="Times New Roman"/>
              </a:rPr>
              <a:t>Ann Arbor, MI 48109, </a:t>
            </a:r>
            <a:r>
              <a:rPr lang="fr-FR" sz="2800" i="1" kern="100" dirty="0" smtClean="0">
                <a:latin typeface="Times New Roman"/>
                <a:cs typeface="Times New Roman"/>
              </a:rPr>
              <a:t>USA</a:t>
            </a:r>
            <a:endParaRPr lang="en-US" sz="1800" kern="100" dirty="0">
              <a:latin typeface="Batang"/>
              <a:cs typeface="Times New Roman"/>
            </a:endParaRPr>
          </a:p>
        </p:txBody>
      </p:sp>
      <p:pic>
        <p:nvPicPr>
          <p:cNvPr id="5" name="Picture 4"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9" name="Rectangle 8"/>
          <p:cNvSpPr/>
          <p:nvPr/>
        </p:nvSpPr>
        <p:spPr>
          <a:xfrm>
            <a:off x="190500" y="5612249"/>
            <a:ext cx="8686800" cy="1169551"/>
          </a:xfrm>
          <a:prstGeom prst="rect">
            <a:avLst/>
          </a:prstGeom>
        </p:spPr>
        <p:txBody>
          <a:bodyPr wrap="square">
            <a:spAutoFit/>
          </a:bodyPr>
          <a:lstStyle/>
          <a:p>
            <a:pPr latinLnBrk="1"/>
            <a:r>
              <a:rPr lang="en-US" sz="1400" dirty="0"/>
              <a:t>* This work was supported by DoE Award number DE-SC0002590, NSF Grant number PHY 0903340, and by US DoE through Sandia National Labs award numbers 240985, 767581 and 768225 to the University of Michigan. This material is also based upon D.A. </a:t>
            </a:r>
            <a:r>
              <a:rPr lang="en-US" sz="1400" dirty="0" err="1"/>
              <a:t>Yager-Elorriaga’s</a:t>
            </a:r>
            <a:r>
              <a:rPr lang="en-US" sz="1400" dirty="0"/>
              <a:t> work supported by the National Science Foundation Graduate Student Research Fellowship under Grant No. DGE 1256260. S. G. Patel and A. Steiner were supported by NPSC fellowships through Sandia National Laboratories.</a:t>
            </a:r>
          </a:p>
        </p:txBody>
      </p:sp>
    </p:spTree>
    <p:extLst>
      <p:ext uri="{BB962C8B-B14F-4D97-AF65-F5344CB8AC3E}">
        <p14:creationId xmlns:p14="http://schemas.microsoft.com/office/powerpoint/2010/main" val="2268629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a:t>Magnetic </a:t>
            </a:r>
            <a:r>
              <a:rPr lang="en-US" dirty="0" smtClean="0"/>
              <a:t>Field </a:t>
            </a:r>
            <a:r>
              <a:rPr lang="en-US" dirty="0"/>
              <a:t>on </a:t>
            </a:r>
            <a:r>
              <a:rPr lang="en-US" dirty="0" smtClean="0"/>
              <a:t>Foil Face</a:t>
            </a:r>
            <a:endParaRPr lang="en-US" dirty="0"/>
          </a:p>
        </p:txBody>
      </p:sp>
      <p:pic>
        <p:nvPicPr>
          <p:cNvPr id="6"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213" y="5065499"/>
            <a:ext cx="1407587" cy="156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3832"/>
            <a:ext cx="2768139" cy="379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71" y="1019514"/>
            <a:ext cx="2920634" cy="378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002292"/>
            <a:ext cx="2895600" cy="395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4832846"/>
            <a:ext cx="7315200" cy="2031325"/>
          </a:xfrm>
          <a:prstGeom prst="rect">
            <a:avLst/>
          </a:prstGeom>
          <a:noFill/>
        </p:spPr>
        <p:txBody>
          <a:bodyPr wrap="square" rtlCol="0">
            <a:spAutoFit/>
          </a:bodyPr>
          <a:lstStyle/>
          <a:p>
            <a:r>
              <a:rPr lang="en-US" dirty="0" err="1" smtClean="0"/>
              <a:t>B</a:t>
            </a:r>
            <a:r>
              <a:rPr lang="en-US" baseline="-25000" dirty="0" err="1" smtClean="0"/>
              <a:t>z</a:t>
            </a:r>
            <a:r>
              <a:rPr lang="en-US" dirty="0" smtClean="0"/>
              <a:t> uniform in foil region and ~13 T </a:t>
            </a:r>
          </a:p>
          <a:p>
            <a:r>
              <a:rPr lang="en-US" dirty="0" smtClean="0"/>
              <a:t>B</a:t>
            </a:r>
            <a:r>
              <a:rPr lang="en-US" baseline="-25000" dirty="0" smtClean="0"/>
              <a:t>y</a:t>
            </a:r>
            <a:r>
              <a:rPr lang="en-US" dirty="0" smtClean="0"/>
              <a:t> ranges from 20 T (edge) to 38 T (center) across foil</a:t>
            </a:r>
          </a:p>
          <a:p>
            <a:r>
              <a:rPr lang="en-US" dirty="0" err="1" smtClean="0"/>
              <a:t>B</a:t>
            </a:r>
            <a:r>
              <a:rPr lang="en-US" baseline="-25000" dirty="0" err="1" smtClean="0"/>
              <a:t>x</a:t>
            </a:r>
            <a:r>
              <a:rPr lang="en-US" dirty="0" smtClean="0"/>
              <a:t> ranges from 40 T to -40 T</a:t>
            </a:r>
          </a:p>
          <a:p>
            <a:endParaRPr lang="en-US" dirty="0"/>
          </a:p>
          <a:p>
            <a:r>
              <a:rPr lang="en-US" b="1" dirty="0" smtClean="0"/>
              <a:t>B</a:t>
            </a:r>
            <a:r>
              <a:rPr lang="en-US" dirty="0" smtClean="0"/>
              <a:t> fields calculated 0.5 mm away from foil center. Sharp non-uniformities </a:t>
            </a:r>
            <a:r>
              <a:rPr lang="en-US" dirty="0"/>
              <a:t>due to simulation </a:t>
            </a:r>
            <a:r>
              <a:rPr lang="en-US" dirty="0" smtClean="0"/>
              <a:t>mesh.</a:t>
            </a:r>
            <a:endParaRPr lang="en-US" dirty="0"/>
          </a:p>
          <a:p>
            <a:endParaRPr lang="en-US" dirty="0"/>
          </a:p>
        </p:txBody>
      </p:sp>
      <p:pic>
        <p:nvPicPr>
          <p:cNvPr id="8" name="Picture 7" descr="UM-Logo13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cxnSp>
        <p:nvCxnSpPr>
          <p:cNvPr id="4" name="Straight Arrow Connector 3"/>
          <p:cNvCxnSpPr/>
          <p:nvPr/>
        </p:nvCxnSpPr>
        <p:spPr>
          <a:xfrm flipV="1">
            <a:off x="304800" y="3733800"/>
            <a:ext cx="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304800" y="4343400"/>
            <a:ext cx="533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0" y="3669268"/>
            <a:ext cx="571500" cy="369332"/>
          </a:xfrm>
          <a:prstGeom prst="rect">
            <a:avLst/>
          </a:prstGeom>
          <a:noFill/>
        </p:spPr>
        <p:txBody>
          <a:bodyPr wrap="square" rtlCol="0">
            <a:spAutoFit/>
          </a:bodyPr>
          <a:lstStyle/>
          <a:p>
            <a:r>
              <a:rPr lang="en-US" b="1" dirty="0" smtClean="0"/>
              <a:t>z</a:t>
            </a:r>
            <a:endParaRPr lang="en-US" b="1" dirty="0"/>
          </a:p>
        </p:txBody>
      </p:sp>
      <p:sp>
        <p:nvSpPr>
          <p:cNvPr id="13" name="TextBox 12"/>
          <p:cNvSpPr txBox="1"/>
          <p:nvPr/>
        </p:nvSpPr>
        <p:spPr>
          <a:xfrm>
            <a:off x="609830" y="4343400"/>
            <a:ext cx="253770" cy="369332"/>
          </a:xfrm>
          <a:prstGeom prst="rect">
            <a:avLst/>
          </a:prstGeom>
          <a:noFill/>
        </p:spPr>
        <p:txBody>
          <a:bodyPr wrap="square" rtlCol="0">
            <a:spAutoFit/>
          </a:bodyPr>
          <a:lstStyle/>
          <a:p>
            <a:r>
              <a:rPr lang="en-US" b="1" dirty="0"/>
              <a:t>y</a:t>
            </a:r>
          </a:p>
        </p:txBody>
      </p:sp>
    </p:spTree>
    <p:extLst>
      <p:ext uri="{BB962C8B-B14F-4D97-AF65-F5344CB8AC3E}">
        <p14:creationId xmlns:p14="http://schemas.microsoft.com/office/powerpoint/2010/main" val="671566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Experimental Results</a:t>
            </a:r>
            <a:endParaRPr lang="en-US" dirty="0"/>
          </a:p>
        </p:txBody>
      </p:sp>
      <p:sp>
        <p:nvSpPr>
          <p:cNvPr id="3" name="Content Placeholder 2"/>
          <p:cNvSpPr>
            <a:spLocks noGrp="1"/>
          </p:cNvSpPr>
          <p:nvPr>
            <p:ph idx="1"/>
          </p:nvPr>
        </p:nvSpPr>
        <p:spPr>
          <a:xfrm>
            <a:off x="482370" y="1524000"/>
            <a:ext cx="2946630" cy="4876799"/>
          </a:xfrm>
        </p:spPr>
        <p:txBody>
          <a:bodyPr>
            <a:normAutofit fontScale="77500" lnSpcReduction="20000"/>
          </a:bodyPr>
          <a:lstStyle/>
          <a:p>
            <a:pPr marL="0" indent="0">
              <a:buNone/>
            </a:pPr>
            <a:r>
              <a:rPr lang="en-US" dirty="0" smtClean="0"/>
              <a:t>This poster focuses on three shots with similar current traces to study similar plasma dynamics</a:t>
            </a:r>
          </a:p>
          <a:p>
            <a:endParaRPr lang="en-US" dirty="0" smtClean="0"/>
          </a:p>
          <a:p>
            <a:pPr marL="0" indent="0">
              <a:buNone/>
            </a:pPr>
            <a:r>
              <a:rPr lang="en-US" dirty="0" smtClean="0"/>
              <a:t>Shadowgraph plasma </a:t>
            </a:r>
            <a:r>
              <a:rPr lang="en-US" dirty="0"/>
              <a:t>twice </a:t>
            </a:r>
            <a:r>
              <a:rPr lang="en-US" dirty="0" smtClean="0"/>
              <a:t>during pulse with </a:t>
            </a:r>
            <a:r>
              <a:rPr lang="el-GR" dirty="0" smtClean="0"/>
              <a:t>Δ</a:t>
            </a:r>
            <a:r>
              <a:rPr lang="en-US" dirty="0" smtClean="0"/>
              <a:t>t=10ns</a:t>
            </a:r>
          </a:p>
          <a:p>
            <a:endParaRPr lang="en-US" dirty="0" smtClean="0"/>
          </a:p>
          <a:p>
            <a:pPr marL="0" indent="0">
              <a:buNone/>
            </a:pPr>
            <a:r>
              <a:rPr lang="en-US" dirty="0" smtClean="0"/>
              <a:t>Shadowgraphs integrate plasma over 1 cm width of foil</a:t>
            </a:r>
            <a:endParaRPr lang="en-US" dirty="0"/>
          </a:p>
          <a:p>
            <a:endParaRPr lang="en-US" dirty="0"/>
          </a:p>
          <a:p>
            <a:endParaRPr lang="en-US" dirty="0" smtClean="0"/>
          </a:p>
        </p:txBody>
      </p:sp>
      <p:pic>
        <p:nvPicPr>
          <p:cNvPr id="4" name="Picture 3"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grpSp>
        <p:nvGrpSpPr>
          <p:cNvPr id="5" name="Group 4"/>
          <p:cNvGrpSpPr/>
          <p:nvPr/>
        </p:nvGrpSpPr>
        <p:grpSpPr>
          <a:xfrm>
            <a:off x="3575467" y="914400"/>
            <a:ext cx="5327525" cy="3200400"/>
            <a:chOff x="0" y="1219200"/>
            <a:chExt cx="8902992" cy="5348288"/>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902992"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4495800"/>
              <a:ext cx="1905001" cy="462902"/>
            </a:xfrm>
            <a:prstGeom prst="rect">
              <a:avLst/>
            </a:prstGeom>
            <a:noFill/>
          </p:spPr>
          <p:txBody>
            <a:bodyPr wrap="square" rtlCol="0">
              <a:spAutoFit/>
            </a:bodyPr>
            <a:lstStyle/>
            <a:p>
              <a:r>
                <a:rPr lang="en-US" sz="1200" dirty="0" smtClean="0"/>
                <a:t>Shot 639 (blue)</a:t>
              </a:r>
              <a:endParaRPr lang="en-US" sz="1200" dirty="0"/>
            </a:p>
          </p:txBody>
        </p:sp>
        <p:sp>
          <p:nvSpPr>
            <p:cNvPr id="8" name="TextBox 7"/>
            <p:cNvSpPr txBox="1"/>
            <p:nvPr/>
          </p:nvSpPr>
          <p:spPr>
            <a:xfrm>
              <a:off x="4879733" y="3429000"/>
              <a:ext cx="2127525" cy="462902"/>
            </a:xfrm>
            <a:prstGeom prst="rect">
              <a:avLst/>
            </a:prstGeom>
            <a:noFill/>
          </p:spPr>
          <p:txBody>
            <a:bodyPr wrap="none" rtlCol="0">
              <a:spAutoFit/>
            </a:bodyPr>
            <a:lstStyle/>
            <a:p>
              <a:r>
                <a:rPr lang="en-US" sz="1200" dirty="0" smtClean="0"/>
                <a:t>Shot 636 (purple)</a:t>
              </a:r>
            </a:p>
          </p:txBody>
        </p:sp>
        <p:sp>
          <p:nvSpPr>
            <p:cNvPr id="9" name="TextBox 8"/>
            <p:cNvSpPr txBox="1"/>
            <p:nvPr/>
          </p:nvSpPr>
          <p:spPr>
            <a:xfrm>
              <a:off x="4953000" y="4038600"/>
              <a:ext cx="1676400" cy="771503"/>
            </a:xfrm>
            <a:prstGeom prst="rect">
              <a:avLst/>
            </a:prstGeom>
            <a:noFill/>
          </p:spPr>
          <p:txBody>
            <a:bodyPr wrap="square" rtlCol="0">
              <a:spAutoFit/>
            </a:bodyPr>
            <a:lstStyle/>
            <a:p>
              <a:r>
                <a:rPr lang="en-US" sz="1200" dirty="0" smtClean="0"/>
                <a:t>Shot 634 (gold)</a:t>
              </a:r>
              <a:endParaRPr lang="en-US" sz="1200" dirty="0"/>
            </a:p>
          </p:txBody>
        </p:sp>
        <p:sp>
          <p:nvSpPr>
            <p:cNvPr id="10" name="TextBox 9"/>
            <p:cNvSpPr txBox="1"/>
            <p:nvPr/>
          </p:nvSpPr>
          <p:spPr>
            <a:xfrm>
              <a:off x="3924300" y="2514601"/>
              <a:ext cx="2324100" cy="771503"/>
            </a:xfrm>
            <a:prstGeom prst="rect">
              <a:avLst/>
            </a:prstGeom>
            <a:noFill/>
          </p:spPr>
          <p:txBody>
            <a:bodyPr wrap="square" rtlCol="0">
              <a:spAutoFit/>
            </a:bodyPr>
            <a:lstStyle/>
            <a:p>
              <a:r>
                <a:rPr lang="en-US" sz="1200" dirty="0" smtClean="0"/>
                <a:t>Shot 649 (planar load)</a:t>
              </a:r>
              <a:endParaRPr lang="en-US" sz="1200" dirty="0"/>
            </a:p>
          </p:txBody>
        </p:sp>
      </p:grpSp>
      <p:sp>
        <p:nvSpPr>
          <p:cNvPr id="11" name="TextBox 10"/>
          <p:cNvSpPr txBox="1"/>
          <p:nvPr/>
        </p:nvSpPr>
        <p:spPr>
          <a:xfrm>
            <a:off x="3976045" y="4267200"/>
            <a:ext cx="5038880" cy="923330"/>
          </a:xfrm>
          <a:prstGeom prst="rect">
            <a:avLst/>
          </a:prstGeom>
          <a:noFill/>
        </p:spPr>
        <p:txBody>
          <a:bodyPr wrap="square" rtlCol="0">
            <a:spAutoFit/>
          </a:bodyPr>
          <a:lstStyle/>
          <a:p>
            <a:r>
              <a:rPr lang="en-US" dirty="0" smtClean="0"/>
              <a:t>Shot 634, 636, and 639 are for helical load. Shot 649 is for planar load. Helical load has higher inductance and lower current.</a:t>
            </a:r>
            <a:endParaRPr lang="en-US" dirty="0"/>
          </a:p>
        </p:txBody>
      </p:sp>
    </p:spTree>
    <p:extLst>
      <p:ext uri="{BB962C8B-B14F-4D97-AF65-F5344CB8AC3E}">
        <p14:creationId xmlns:p14="http://schemas.microsoft.com/office/powerpoint/2010/main" val="2520738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09" y="76200"/>
            <a:ext cx="8892491" cy="533400"/>
          </a:xfrm>
        </p:spPr>
        <p:txBody>
          <a:bodyPr>
            <a:normAutofit fontScale="90000"/>
          </a:bodyPr>
          <a:lstStyle/>
          <a:p>
            <a:r>
              <a:rPr lang="en-US" sz="3800" dirty="0"/>
              <a:t>775 nm </a:t>
            </a:r>
            <a:r>
              <a:rPr lang="en-US" sz="3800" dirty="0" err="1"/>
              <a:t>Ti:sapphire</a:t>
            </a:r>
            <a:r>
              <a:rPr lang="en-US" sz="3800" dirty="0"/>
              <a:t> laser </a:t>
            </a:r>
            <a:r>
              <a:rPr lang="en-US" sz="3800" dirty="0" smtClean="0"/>
              <a:t>Shadowgraphs</a:t>
            </a:r>
            <a:endParaRPr lang="en-US" sz="3800" dirty="0"/>
          </a:p>
        </p:txBody>
      </p:sp>
      <p:grpSp>
        <p:nvGrpSpPr>
          <p:cNvPr id="6" name="Group 5"/>
          <p:cNvGrpSpPr/>
          <p:nvPr/>
        </p:nvGrpSpPr>
        <p:grpSpPr>
          <a:xfrm>
            <a:off x="-32658" y="5715000"/>
            <a:ext cx="1749220" cy="1143000"/>
            <a:chOff x="150773" y="1066798"/>
            <a:chExt cx="4375186" cy="2858895"/>
          </a:xfrm>
        </p:grpSpPr>
        <p:pic>
          <p:nvPicPr>
            <p:cNvPr id="18" name="Picture 17" descr="Description: Z:\data\maize\shots\00637\Camera_1\IMG_42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59" y="1066798"/>
              <a:ext cx="4293500" cy="2858895"/>
            </a:xfrm>
            <a:prstGeom prst="rect">
              <a:avLst/>
            </a:prstGeom>
            <a:noFill/>
            <a:ln>
              <a:noFill/>
            </a:ln>
          </p:spPr>
        </p:pic>
        <p:sp>
          <p:nvSpPr>
            <p:cNvPr id="11" name="TextBox 10"/>
            <p:cNvSpPr txBox="1"/>
            <p:nvPr/>
          </p:nvSpPr>
          <p:spPr>
            <a:xfrm>
              <a:off x="150773" y="2309076"/>
              <a:ext cx="2590800" cy="1616616"/>
            </a:xfrm>
            <a:prstGeom prst="rect">
              <a:avLst/>
            </a:prstGeom>
            <a:noFill/>
          </p:spPr>
          <p:txBody>
            <a:bodyPr wrap="square" rtlCol="0">
              <a:spAutoFit/>
            </a:bodyPr>
            <a:lstStyle/>
            <a:p>
              <a:r>
                <a:rPr lang="en-US" dirty="0" smtClean="0">
                  <a:solidFill>
                    <a:schemeClr val="bg1"/>
                  </a:solidFill>
                </a:rPr>
                <a:t>Sample </a:t>
              </a:r>
              <a:r>
                <a:rPr lang="en-US" dirty="0" err="1" smtClean="0">
                  <a:solidFill>
                    <a:schemeClr val="bg1"/>
                  </a:solidFill>
                </a:rPr>
                <a:t>Preshot</a:t>
              </a:r>
              <a:endParaRPr lang="en-US" dirty="0">
                <a:solidFill>
                  <a:schemeClr val="bg1"/>
                </a:solidFill>
              </a:endParaRPr>
            </a:p>
          </p:txBody>
        </p:sp>
      </p:grpSp>
      <p:sp>
        <p:nvSpPr>
          <p:cNvPr id="19" name="TextBox 18"/>
          <p:cNvSpPr txBox="1"/>
          <p:nvPr/>
        </p:nvSpPr>
        <p:spPr>
          <a:xfrm>
            <a:off x="-32658" y="5361960"/>
            <a:ext cx="9710057" cy="369332"/>
          </a:xfrm>
          <a:prstGeom prst="rect">
            <a:avLst/>
          </a:prstGeom>
          <a:noFill/>
        </p:spPr>
        <p:txBody>
          <a:bodyPr wrap="square" rtlCol="0">
            <a:spAutoFit/>
          </a:bodyPr>
          <a:lstStyle/>
          <a:p>
            <a:r>
              <a:rPr lang="en-US" b="1" dirty="0" smtClean="0"/>
              <a:t> 87 ns, 180 kA     97 ns, 196 kA    172 ns, 267 kA    182 ns, 267 kA  </a:t>
            </a:r>
            <a:r>
              <a:rPr lang="en-US" b="1" dirty="0"/>
              <a:t>179 ns, 274 kA   189 ns, 275 kA  </a:t>
            </a:r>
          </a:p>
        </p:txBody>
      </p:sp>
      <p:pic>
        <p:nvPicPr>
          <p:cNvPr id="1026" name="Picture 2" descr="D:\Lab\Matlab Image Processing\00639_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Lab\Matlab Image Processing\00634_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296"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Lab\Matlab Image Processing\00639_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Lab\Matlab Image Processing\00636_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Lab\Matlab Image Processing\00634_1.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8296"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Lab\Matlab Image Processing\00636_2.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8096" y="1143000"/>
            <a:ext cx="1517904" cy="43186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M-Logo13a.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4" name="TextBox 3"/>
          <p:cNvSpPr txBox="1"/>
          <p:nvPr/>
        </p:nvSpPr>
        <p:spPr>
          <a:xfrm>
            <a:off x="916462" y="819090"/>
            <a:ext cx="1600200" cy="400110"/>
          </a:xfrm>
          <a:prstGeom prst="rect">
            <a:avLst/>
          </a:prstGeom>
          <a:noFill/>
        </p:spPr>
        <p:txBody>
          <a:bodyPr wrap="square" rtlCol="0">
            <a:spAutoFit/>
          </a:bodyPr>
          <a:lstStyle/>
          <a:p>
            <a:r>
              <a:rPr lang="en-US" sz="2000" b="1" dirty="0" smtClean="0"/>
              <a:t>Shot 639</a:t>
            </a:r>
            <a:endParaRPr lang="en-US" sz="2000" b="1" dirty="0"/>
          </a:p>
        </p:txBody>
      </p:sp>
      <p:sp>
        <p:nvSpPr>
          <p:cNvPr id="17" name="TextBox 16"/>
          <p:cNvSpPr txBox="1"/>
          <p:nvPr/>
        </p:nvSpPr>
        <p:spPr>
          <a:xfrm>
            <a:off x="3806952" y="819090"/>
            <a:ext cx="1600200" cy="400110"/>
          </a:xfrm>
          <a:prstGeom prst="rect">
            <a:avLst/>
          </a:prstGeom>
          <a:noFill/>
        </p:spPr>
        <p:txBody>
          <a:bodyPr wrap="square" rtlCol="0">
            <a:spAutoFit/>
          </a:bodyPr>
          <a:lstStyle/>
          <a:p>
            <a:r>
              <a:rPr lang="en-US" sz="2000" b="1" dirty="0"/>
              <a:t>Shot</a:t>
            </a:r>
            <a:r>
              <a:rPr lang="en-US" dirty="0" smtClean="0"/>
              <a:t> </a:t>
            </a:r>
            <a:r>
              <a:rPr lang="en-US" sz="2000" b="1" dirty="0"/>
              <a:t>636</a:t>
            </a:r>
          </a:p>
        </p:txBody>
      </p:sp>
      <p:sp>
        <p:nvSpPr>
          <p:cNvPr id="20" name="TextBox 19"/>
          <p:cNvSpPr txBox="1"/>
          <p:nvPr/>
        </p:nvSpPr>
        <p:spPr>
          <a:xfrm>
            <a:off x="6990981" y="792658"/>
            <a:ext cx="1600200" cy="400110"/>
          </a:xfrm>
          <a:prstGeom prst="rect">
            <a:avLst/>
          </a:prstGeom>
          <a:noFill/>
        </p:spPr>
        <p:txBody>
          <a:bodyPr wrap="square" rtlCol="0">
            <a:spAutoFit/>
          </a:bodyPr>
          <a:lstStyle/>
          <a:p>
            <a:r>
              <a:rPr lang="en-US" sz="2000" b="1" dirty="0"/>
              <a:t>Shot 634</a:t>
            </a:r>
          </a:p>
        </p:txBody>
      </p:sp>
      <p:sp>
        <p:nvSpPr>
          <p:cNvPr id="5" name="TextBox 4"/>
          <p:cNvSpPr txBox="1"/>
          <p:nvPr/>
        </p:nvSpPr>
        <p:spPr>
          <a:xfrm>
            <a:off x="51030" y="5092340"/>
            <a:ext cx="32997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21" name="TextBox 20"/>
          <p:cNvSpPr txBox="1"/>
          <p:nvPr/>
        </p:nvSpPr>
        <p:spPr>
          <a:xfrm>
            <a:off x="3048000" y="5104680"/>
            <a:ext cx="32997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22" name="TextBox 21"/>
          <p:cNvSpPr txBox="1"/>
          <p:nvPr/>
        </p:nvSpPr>
        <p:spPr>
          <a:xfrm>
            <a:off x="6102096" y="5085114"/>
            <a:ext cx="32997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sp>
        <p:nvSpPr>
          <p:cNvPr id="23" name="TextBox 22"/>
          <p:cNvSpPr txBox="1"/>
          <p:nvPr/>
        </p:nvSpPr>
        <p:spPr>
          <a:xfrm>
            <a:off x="1524000" y="5092340"/>
            <a:ext cx="32997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24" name="TextBox 23"/>
          <p:cNvSpPr txBox="1"/>
          <p:nvPr/>
        </p:nvSpPr>
        <p:spPr>
          <a:xfrm>
            <a:off x="4578096" y="5092340"/>
            <a:ext cx="32997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25" name="TextBox 24"/>
          <p:cNvSpPr txBox="1"/>
          <p:nvPr/>
        </p:nvSpPr>
        <p:spPr>
          <a:xfrm>
            <a:off x="7626096" y="5085114"/>
            <a:ext cx="32997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
        <p:nvSpPr>
          <p:cNvPr id="7" name="Rectangle 6"/>
          <p:cNvSpPr/>
          <p:nvPr/>
        </p:nvSpPr>
        <p:spPr>
          <a:xfrm>
            <a:off x="1901952" y="5703837"/>
            <a:ext cx="7010400" cy="1015663"/>
          </a:xfrm>
          <a:prstGeom prst="rect">
            <a:avLst/>
          </a:prstGeom>
        </p:spPr>
        <p:txBody>
          <a:bodyPr wrap="square">
            <a:spAutoFit/>
          </a:bodyPr>
          <a:lstStyle/>
          <a:p>
            <a:r>
              <a:rPr lang="en-US" sz="2000" dirty="0" smtClean="0"/>
              <a:t>Orange lines show initial position of foil</a:t>
            </a:r>
          </a:p>
          <a:p>
            <a:r>
              <a:rPr lang="en-US" sz="2000" dirty="0" smtClean="0"/>
              <a:t>Cameras </a:t>
            </a:r>
            <a:r>
              <a:rPr lang="en-US" sz="2000" dirty="0"/>
              <a:t>have different response to IR laser </a:t>
            </a:r>
            <a:r>
              <a:rPr lang="en-US" sz="2000" dirty="0" smtClean="0"/>
              <a:t>due </a:t>
            </a:r>
            <a:r>
              <a:rPr lang="en-US" sz="2000" dirty="0"/>
              <a:t>to removal of IR filter</a:t>
            </a:r>
          </a:p>
        </p:txBody>
      </p:sp>
      <p:cxnSp>
        <p:nvCxnSpPr>
          <p:cNvPr id="9" name="Straight Arrow Connector 8"/>
          <p:cNvCxnSpPr/>
          <p:nvPr/>
        </p:nvCxnSpPr>
        <p:spPr>
          <a:xfrm>
            <a:off x="88785" y="1435100"/>
            <a:ext cx="0" cy="2895600"/>
          </a:xfrm>
          <a:prstGeom prst="straightConnector1">
            <a:avLst/>
          </a:prstGeom>
          <a:ln>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2658" y="1141730"/>
            <a:ext cx="1194030" cy="369332"/>
          </a:xfrm>
          <a:prstGeom prst="rect">
            <a:avLst/>
          </a:prstGeom>
          <a:noFill/>
        </p:spPr>
        <p:txBody>
          <a:bodyPr wrap="square" rtlCol="0">
            <a:spAutoFit/>
          </a:bodyPr>
          <a:lstStyle/>
          <a:p>
            <a:r>
              <a:rPr lang="en-US" dirty="0" smtClean="0">
                <a:solidFill>
                  <a:schemeClr val="bg1"/>
                </a:solidFill>
              </a:rPr>
              <a:t>1 cm</a:t>
            </a:r>
            <a:endParaRPr lang="en-US" dirty="0">
              <a:solidFill>
                <a:schemeClr val="bg1"/>
              </a:solidFill>
            </a:endParaRPr>
          </a:p>
        </p:txBody>
      </p:sp>
    </p:spTree>
    <p:extLst>
      <p:ext uri="{BB962C8B-B14F-4D97-AF65-F5344CB8AC3E}">
        <p14:creationId xmlns:p14="http://schemas.microsoft.com/office/powerpoint/2010/main" val="3619877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1" y="-152400"/>
            <a:ext cx="8229600" cy="1143000"/>
          </a:xfrm>
        </p:spPr>
        <p:txBody>
          <a:bodyPr>
            <a:normAutofit/>
          </a:bodyPr>
          <a:lstStyle/>
          <a:p>
            <a:r>
              <a:rPr lang="en-US" dirty="0" smtClean="0"/>
              <a:t>Early time features (shot 630)</a:t>
            </a:r>
            <a:endParaRPr lang="en-US" dirty="0"/>
          </a:p>
        </p:txBody>
      </p:sp>
      <p:sp>
        <p:nvSpPr>
          <p:cNvPr id="5" name="TextBox 4"/>
          <p:cNvSpPr txBox="1"/>
          <p:nvPr/>
        </p:nvSpPr>
        <p:spPr>
          <a:xfrm>
            <a:off x="-1" y="1066800"/>
            <a:ext cx="2895601" cy="5170646"/>
          </a:xfrm>
          <a:prstGeom prst="rect">
            <a:avLst/>
          </a:prstGeom>
          <a:noFill/>
        </p:spPr>
        <p:txBody>
          <a:bodyPr wrap="square" rtlCol="0">
            <a:spAutoFit/>
          </a:bodyPr>
          <a:lstStyle/>
          <a:p>
            <a:r>
              <a:rPr lang="en-US" sz="2200" dirty="0" smtClean="0"/>
              <a:t>Right side of foil appears to grow faster than left</a:t>
            </a:r>
          </a:p>
          <a:p>
            <a:endParaRPr lang="en-US" sz="2200" dirty="0"/>
          </a:p>
          <a:p>
            <a:r>
              <a:rPr lang="en-US" sz="2200" dirty="0" smtClean="0"/>
              <a:t>Top right of foil grows faster and with a longer apparent wavelength than bottom</a:t>
            </a:r>
          </a:p>
          <a:p>
            <a:endParaRPr lang="en-US" sz="2200" dirty="0"/>
          </a:p>
          <a:p>
            <a:r>
              <a:rPr lang="en-US" sz="2200" dirty="0" smtClean="0"/>
              <a:t>Instability “bumps” appear to feed streamers</a:t>
            </a:r>
          </a:p>
          <a:p>
            <a:endParaRPr lang="en-US" sz="2200" dirty="0"/>
          </a:p>
          <a:p>
            <a:r>
              <a:rPr lang="en-US" sz="2200" dirty="0" smtClean="0"/>
              <a:t>Dominant wavelengths: 0.3-0.6 mm</a:t>
            </a:r>
          </a:p>
        </p:txBody>
      </p:sp>
      <p:grpSp>
        <p:nvGrpSpPr>
          <p:cNvPr id="3" name="Group 2"/>
          <p:cNvGrpSpPr/>
          <p:nvPr/>
        </p:nvGrpSpPr>
        <p:grpSpPr>
          <a:xfrm>
            <a:off x="2852586" y="1537078"/>
            <a:ext cx="3091014" cy="4344833"/>
            <a:chOff x="1" y="1118737"/>
            <a:chExt cx="3091014" cy="4344833"/>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7840" y="1138252"/>
              <a:ext cx="1323175" cy="242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077" y="3683252"/>
              <a:ext cx="1292699" cy="178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noChangeAspect="1"/>
            </p:cNvGrpSpPr>
            <p:nvPr/>
          </p:nvGrpSpPr>
          <p:grpSpPr>
            <a:xfrm>
              <a:off x="1" y="1118737"/>
              <a:ext cx="1523555" cy="2862834"/>
              <a:chOff x="0" y="1600200"/>
              <a:chExt cx="1904444" cy="3578543"/>
            </a:xfrm>
          </p:grpSpPr>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00200"/>
                <a:ext cx="1904444" cy="357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1676400"/>
                <a:ext cx="914400" cy="12192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57200" y="4267200"/>
                <a:ext cx="825500" cy="79208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4" name="Group 3"/>
          <p:cNvGrpSpPr/>
          <p:nvPr/>
        </p:nvGrpSpPr>
        <p:grpSpPr>
          <a:xfrm>
            <a:off x="6107955" y="1614711"/>
            <a:ext cx="3036045" cy="4557489"/>
            <a:chOff x="5943600" y="616496"/>
            <a:chExt cx="3036045" cy="4557489"/>
          </a:xfrm>
        </p:grpSpPr>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616496"/>
              <a:ext cx="1526349" cy="252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1232" y="3261604"/>
              <a:ext cx="1658413" cy="19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5943600" y="616496"/>
              <a:ext cx="1171302" cy="2892191"/>
              <a:chOff x="4419600" y="3158126"/>
              <a:chExt cx="1171302" cy="2892191"/>
            </a:xfrm>
          </p:grpSpPr>
          <p:grpSp>
            <p:nvGrpSpPr>
              <p:cNvPr id="8" name="Group 7"/>
              <p:cNvGrpSpPr/>
              <p:nvPr/>
            </p:nvGrpSpPr>
            <p:grpSpPr>
              <a:xfrm>
                <a:off x="4419600" y="3158126"/>
                <a:ext cx="1171302" cy="2892191"/>
                <a:chOff x="176127" y="3134153"/>
                <a:chExt cx="1171302" cy="2892191"/>
              </a:xfrm>
            </p:grpSpPr>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127" y="3134153"/>
                  <a:ext cx="1171302" cy="28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38911" y="3672840"/>
                  <a:ext cx="731520" cy="97536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6" name="Rectangle 15"/>
              <p:cNvSpPr/>
              <p:nvPr/>
            </p:nvSpPr>
            <p:spPr>
              <a:xfrm>
                <a:off x="4675051" y="5343858"/>
                <a:ext cx="660400" cy="63366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pic>
        <p:nvPicPr>
          <p:cNvPr id="18" name="Picture 17" descr="UM-Logo13a.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cxnSp>
        <p:nvCxnSpPr>
          <p:cNvPr id="13" name="Straight Arrow Connector 12"/>
          <p:cNvCxnSpPr/>
          <p:nvPr/>
        </p:nvCxnSpPr>
        <p:spPr>
          <a:xfrm>
            <a:off x="3949866" y="2085718"/>
            <a:ext cx="670559" cy="2133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3878746" y="3987512"/>
            <a:ext cx="741679" cy="6737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7002259" y="2190112"/>
            <a:ext cx="47729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7023806" y="4117277"/>
            <a:ext cx="461781" cy="8095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3352800" y="1245379"/>
            <a:ext cx="2362200" cy="369332"/>
          </a:xfrm>
          <a:prstGeom prst="rect">
            <a:avLst/>
          </a:prstGeom>
          <a:noFill/>
        </p:spPr>
        <p:txBody>
          <a:bodyPr wrap="square" rtlCol="0">
            <a:spAutoFit/>
          </a:bodyPr>
          <a:lstStyle/>
          <a:p>
            <a:r>
              <a:rPr lang="en-US" dirty="0" smtClean="0"/>
              <a:t>Camera 1 87 ns, 180 kA</a:t>
            </a:r>
            <a:endParaRPr lang="en-US" dirty="0"/>
          </a:p>
        </p:txBody>
      </p:sp>
      <p:sp>
        <p:nvSpPr>
          <p:cNvPr id="30" name="TextBox 29"/>
          <p:cNvSpPr txBox="1"/>
          <p:nvPr/>
        </p:nvSpPr>
        <p:spPr>
          <a:xfrm>
            <a:off x="6248400" y="1321579"/>
            <a:ext cx="2362200" cy="369332"/>
          </a:xfrm>
          <a:prstGeom prst="rect">
            <a:avLst/>
          </a:prstGeom>
          <a:noFill/>
        </p:spPr>
        <p:txBody>
          <a:bodyPr wrap="square" rtlCol="0">
            <a:spAutoFit/>
          </a:bodyPr>
          <a:lstStyle/>
          <a:p>
            <a:r>
              <a:rPr lang="en-US" dirty="0" smtClean="0"/>
              <a:t>Camera 2 97 ns, 196 kA</a:t>
            </a:r>
            <a:endParaRPr lang="en-US" dirty="0"/>
          </a:p>
        </p:txBody>
      </p:sp>
      <p:cxnSp>
        <p:nvCxnSpPr>
          <p:cNvPr id="27" name="Straight Arrow Connector 26"/>
          <p:cNvCxnSpPr/>
          <p:nvPr/>
        </p:nvCxnSpPr>
        <p:spPr>
          <a:xfrm>
            <a:off x="4724400" y="3223531"/>
            <a:ext cx="0" cy="384048"/>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554415" y="3607579"/>
            <a:ext cx="888838" cy="369332"/>
          </a:xfrm>
          <a:prstGeom prst="rect">
            <a:avLst/>
          </a:prstGeom>
          <a:noFill/>
        </p:spPr>
        <p:txBody>
          <a:bodyPr wrap="square" rtlCol="0">
            <a:spAutoFit/>
          </a:bodyPr>
          <a:lstStyle/>
          <a:p>
            <a:r>
              <a:rPr lang="en-US" dirty="0" smtClean="0">
                <a:solidFill>
                  <a:schemeClr val="bg1"/>
                </a:solidFill>
              </a:rPr>
              <a:t>1 mm</a:t>
            </a:r>
            <a:endParaRPr lang="en-US" dirty="0">
              <a:solidFill>
                <a:schemeClr val="bg1"/>
              </a:solidFill>
            </a:endParaRPr>
          </a:p>
        </p:txBody>
      </p:sp>
      <p:sp>
        <p:nvSpPr>
          <p:cNvPr id="37" name="TextBox 36"/>
          <p:cNvSpPr txBox="1"/>
          <p:nvPr/>
        </p:nvSpPr>
        <p:spPr>
          <a:xfrm>
            <a:off x="7416962" y="3810000"/>
            <a:ext cx="888838" cy="369332"/>
          </a:xfrm>
          <a:prstGeom prst="rect">
            <a:avLst/>
          </a:prstGeom>
          <a:noFill/>
        </p:spPr>
        <p:txBody>
          <a:bodyPr wrap="square" rtlCol="0">
            <a:spAutoFit/>
          </a:bodyPr>
          <a:lstStyle/>
          <a:p>
            <a:r>
              <a:rPr lang="en-US" dirty="0" smtClean="0">
                <a:solidFill>
                  <a:schemeClr val="bg1"/>
                </a:solidFill>
              </a:rPr>
              <a:t>1 mm</a:t>
            </a:r>
            <a:endParaRPr lang="en-US" dirty="0">
              <a:solidFill>
                <a:schemeClr val="bg1"/>
              </a:solidFill>
            </a:endParaRPr>
          </a:p>
        </p:txBody>
      </p:sp>
      <p:sp>
        <p:nvSpPr>
          <p:cNvPr id="39" name="TextBox 38"/>
          <p:cNvSpPr txBox="1"/>
          <p:nvPr/>
        </p:nvSpPr>
        <p:spPr>
          <a:xfrm>
            <a:off x="4572000" y="5562600"/>
            <a:ext cx="888838" cy="369332"/>
          </a:xfrm>
          <a:prstGeom prst="rect">
            <a:avLst/>
          </a:prstGeom>
          <a:noFill/>
        </p:spPr>
        <p:txBody>
          <a:bodyPr wrap="square" rtlCol="0">
            <a:spAutoFit/>
          </a:bodyPr>
          <a:lstStyle/>
          <a:p>
            <a:r>
              <a:rPr lang="en-US" dirty="0" smtClean="0">
                <a:solidFill>
                  <a:schemeClr val="bg1"/>
                </a:solidFill>
              </a:rPr>
              <a:t>1 mm</a:t>
            </a:r>
            <a:endParaRPr lang="en-US" dirty="0">
              <a:solidFill>
                <a:schemeClr val="bg1"/>
              </a:solidFill>
            </a:endParaRPr>
          </a:p>
        </p:txBody>
      </p:sp>
      <p:sp>
        <p:nvSpPr>
          <p:cNvPr id="41" name="TextBox 40"/>
          <p:cNvSpPr txBox="1"/>
          <p:nvPr/>
        </p:nvSpPr>
        <p:spPr>
          <a:xfrm>
            <a:off x="7474459" y="5879068"/>
            <a:ext cx="888838" cy="369332"/>
          </a:xfrm>
          <a:prstGeom prst="rect">
            <a:avLst/>
          </a:prstGeom>
          <a:noFill/>
        </p:spPr>
        <p:txBody>
          <a:bodyPr wrap="square" rtlCol="0">
            <a:spAutoFit/>
          </a:bodyPr>
          <a:lstStyle/>
          <a:p>
            <a:r>
              <a:rPr lang="en-US" dirty="0" smtClean="0">
                <a:solidFill>
                  <a:schemeClr val="bg1"/>
                </a:solidFill>
              </a:rPr>
              <a:t>1 mm</a:t>
            </a:r>
            <a:endParaRPr lang="en-US" dirty="0">
              <a:solidFill>
                <a:schemeClr val="bg1"/>
              </a:solidFill>
            </a:endParaRPr>
          </a:p>
        </p:txBody>
      </p:sp>
      <p:cxnSp>
        <p:nvCxnSpPr>
          <p:cNvPr id="42" name="Straight Arrow Connector 41"/>
          <p:cNvCxnSpPr/>
          <p:nvPr/>
        </p:nvCxnSpPr>
        <p:spPr>
          <a:xfrm>
            <a:off x="4724400" y="5216009"/>
            <a:ext cx="0" cy="384048"/>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7620000" y="3460099"/>
            <a:ext cx="0" cy="384048"/>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a:off x="7620000" y="5497863"/>
            <a:ext cx="0" cy="384048"/>
          </a:xfrm>
          <a:prstGeom prst="straightConnector1">
            <a:avLst/>
          </a:prstGeom>
          <a:ln>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4620425" y="1556593"/>
            <a:ext cx="1307936" cy="24203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640580" y="4101593"/>
            <a:ext cx="1293495" cy="17803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7474459" y="1614711"/>
            <a:ext cx="1531445" cy="252444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7474459" y="4259819"/>
            <a:ext cx="1669541" cy="191238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1475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70" y="-114587"/>
            <a:ext cx="8229600" cy="1143000"/>
          </a:xfrm>
        </p:spPr>
        <p:txBody>
          <a:bodyPr/>
          <a:lstStyle/>
          <a:p>
            <a:r>
              <a:rPr lang="en-US" dirty="0" smtClean="0"/>
              <a:t>Late time features (shot 636)</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879280"/>
            <a:ext cx="1301587" cy="35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49345" y="3668486"/>
            <a:ext cx="2582857" cy="226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1200" y="2279151"/>
            <a:ext cx="2895600" cy="2400657"/>
          </a:xfrm>
          <a:prstGeom prst="rect">
            <a:avLst/>
          </a:prstGeom>
          <a:noFill/>
        </p:spPr>
        <p:txBody>
          <a:bodyPr wrap="square" rtlCol="0">
            <a:spAutoFit/>
          </a:bodyPr>
          <a:lstStyle/>
          <a:p>
            <a:endParaRPr lang="en-US" dirty="0" smtClean="0"/>
          </a:p>
          <a:p>
            <a:r>
              <a:rPr lang="en-US" sz="2400" dirty="0"/>
              <a:t>See longer wavelength (~1 mm), possible MRT structure</a:t>
            </a:r>
          </a:p>
          <a:p>
            <a:endParaRPr lang="en-US" dirty="0" smtClean="0"/>
          </a:p>
          <a:p>
            <a:endParaRPr lang="en-US" dirty="0"/>
          </a:p>
        </p:txBody>
      </p:sp>
      <p:pic>
        <p:nvPicPr>
          <p:cNvPr id="7" name="Picture 6" descr="UM-Logo13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5" name="Rectangle 4"/>
          <p:cNvSpPr/>
          <p:nvPr/>
        </p:nvSpPr>
        <p:spPr>
          <a:xfrm>
            <a:off x="470064" y="1955480"/>
            <a:ext cx="11811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0064" y="3174680"/>
            <a:ext cx="11811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682587" y="2514600"/>
            <a:ext cx="566758" cy="123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4098" idx="3"/>
          </p:cNvCxnSpPr>
          <p:nvPr/>
        </p:nvCxnSpPr>
        <p:spPr>
          <a:xfrm>
            <a:off x="1682587" y="3668487"/>
            <a:ext cx="566758" cy="776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1682587" y="4495801"/>
            <a:ext cx="1136813" cy="15239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4089564" y="3479480"/>
            <a:ext cx="1524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0" y="5943600"/>
            <a:ext cx="8856794" cy="923330"/>
          </a:xfrm>
          <a:prstGeom prst="rect">
            <a:avLst/>
          </a:prstGeom>
        </p:spPr>
        <p:txBody>
          <a:bodyPr wrap="square">
            <a:spAutoFit/>
          </a:bodyPr>
          <a:lstStyle/>
          <a:p>
            <a:r>
              <a:rPr lang="en-US" dirty="0" smtClean="0"/>
              <a:t>Shadowgraphs show a lower density pattern that appears to be helical. However, this structure may also result from vertical plasma loops, or may be the lower density edge of an overlapping, longer wavelength structure. </a:t>
            </a:r>
            <a:endParaRPr lang="en-US" dirty="0"/>
          </a:p>
        </p:txBody>
      </p:sp>
      <p:sp>
        <p:nvSpPr>
          <p:cNvPr id="4096" name="Rectangle 4095"/>
          <p:cNvSpPr/>
          <p:nvPr/>
        </p:nvSpPr>
        <p:spPr>
          <a:xfrm>
            <a:off x="4700139" y="1028093"/>
            <a:ext cx="4139061" cy="830997"/>
          </a:xfrm>
          <a:prstGeom prst="rect">
            <a:avLst/>
          </a:prstGeom>
        </p:spPr>
        <p:txBody>
          <a:bodyPr wrap="square">
            <a:spAutoFit/>
          </a:bodyPr>
          <a:lstStyle/>
          <a:p>
            <a:r>
              <a:rPr lang="en-US" sz="2400" dirty="0"/>
              <a:t>Growth larger at top, consistent with early time shot</a:t>
            </a:r>
          </a:p>
        </p:txBody>
      </p:sp>
      <p:cxnSp>
        <p:nvCxnSpPr>
          <p:cNvPr id="4101" name="Straight Arrow Connector 4100"/>
          <p:cNvCxnSpPr/>
          <p:nvPr/>
        </p:nvCxnSpPr>
        <p:spPr>
          <a:xfrm flipV="1">
            <a:off x="1651164" y="4038600"/>
            <a:ext cx="1092036" cy="1981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02" name="TextBox 4101"/>
          <p:cNvSpPr txBox="1"/>
          <p:nvPr/>
        </p:nvSpPr>
        <p:spPr>
          <a:xfrm>
            <a:off x="228600" y="1309147"/>
            <a:ext cx="1698937" cy="646331"/>
          </a:xfrm>
          <a:prstGeom prst="rect">
            <a:avLst/>
          </a:prstGeom>
          <a:noFill/>
        </p:spPr>
        <p:txBody>
          <a:bodyPr wrap="square" rtlCol="0">
            <a:spAutoFit/>
          </a:bodyPr>
          <a:lstStyle/>
          <a:p>
            <a:pPr algn="ctr"/>
            <a:r>
              <a:rPr lang="en-US" dirty="0" smtClean="0"/>
              <a:t>Camera 1 </a:t>
            </a:r>
          </a:p>
          <a:p>
            <a:pPr algn="ctr"/>
            <a:r>
              <a:rPr lang="en-US" dirty="0" smtClean="0"/>
              <a:t>172 </a:t>
            </a:r>
            <a:r>
              <a:rPr lang="en-US" dirty="0"/>
              <a:t>ns, 267 kA </a:t>
            </a:r>
          </a:p>
        </p:txBody>
      </p:sp>
      <p:grpSp>
        <p:nvGrpSpPr>
          <p:cNvPr id="18" name="Group 17"/>
          <p:cNvGrpSpPr/>
          <p:nvPr/>
        </p:nvGrpSpPr>
        <p:grpSpPr>
          <a:xfrm>
            <a:off x="2249345" y="838200"/>
            <a:ext cx="2450794" cy="2565080"/>
            <a:chOff x="2249345" y="838200"/>
            <a:chExt cx="2450794" cy="2565080"/>
          </a:xfrm>
        </p:grpSpPr>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9345" y="838200"/>
              <a:ext cx="2450794" cy="256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04" name="Straight Arrow Connector 4103"/>
            <p:cNvCxnSpPr/>
            <p:nvPr/>
          </p:nvCxnSpPr>
          <p:spPr>
            <a:xfrm flipV="1">
              <a:off x="2381250" y="1859090"/>
              <a:ext cx="0" cy="1307592"/>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05" name="TextBox 4104"/>
            <p:cNvSpPr txBox="1"/>
            <p:nvPr/>
          </p:nvSpPr>
          <p:spPr>
            <a:xfrm>
              <a:off x="2316481" y="2512886"/>
              <a:ext cx="736765" cy="369332"/>
            </a:xfrm>
            <a:prstGeom prst="rect">
              <a:avLst/>
            </a:prstGeom>
            <a:noFill/>
          </p:spPr>
          <p:txBody>
            <a:bodyPr wrap="square" rtlCol="0">
              <a:spAutoFit/>
            </a:bodyPr>
            <a:lstStyle/>
            <a:p>
              <a:r>
                <a:rPr lang="en-US" dirty="0" smtClean="0">
                  <a:solidFill>
                    <a:schemeClr val="bg1"/>
                  </a:solidFill>
                </a:rPr>
                <a:t>5 mm</a:t>
              </a:r>
              <a:endParaRPr lang="en-US" dirty="0">
                <a:solidFill>
                  <a:schemeClr val="bg1"/>
                </a:solidFill>
              </a:endParaRPr>
            </a:p>
          </p:txBody>
        </p:sp>
      </p:grpSp>
      <p:cxnSp>
        <p:nvCxnSpPr>
          <p:cNvPr id="49" name="Straight Arrow Connector 48"/>
          <p:cNvCxnSpPr/>
          <p:nvPr/>
        </p:nvCxnSpPr>
        <p:spPr>
          <a:xfrm flipV="1">
            <a:off x="4700139" y="4604004"/>
            <a:ext cx="0" cy="1307592"/>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038600" y="5257800"/>
            <a:ext cx="736764" cy="369332"/>
          </a:xfrm>
          <a:prstGeom prst="rect">
            <a:avLst/>
          </a:prstGeom>
          <a:noFill/>
        </p:spPr>
        <p:txBody>
          <a:bodyPr wrap="square" rtlCol="0">
            <a:spAutoFit/>
          </a:bodyPr>
          <a:lstStyle/>
          <a:p>
            <a:r>
              <a:rPr lang="en-US" dirty="0" smtClean="0">
                <a:solidFill>
                  <a:schemeClr val="bg1"/>
                </a:solidFill>
              </a:rPr>
              <a:t>5 mm</a:t>
            </a:r>
            <a:endParaRPr lang="en-US" dirty="0">
              <a:solidFill>
                <a:schemeClr val="bg1"/>
              </a:solidFill>
            </a:endParaRPr>
          </a:p>
        </p:txBody>
      </p:sp>
      <p:sp>
        <p:nvSpPr>
          <p:cNvPr id="3" name="Rectangle 2"/>
          <p:cNvSpPr/>
          <p:nvPr/>
        </p:nvSpPr>
        <p:spPr>
          <a:xfrm>
            <a:off x="2250993" y="838200"/>
            <a:ext cx="2449146" cy="256508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2249345" y="3668487"/>
            <a:ext cx="2576656" cy="22751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1" name="Straight Arrow Connector 20"/>
          <p:cNvCxnSpPr/>
          <p:nvPr/>
        </p:nvCxnSpPr>
        <p:spPr>
          <a:xfrm flipH="1" flipV="1">
            <a:off x="4089564" y="3022280"/>
            <a:ext cx="15240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24506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219200"/>
            <a:ext cx="2767219" cy="52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00" y="1266885"/>
            <a:ext cx="5029200" cy="4401205"/>
          </a:xfrm>
          <a:prstGeom prst="rect">
            <a:avLst/>
          </a:prstGeom>
          <a:noFill/>
        </p:spPr>
        <p:txBody>
          <a:bodyPr wrap="square" rtlCol="0">
            <a:spAutoFit/>
          </a:bodyPr>
          <a:lstStyle/>
          <a:p>
            <a:r>
              <a:rPr lang="en-US" sz="2800" dirty="0" smtClean="0"/>
              <a:t>Observe different structures on right and left sides of foil, especially after peak current</a:t>
            </a:r>
          </a:p>
          <a:p>
            <a:endParaRPr lang="en-US" sz="2800" dirty="0"/>
          </a:p>
          <a:p>
            <a:r>
              <a:rPr lang="en-US" sz="2800" dirty="0" smtClean="0"/>
              <a:t>See a </a:t>
            </a:r>
            <a:r>
              <a:rPr lang="en-US" sz="2800" dirty="0" err="1" smtClean="0"/>
              <a:t>sawtooth</a:t>
            </a:r>
            <a:r>
              <a:rPr lang="en-US" sz="2800" dirty="0" smtClean="0"/>
              <a:t> pattern on right side of foil (1-2 mm wavelength)</a:t>
            </a:r>
            <a:endParaRPr lang="en-US" sz="2800" dirty="0"/>
          </a:p>
          <a:p>
            <a:endParaRPr lang="en-US" sz="2800" dirty="0" smtClean="0"/>
          </a:p>
          <a:p>
            <a:r>
              <a:rPr lang="en-US" sz="2800" dirty="0" smtClean="0"/>
              <a:t>See a sharp, dense and possibly helical pattern on left</a:t>
            </a:r>
          </a:p>
          <a:p>
            <a:endParaRPr lang="en-US" sz="2800" dirty="0"/>
          </a:p>
        </p:txBody>
      </p:sp>
      <p:pic>
        <p:nvPicPr>
          <p:cNvPr id="6" name="Picture 5" descr="UM-Logo13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8" name="Title 1"/>
          <p:cNvSpPr>
            <a:spLocks noGrp="1"/>
          </p:cNvSpPr>
          <p:nvPr>
            <p:ph type="title"/>
          </p:nvPr>
        </p:nvSpPr>
        <p:spPr>
          <a:xfrm>
            <a:off x="482370" y="-114587"/>
            <a:ext cx="8229600" cy="1143000"/>
          </a:xfrm>
        </p:spPr>
        <p:txBody>
          <a:bodyPr/>
          <a:lstStyle/>
          <a:p>
            <a:r>
              <a:rPr lang="en-US" dirty="0" smtClean="0"/>
              <a:t>Late time features (shot 634)</a:t>
            </a:r>
            <a:endParaRPr lang="en-US" dirty="0"/>
          </a:p>
        </p:txBody>
      </p:sp>
      <p:sp>
        <p:nvSpPr>
          <p:cNvPr id="3" name="Rectangle 2"/>
          <p:cNvSpPr/>
          <p:nvPr/>
        </p:nvSpPr>
        <p:spPr>
          <a:xfrm>
            <a:off x="1239365" y="843747"/>
            <a:ext cx="2574487" cy="369332"/>
          </a:xfrm>
          <a:prstGeom prst="rect">
            <a:avLst/>
          </a:prstGeom>
        </p:spPr>
        <p:txBody>
          <a:bodyPr wrap="none">
            <a:spAutoFit/>
          </a:bodyPr>
          <a:lstStyle/>
          <a:p>
            <a:r>
              <a:rPr lang="en-US" dirty="0" smtClean="0"/>
              <a:t>Camera 2 189 </a:t>
            </a:r>
            <a:r>
              <a:rPr lang="en-US" dirty="0"/>
              <a:t>ns, 275 kA </a:t>
            </a:r>
          </a:p>
        </p:txBody>
      </p:sp>
      <p:cxnSp>
        <p:nvCxnSpPr>
          <p:cNvPr id="7" name="Straight Arrow Connector 6"/>
          <p:cNvCxnSpPr/>
          <p:nvPr/>
        </p:nvCxnSpPr>
        <p:spPr>
          <a:xfrm>
            <a:off x="3505200" y="1846010"/>
            <a:ext cx="0" cy="4588470"/>
          </a:xfrm>
          <a:prstGeom prst="straightConnector1">
            <a:avLst/>
          </a:prstGeom>
          <a:ln>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152071" y="1459468"/>
            <a:ext cx="758148" cy="369332"/>
          </a:xfrm>
          <a:prstGeom prst="rect">
            <a:avLst/>
          </a:prstGeom>
          <a:noFill/>
        </p:spPr>
        <p:txBody>
          <a:bodyPr wrap="square" rtlCol="0">
            <a:spAutoFit/>
          </a:bodyPr>
          <a:lstStyle/>
          <a:p>
            <a:r>
              <a:rPr lang="en-US" dirty="0" smtClean="0">
                <a:solidFill>
                  <a:schemeClr val="bg1"/>
                </a:solidFill>
              </a:rPr>
              <a:t>1 cm</a:t>
            </a:r>
            <a:endParaRPr lang="en-US" dirty="0">
              <a:solidFill>
                <a:schemeClr val="bg1"/>
              </a:solidFill>
            </a:endParaRPr>
          </a:p>
        </p:txBody>
      </p:sp>
    </p:spTree>
    <p:extLst>
      <p:ext uri="{BB962C8B-B14F-4D97-AF65-F5344CB8AC3E}">
        <p14:creationId xmlns:p14="http://schemas.microsoft.com/office/powerpoint/2010/main" val="3048325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21" name="Title 1"/>
          <p:cNvSpPr>
            <a:spLocks noGrp="1"/>
          </p:cNvSpPr>
          <p:nvPr>
            <p:ph type="title"/>
          </p:nvPr>
        </p:nvSpPr>
        <p:spPr>
          <a:xfrm>
            <a:off x="2255946" y="-304800"/>
            <a:ext cx="4825770" cy="1143000"/>
          </a:xfrm>
        </p:spPr>
        <p:txBody>
          <a:bodyPr/>
          <a:lstStyle/>
          <a:p>
            <a:r>
              <a:rPr lang="en-US" dirty="0" smtClean="0"/>
              <a:t>Fourier Transforms</a:t>
            </a:r>
            <a:endParaRPr lang="en-US" dirty="0"/>
          </a:p>
        </p:txBody>
      </p:sp>
      <p:grpSp>
        <p:nvGrpSpPr>
          <p:cNvPr id="10" name="Group 9"/>
          <p:cNvGrpSpPr/>
          <p:nvPr/>
        </p:nvGrpSpPr>
        <p:grpSpPr>
          <a:xfrm>
            <a:off x="5302012" y="685800"/>
            <a:ext cx="3948421" cy="4490589"/>
            <a:chOff x="4724400" y="622795"/>
            <a:chExt cx="4343400" cy="4939805"/>
          </a:xfrm>
        </p:grpSpPr>
        <p:grpSp>
          <p:nvGrpSpPr>
            <p:cNvPr id="3" name="Group 2"/>
            <p:cNvGrpSpPr/>
            <p:nvPr/>
          </p:nvGrpSpPr>
          <p:grpSpPr>
            <a:xfrm>
              <a:off x="4724400" y="990600"/>
              <a:ext cx="4343400" cy="4572000"/>
              <a:chOff x="4953000" y="762000"/>
              <a:chExt cx="4343400" cy="4572000"/>
            </a:xfrm>
          </p:grpSpPr>
          <p:pic>
            <p:nvPicPr>
              <p:cNvPr id="2060" name="Picture 12" descr="D:\Lab\Helical load\FFT plots\cam_2_lef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762000"/>
                <a:ext cx="228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D:\Lab\Helical load\FFT plots\cam_1_righ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762000"/>
                <a:ext cx="228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81600" y="4191000"/>
                <a:ext cx="914400" cy="369332"/>
              </a:xfrm>
              <a:prstGeom prst="rect">
                <a:avLst/>
              </a:prstGeom>
              <a:noFill/>
            </p:spPr>
            <p:txBody>
              <a:bodyPr wrap="square" rtlCol="0">
                <a:spAutoFit/>
              </a:bodyPr>
              <a:lstStyle/>
              <a:p>
                <a:r>
                  <a:rPr lang="en-US" dirty="0" smtClean="0"/>
                  <a:t>97 ns</a:t>
                </a:r>
                <a:endParaRPr lang="en-US" dirty="0"/>
              </a:p>
            </p:txBody>
          </p:sp>
          <p:sp>
            <p:nvSpPr>
              <p:cNvPr id="14" name="TextBox 13"/>
              <p:cNvSpPr txBox="1"/>
              <p:nvPr/>
            </p:nvSpPr>
            <p:spPr>
              <a:xfrm>
                <a:off x="5181600" y="2876034"/>
                <a:ext cx="914400" cy="369332"/>
              </a:xfrm>
              <a:prstGeom prst="rect">
                <a:avLst/>
              </a:prstGeom>
              <a:noFill/>
            </p:spPr>
            <p:txBody>
              <a:bodyPr wrap="square" rtlCol="0">
                <a:spAutoFit/>
              </a:bodyPr>
              <a:lstStyle/>
              <a:p>
                <a:r>
                  <a:rPr lang="en-US" dirty="0" smtClean="0"/>
                  <a:t>182 ns</a:t>
                </a:r>
                <a:endParaRPr lang="en-US" dirty="0"/>
              </a:p>
            </p:txBody>
          </p:sp>
          <p:sp>
            <p:nvSpPr>
              <p:cNvPr id="15" name="TextBox 14"/>
              <p:cNvSpPr txBox="1"/>
              <p:nvPr/>
            </p:nvSpPr>
            <p:spPr>
              <a:xfrm>
                <a:off x="5181600" y="1600200"/>
                <a:ext cx="914400" cy="369332"/>
              </a:xfrm>
              <a:prstGeom prst="rect">
                <a:avLst/>
              </a:prstGeom>
              <a:noFill/>
            </p:spPr>
            <p:txBody>
              <a:bodyPr wrap="square" rtlCol="0">
                <a:spAutoFit/>
              </a:bodyPr>
              <a:lstStyle/>
              <a:p>
                <a:r>
                  <a:rPr lang="en-US" dirty="0" smtClean="0"/>
                  <a:t>188 ns</a:t>
                </a:r>
                <a:endParaRPr lang="en-US" dirty="0"/>
              </a:p>
            </p:txBody>
          </p:sp>
        </p:grpSp>
        <p:sp>
          <p:nvSpPr>
            <p:cNvPr id="22" name="TextBox 21"/>
            <p:cNvSpPr txBox="1"/>
            <p:nvPr/>
          </p:nvSpPr>
          <p:spPr>
            <a:xfrm>
              <a:off x="5094878" y="958086"/>
              <a:ext cx="1828800" cy="406278"/>
            </a:xfrm>
            <a:prstGeom prst="rect">
              <a:avLst/>
            </a:prstGeom>
            <a:noFill/>
          </p:spPr>
          <p:txBody>
            <a:bodyPr wrap="square" rtlCol="0">
              <a:spAutoFit/>
            </a:bodyPr>
            <a:lstStyle/>
            <a:p>
              <a:r>
                <a:rPr lang="en-US" dirty="0" smtClean="0"/>
                <a:t>left side of foil</a:t>
              </a:r>
              <a:endParaRPr lang="en-US" dirty="0"/>
            </a:p>
          </p:txBody>
        </p:sp>
        <p:sp>
          <p:nvSpPr>
            <p:cNvPr id="23" name="Rectangle 22"/>
            <p:cNvSpPr/>
            <p:nvPr/>
          </p:nvSpPr>
          <p:spPr>
            <a:xfrm>
              <a:off x="6227653" y="622795"/>
              <a:ext cx="1565493" cy="523220"/>
            </a:xfrm>
            <a:prstGeom prst="rect">
              <a:avLst/>
            </a:prstGeom>
          </p:spPr>
          <p:txBody>
            <a:bodyPr wrap="none">
              <a:spAutoFit/>
            </a:bodyPr>
            <a:lstStyle/>
            <a:p>
              <a:r>
                <a:rPr lang="en-US" sz="2800" dirty="0"/>
                <a:t>Camera </a:t>
              </a:r>
              <a:r>
                <a:rPr lang="en-US" sz="2800" dirty="0" smtClean="0"/>
                <a:t>2</a:t>
              </a:r>
              <a:endParaRPr lang="en-US" sz="2800" dirty="0"/>
            </a:p>
          </p:txBody>
        </p:sp>
        <p:sp>
          <p:nvSpPr>
            <p:cNvPr id="24" name="Rectangle 23"/>
            <p:cNvSpPr/>
            <p:nvPr/>
          </p:nvSpPr>
          <p:spPr>
            <a:xfrm>
              <a:off x="7106622" y="958086"/>
              <a:ext cx="1692516" cy="369332"/>
            </a:xfrm>
            <a:prstGeom prst="rect">
              <a:avLst/>
            </a:prstGeom>
          </p:spPr>
          <p:txBody>
            <a:bodyPr wrap="none">
              <a:spAutoFit/>
            </a:bodyPr>
            <a:lstStyle/>
            <a:p>
              <a:r>
                <a:rPr lang="en-US" dirty="0" smtClean="0"/>
                <a:t>right side </a:t>
              </a:r>
              <a:r>
                <a:rPr lang="en-US" dirty="0"/>
                <a:t>of foil</a:t>
              </a:r>
            </a:p>
          </p:txBody>
        </p:sp>
      </p:grpSp>
      <p:grpSp>
        <p:nvGrpSpPr>
          <p:cNvPr id="25" name="Group 24"/>
          <p:cNvGrpSpPr/>
          <p:nvPr/>
        </p:nvGrpSpPr>
        <p:grpSpPr>
          <a:xfrm>
            <a:off x="99761" y="1066800"/>
            <a:ext cx="1193155" cy="3394710"/>
            <a:chOff x="1278255" y="228600"/>
            <a:chExt cx="2286000" cy="6504022"/>
          </a:xfrm>
        </p:grpSpPr>
        <p:pic>
          <p:nvPicPr>
            <p:cNvPr id="26" name="Picture 2" descr="D:\Lab\Helical load\data analysis files\fft_00639_2_left.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8255" y="228600"/>
              <a:ext cx="2286000" cy="650402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442210" y="1828801"/>
              <a:ext cx="986790" cy="530710"/>
            </a:xfrm>
            <a:prstGeom prst="rect">
              <a:avLst/>
            </a:prstGeom>
            <a:noFill/>
          </p:spPr>
          <p:txBody>
            <a:bodyPr wrap="square" rtlCol="0">
              <a:spAutoFit/>
            </a:bodyPr>
            <a:lstStyle/>
            <a:p>
              <a:r>
                <a:rPr lang="en-US" sz="1200" dirty="0" smtClean="0">
                  <a:solidFill>
                    <a:schemeClr val="bg1"/>
                  </a:solidFill>
                </a:rPr>
                <a:t>1 cm</a:t>
              </a:r>
              <a:endParaRPr lang="en-US" sz="1200" dirty="0">
                <a:solidFill>
                  <a:schemeClr val="bg1"/>
                </a:solidFill>
              </a:endParaRPr>
            </a:p>
          </p:txBody>
        </p:sp>
        <p:sp>
          <p:nvSpPr>
            <p:cNvPr id="28" name="TextBox 27"/>
            <p:cNvSpPr txBox="1"/>
            <p:nvPr/>
          </p:nvSpPr>
          <p:spPr>
            <a:xfrm>
              <a:off x="1520191" y="381001"/>
              <a:ext cx="1070610" cy="530710"/>
            </a:xfrm>
            <a:prstGeom prst="rect">
              <a:avLst/>
            </a:prstGeom>
            <a:noFill/>
          </p:spPr>
          <p:txBody>
            <a:bodyPr wrap="square" rtlCol="0">
              <a:spAutoFit/>
            </a:bodyPr>
            <a:lstStyle/>
            <a:p>
              <a:r>
                <a:rPr lang="en-US" sz="1200" dirty="0" smtClean="0">
                  <a:solidFill>
                    <a:schemeClr val="bg1"/>
                  </a:solidFill>
                </a:rPr>
                <a:t>1 mm</a:t>
              </a:r>
              <a:endParaRPr lang="en-US" sz="1200" dirty="0">
                <a:solidFill>
                  <a:schemeClr val="bg1"/>
                </a:solidFill>
              </a:endParaRPr>
            </a:p>
          </p:txBody>
        </p:sp>
        <p:sp>
          <p:nvSpPr>
            <p:cNvPr id="29" name="TextBox 28"/>
            <p:cNvSpPr txBox="1"/>
            <p:nvPr/>
          </p:nvSpPr>
          <p:spPr>
            <a:xfrm>
              <a:off x="1322070" y="2060822"/>
              <a:ext cx="914400" cy="1238324"/>
            </a:xfrm>
            <a:prstGeom prst="rect">
              <a:avLst/>
            </a:prstGeom>
            <a:noFill/>
          </p:spPr>
          <p:txBody>
            <a:bodyPr wrap="square" rtlCol="0">
              <a:spAutoFit/>
            </a:bodyPr>
            <a:lstStyle/>
            <a:p>
              <a:r>
                <a:rPr lang="en-US" sz="1200" dirty="0" smtClean="0">
                  <a:solidFill>
                    <a:schemeClr val="bg1"/>
                  </a:solidFill>
                </a:rPr>
                <a:t>FFT lineout</a:t>
              </a:r>
              <a:endParaRPr lang="en-US" sz="1200" dirty="0">
                <a:solidFill>
                  <a:schemeClr val="bg1"/>
                </a:solidFill>
              </a:endParaRPr>
            </a:p>
          </p:txBody>
        </p:sp>
        <p:cxnSp>
          <p:nvCxnSpPr>
            <p:cNvPr id="30" name="Straight Arrow Connector 29"/>
            <p:cNvCxnSpPr/>
            <p:nvPr/>
          </p:nvCxnSpPr>
          <p:spPr>
            <a:xfrm>
              <a:off x="1520190" y="2147471"/>
              <a:ext cx="65151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600200" y="667361"/>
            <a:ext cx="3948420" cy="4497743"/>
            <a:chOff x="76200" y="614925"/>
            <a:chExt cx="4343400" cy="4947675"/>
          </a:xfrm>
        </p:grpSpPr>
        <p:grpSp>
          <p:nvGrpSpPr>
            <p:cNvPr id="2" name="Group 1"/>
            <p:cNvGrpSpPr/>
            <p:nvPr/>
          </p:nvGrpSpPr>
          <p:grpSpPr>
            <a:xfrm>
              <a:off x="76200" y="990600"/>
              <a:ext cx="4343400" cy="4572000"/>
              <a:chOff x="457200" y="762000"/>
              <a:chExt cx="4343400" cy="4572000"/>
            </a:xfrm>
          </p:grpSpPr>
          <p:pic>
            <p:nvPicPr>
              <p:cNvPr id="2058" name="Picture 10" descr="D:\Lab\Helical load\FFT plots\cam_2_right.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762000"/>
                <a:ext cx="228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Lab\Helical load\FFT plots\cam_1_left.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762000"/>
                <a:ext cx="228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3962400"/>
                <a:ext cx="964740" cy="369332"/>
              </a:xfrm>
              <a:prstGeom prst="rect">
                <a:avLst/>
              </a:prstGeom>
              <a:noFill/>
            </p:spPr>
            <p:txBody>
              <a:bodyPr wrap="square" rtlCol="0">
                <a:spAutoFit/>
              </a:bodyPr>
              <a:lstStyle/>
              <a:p>
                <a:r>
                  <a:rPr lang="en-US" dirty="0" smtClean="0"/>
                  <a:t>87 ns</a:t>
                </a:r>
                <a:endParaRPr lang="en-US" dirty="0"/>
              </a:p>
            </p:txBody>
          </p:sp>
          <p:sp>
            <p:nvSpPr>
              <p:cNvPr id="18" name="TextBox 17"/>
              <p:cNvSpPr txBox="1"/>
              <p:nvPr/>
            </p:nvSpPr>
            <p:spPr>
              <a:xfrm>
                <a:off x="714665" y="2819400"/>
                <a:ext cx="1037935" cy="369332"/>
              </a:xfrm>
              <a:prstGeom prst="rect">
                <a:avLst/>
              </a:prstGeom>
              <a:noFill/>
            </p:spPr>
            <p:txBody>
              <a:bodyPr wrap="square" rtlCol="0">
                <a:spAutoFit/>
              </a:bodyPr>
              <a:lstStyle/>
              <a:p>
                <a:r>
                  <a:rPr lang="en-US" dirty="0" smtClean="0"/>
                  <a:t>172 ns</a:t>
                </a:r>
                <a:endParaRPr lang="en-US" dirty="0"/>
              </a:p>
            </p:txBody>
          </p:sp>
          <p:sp>
            <p:nvSpPr>
              <p:cNvPr id="19" name="TextBox 18"/>
              <p:cNvSpPr txBox="1"/>
              <p:nvPr/>
            </p:nvSpPr>
            <p:spPr>
              <a:xfrm>
                <a:off x="685800" y="1447800"/>
                <a:ext cx="914400" cy="369332"/>
              </a:xfrm>
              <a:prstGeom prst="rect">
                <a:avLst/>
              </a:prstGeom>
              <a:noFill/>
            </p:spPr>
            <p:txBody>
              <a:bodyPr wrap="square" rtlCol="0">
                <a:spAutoFit/>
              </a:bodyPr>
              <a:lstStyle/>
              <a:p>
                <a:r>
                  <a:rPr lang="en-US" dirty="0" smtClean="0"/>
                  <a:t>178 ns</a:t>
                </a:r>
                <a:endParaRPr lang="en-US" dirty="0"/>
              </a:p>
            </p:txBody>
          </p:sp>
        </p:grpSp>
        <p:sp>
          <p:nvSpPr>
            <p:cNvPr id="4" name="TextBox 3"/>
            <p:cNvSpPr txBox="1"/>
            <p:nvPr/>
          </p:nvSpPr>
          <p:spPr>
            <a:xfrm>
              <a:off x="520700" y="970500"/>
              <a:ext cx="1709846" cy="406278"/>
            </a:xfrm>
            <a:prstGeom prst="rect">
              <a:avLst/>
            </a:prstGeom>
            <a:noFill/>
          </p:spPr>
          <p:txBody>
            <a:bodyPr wrap="square" rtlCol="0">
              <a:spAutoFit/>
            </a:bodyPr>
            <a:lstStyle/>
            <a:p>
              <a:r>
                <a:rPr lang="en-US" dirty="0" smtClean="0"/>
                <a:t>left side of foil</a:t>
              </a:r>
              <a:endParaRPr lang="en-US" dirty="0"/>
            </a:p>
          </p:txBody>
        </p:sp>
        <p:sp>
          <p:nvSpPr>
            <p:cNvPr id="7" name="Rectangle 6"/>
            <p:cNvSpPr/>
            <p:nvPr/>
          </p:nvSpPr>
          <p:spPr>
            <a:xfrm>
              <a:off x="1447799" y="614925"/>
              <a:ext cx="1565493" cy="523220"/>
            </a:xfrm>
            <a:prstGeom prst="rect">
              <a:avLst/>
            </a:prstGeom>
          </p:spPr>
          <p:txBody>
            <a:bodyPr wrap="none">
              <a:spAutoFit/>
            </a:bodyPr>
            <a:lstStyle/>
            <a:p>
              <a:r>
                <a:rPr lang="en-US" sz="2800" dirty="0"/>
                <a:t>Camera </a:t>
              </a:r>
              <a:r>
                <a:rPr lang="en-US" sz="2800" dirty="0" smtClean="0"/>
                <a:t>1</a:t>
              </a:r>
              <a:endParaRPr lang="en-US" sz="2800" dirty="0"/>
            </a:p>
          </p:txBody>
        </p:sp>
        <p:sp>
          <p:nvSpPr>
            <p:cNvPr id="9" name="Rectangle 8"/>
            <p:cNvSpPr/>
            <p:nvPr/>
          </p:nvSpPr>
          <p:spPr>
            <a:xfrm>
              <a:off x="2590800" y="970500"/>
              <a:ext cx="1692515" cy="369332"/>
            </a:xfrm>
            <a:prstGeom prst="rect">
              <a:avLst/>
            </a:prstGeom>
          </p:spPr>
          <p:txBody>
            <a:bodyPr wrap="none">
              <a:spAutoFit/>
            </a:bodyPr>
            <a:lstStyle/>
            <a:p>
              <a:r>
                <a:rPr lang="en-US" dirty="0" smtClean="0"/>
                <a:t>right side </a:t>
              </a:r>
              <a:r>
                <a:rPr lang="en-US" dirty="0"/>
                <a:t>of foil</a:t>
              </a:r>
            </a:p>
          </p:txBody>
        </p:sp>
      </p:grpSp>
      <p:sp>
        <p:nvSpPr>
          <p:cNvPr id="11" name="Rectangle 10"/>
          <p:cNvSpPr/>
          <p:nvPr/>
        </p:nvSpPr>
        <p:spPr>
          <a:xfrm>
            <a:off x="68507" y="4419600"/>
            <a:ext cx="1638373" cy="2677656"/>
          </a:xfrm>
          <a:prstGeom prst="rect">
            <a:avLst/>
          </a:prstGeom>
        </p:spPr>
        <p:txBody>
          <a:bodyPr wrap="square">
            <a:spAutoFit/>
          </a:bodyPr>
          <a:lstStyle/>
          <a:p>
            <a:r>
              <a:rPr lang="en-US" sz="1400" dirty="0" smtClean="0"/>
              <a:t>FFT Method: Averaged </a:t>
            </a:r>
            <a:r>
              <a:rPr lang="en-US" sz="1400" dirty="0"/>
              <a:t>values horizontally over a thin box along foil </a:t>
            </a:r>
            <a:r>
              <a:rPr lang="en-US" sz="1400" dirty="0" smtClean="0"/>
              <a:t>edge</a:t>
            </a:r>
          </a:p>
          <a:p>
            <a:endParaRPr lang="en-US" sz="1400" dirty="0" smtClean="0"/>
          </a:p>
          <a:p>
            <a:r>
              <a:rPr lang="en-US" sz="1400" dirty="0"/>
              <a:t>Looked along entirety of foil to obtain spectrum all </a:t>
            </a:r>
            <a:r>
              <a:rPr lang="en-US" sz="1400" dirty="0" smtClean="0"/>
              <a:t>wavelengths present</a:t>
            </a:r>
            <a:endParaRPr lang="en-US" sz="1400" dirty="0"/>
          </a:p>
          <a:p>
            <a:endParaRPr lang="en-US" sz="1400" dirty="0"/>
          </a:p>
        </p:txBody>
      </p:sp>
      <p:sp>
        <p:nvSpPr>
          <p:cNvPr id="8" name="TextBox 7"/>
          <p:cNvSpPr txBox="1"/>
          <p:nvPr/>
        </p:nvSpPr>
        <p:spPr>
          <a:xfrm>
            <a:off x="1706880" y="4953000"/>
            <a:ext cx="7513320" cy="1631216"/>
          </a:xfrm>
          <a:prstGeom prst="rect">
            <a:avLst/>
          </a:prstGeom>
          <a:noFill/>
        </p:spPr>
        <p:txBody>
          <a:bodyPr wrap="square" rtlCol="0">
            <a:spAutoFit/>
          </a:bodyPr>
          <a:lstStyle/>
          <a:p>
            <a:r>
              <a:rPr lang="en-US" sz="2000" dirty="0" smtClean="0"/>
              <a:t>Early time shows smaller wavelength features (0.3-0.6 mm) –ET? </a:t>
            </a:r>
          </a:p>
          <a:p>
            <a:r>
              <a:rPr lang="en-US" sz="2000" dirty="0" smtClean="0"/>
              <a:t>Wavelengths increase for later times (1-2 mm), but tend to show small wavelength features –ET to MRT?</a:t>
            </a:r>
          </a:p>
          <a:p>
            <a:endParaRPr lang="en-US" sz="2000" dirty="0" smtClean="0"/>
          </a:p>
          <a:p>
            <a:r>
              <a:rPr lang="en-US" sz="2000" dirty="0" smtClean="0"/>
              <a:t>Useful for planning seeding experiments</a:t>
            </a:r>
            <a:endParaRPr lang="en-US" sz="2000" dirty="0"/>
          </a:p>
        </p:txBody>
      </p:sp>
    </p:spTree>
    <p:extLst>
      <p:ext uri="{BB962C8B-B14F-4D97-AF65-F5344CB8AC3E}">
        <p14:creationId xmlns:p14="http://schemas.microsoft.com/office/powerpoint/2010/main" val="1712931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70" y="0"/>
            <a:ext cx="8229600" cy="1143000"/>
          </a:xfrm>
        </p:spPr>
        <p:txBody>
          <a:bodyPr/>
          <a:lstStyle/>
          <a:p>
            <a:r>
              <a:rPr lang="en-US" dirty="0" smtClean="0"/>
              <a:t>MRT Growth for Foil Offset</a:t>
            </a:r>
            <a:endParaRPr lang="en-US" dirty="0"/>
          </a:p>
        </p:txBody>
      </p:sp>
      <p:sp>
        <p:nvSpPr>
          <p:cNvPr id="3" name="Content Placeholder 2"/>
          <p:cNvSpPr>
            <a:spLocks noGrp="1"/>
          </p:cNvSpPr>
          <p:nvPr>
            <p:ph idx="1"/>
          </p:nvPr>
        </p:nvSpPr>
        <p:spPr>
          <a:xfrm>
            <a:off x="457200" y="1036637"/>
            <a:ext cx="8229600" cy="5592763"/>
          </a:xfrm>
        </p:spPr>
        <p:txBody>
          <a:bodyPr>
            <a:noAutofit/>
          </a:bodyPr>
          <a:lstStyle/>
          <a:p>
            <a:pPr marL="0" indent="0">
              <a:buNone/>
            </a:pPr>
            <a:r>
              <a:rPr lang="en-US" sz="1800" dirty="0" smtClean="0"/>
              <a:t>Shot 636 showed the bulk plasma moving to the right. This may be caused by an offset to the foil: if it was initially offset closer to the left, it would experience a larger magnetic pressure on the left side of the foil and be accelerated to the right. Then:</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r>
              <a:rPr lang="en-US" sz="1800" dirty="0" smtClean="0"/>
              <a:t>This indicates the left interface should have a larger MRT growth for a foil moving to the right. </a:t>
            </a:r>
            <a:r>
              <a:rPr lang="en-US" sz="1800" b="1" dirty="0" smtClean="0"/>
              <a:t>However, the right side of the foil showed more dramatic instability development</a:t>
            </a:r>
            <a:endParaRPr lang="en-US" sz="1800" b="1" dirty="0"/>
          </a:p>
        </p:txBody>
      </p:sp>
      <p:pic>
        <p:nvPicPr>
          <p:cNvPr id="4" name="Picture 3"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5" name="Rectangle 4"/>
          <p:cNvSpPr/>
          <p:nvPr/>
        </p:nvSpPr>
        <p:spPr>
          <a:xfrm>
            <a:off x="228600" y="2362200"/>
            <a:ext cx="4819650" cy="3416320"/>
          </a:xfrm>
          <a:prstGeom prst="rect">
            <a:avLst/>
          </a:prstGeom>
        </p:spPr>
        <p:txBody>
          <a:bodyPr wrap="square">
            <a:spAutoFit/>
          </a:bodyPr>
          <a:lstStyle/>
          <a:p>
            <a:pPr lvl="1"/>
            <a:r>
              <a:rPr lang="en-US" dirty="0" smtClean="0"/>
              <a:t>1. The </a:t>
            </a:r>
            <a:r>
              <a:rPr lang="en-US" dirty="0"/>
              <a:t>left side of the foil experiences a larger deceleration due to higher magnetic </a:t>
            </a:r>
            <a:r>
              <a:rPr lang="en-US" dirty="0" smtClean="0"/>
              <a:t>pressure</a:t>
            </a:r>
          </a:p>
          <a:p>
            <a:pPr lvl="1"/>
            <a:endParaRPr lang="en-US" dirty="0"/>
          </a:p>
          <a:p>
            <a:pPr lvl="1"/>
            <a:r>
              <a:rPr lang="en-US" dirty="0" smtClean="0"/>
              <a:t>2. The </a:t>
            </a:r>
            <a:r>
              <a:rPr lang="en-US" dirty="0"/>
              <a:t>left side of the foil is MRT unstable to bulk plasma acceleration to the right, while the right side is </a:t>
            </a:r>
            <a:r>
              <a:rPr lang="en-US" dirty="0" smtClean="0"/>
              <a:t>stable</a:t>
            </a:r>
          </a:p>
          <a:p>
            <a:pPr lvl="1"/>
            <a:endParaRPr lang="en-US" dirty="0"/>
          </a:p>
          <a:p>
            <a:endParaRPr lang="en-US" dirty="0" smtClean="0"/>
          </a:p>
          <a:p>
            <a:r>
              <a:rPr lang="en-US" dirty="0" smtClean="0"/>
              <a:t>→ </a:t>
            </a:r>
            <a:r>
              <a:rPr lang="en-US" b="1" dirty="0" smtClean="0"/>
              <a:t>The effective </a:t>
            </a:r>
            <a:r>
              <a:rPr lang="en-US" b="1" dirty="0"/>
              <a:t>gravity </a:t>
            </a:r>
            <a:r>
              <a:rPr lang="en-US" b="1" dirty="0" smtClean="0"/>
              <a:t>and MRT growth should be larger </a:t>
            </a:r>
            <a:r>
              <a:rPr lang="en-US" b="1" dirty="0"/>
              <a:t>on left interface than </a:t>
            </a:r>
            <a:r>
              <a:rPr lang="en-US" b="1" dirty="0" smtClean="0"/>
              <a:t>right </a:t>
            </a:r>
            <a:endParaRPr lang="en-US" b="1" dirty="0"/>
          </a:p>
          <a:p>
            <a:pPr lvl="1"/>
            <a:endParaRPr lang="en-US" dirty="0"/>
          </a:p>
        </p:txBody>
      </p:sp>
      <p:grpSp>
        <p:nvGrpSpPr>
          <p:cNvPr id="6" name="Group 5"/>
          <p:cNvGrpSpPr/>
          <p:nvPr/>
        </p:nvGrpSpPr>
        <p:grpSpPr>
          <a:xfrm>
            <a:off x="6339877" y="2148839"/>
            <a:ext cx="1036357" cy="2712721"/>
            <a:chOff x="5410184" y="1691640"/>
            <a:chExt cx="1036357" cy="2712721"/>
          </a:xfrm>
        </p:grpSpPr>
        <p:sp>
          <p:nvSpPr>
            <p:cNvPr id="7" name="Freeform 6"/>
            <p:cNvSpPr/>
            <p:nvPr/>
          </p:nvSpPr>
          <p:spPr>
            <a:xfrm>
              <a:off x="5410184" y="1699260"/>
              <a:ext cx="312440" cy="2705100"/>
            </a:xfrm>
            <a:custGeom>
              <a:avLst/>
              <a:gdLst>
                <a:gd name="connsiteX0" fmla="*/ 297196 w 312440"/>
                <a:gd name="connsiteY0" fmla="*/ 0 h 2705100"/>
                <a:gd name="connsiteX1" fmla="*/ 15256 w 312440"/>
                <a:gd name="connsiteY1" fmla="*/ 175260 h 2705100"/>
                <a:gd name="connsiteX2" fmla="*/ 312436 w 312440"/>
                <a:gd name="connsiteY2" fmla="*/ 381000 h 2705100"/>
                <a:gd name="connsiteX3" fmla="*/ 7636 w 312440"/>
                <a:gd name="connsiteY3" fmla="*/ 563880 h 2705100"/>
                <a:gd name="connsiteX4" fmla="*/ 312436 w 312440"/>
                <a:gd name="connsiteY4" fmla="*/ 746760 h 2705100"/>
                <a:gd name="connsiteX5" fmla="*/ 7636 w 312440"/>
                <a:gd name="connsiteY5" fmla="*/ 975360 h 2705100"/>
                <a:gd name="connsiteX6" fmla="*/ 312436 w 312440"/>
                <a:gd name="connsiteY6" fmla="*/ 1196340 h 2705100"/>
                <a:gd name="connsiteX7" fmla="*/ 15256 w 312440"/>
                <a:gd name="connsiteY7" fmla="*/ 1371600 h 2705100"/>
                <a:gd name="connsiteX8" fmla="*/ 304816 w 312440"/>
                <a:gd name="connsiteY8" fmla="*/ 1554480 h 2705100"/>
                <a:gd name="connsiteX9" fmla="*/ 16 w 312440"/>
                <a:gd name="connsiteY9" fmla="*/ 1752600 h 2705100"/>
                <a:gd name="connsiteX10" fmla="*/ 289576 w 312440"/>
                <a:gd name="connsiteY10" fmla="*/ 1965960 h 2705100"/>
                <a:gd name="connsiteX11" fmla="*/ 15256 w 312440"/>
                <a:gd name="connsiteY11" fmla="*/ 2125980 h 2705100"/>
                <a:gd name="connsiteX12" fmla="*/ 297196 w 312440"/>
                <a:gd name="connsiteY12" fmla="*/ 2369820 h 2705100"/>
                <a:gd name="connsiteX13" fmla="*/ 30496 w 312440"/>
                <a:gd name="connsiteY13" fmla="*/ 2529840 h 2705100"/>
                <a:gd name="connsiteX14" fmla="*/ 297196 w 312440"/>
                <a:gd name="connsiteY14"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40" h="2705100">
                  <a:moveTo>
                    <a:pt x="297196" y="0"/>
                  </a:moveTo>
                  <a:cubicBezTo>
                    <a:pt x="154956" y="55880"/>
                    <a:pt x="12716" y="111760"/>
                    <a:pt x="15256" y="175260"/>
                  </a:cubicBezTo>
                  <a:cubicBezTo>
                    <a:pt x="17796" y="238760"/>
                    <a:pt x="313706" y="316230"/>
                    <a:pt x="312436" y="381000"/>
                  </a:cubicBezTo>
                  <a:cubicBezTo>
                    <a:pt x="311166" y="445770"/>
                    <a:pt x="7636" y="502920"/>
                    <a:pt x="7636" y="563880"/>
                  </a:cubicBezTo>
                  <a:cubicBezTo>
                    <a:pt x="7636" y="624840"/>
                    <a:pt x="312436" y="678180"/>
                    <a:pt x="312436" y="746760"/>
                  </a:cubicBezTo>
                  <a:cubicBezTo>
                    <a:pt x="312436" y="815340"/>
                    <a:pt x="7636" y="900430"/>
                    <a:pt x="7636" y="975360"/>
                  </a:cubicBezTo>
                  <a:cubicBezTo>
                    <a:pt x="7636" y="1050290"/>
                    <a:pt x="311166" y="1130300"/>
                    <a:pt x="312436" y="1196340"/>
                  </a:cubicBezTo>
                  <a:cubicBezTo>
                    <a:pt x="313706" y="1262380"/>
                    <a:pt x="16526" y="1311910"/>
                    <a:pt x="15256" y="1371600"/>
                  </a:cubicBezTo>
                  <a:cubicBezTo>
                    <a:pt x="13986" y="1431290"/>
                    <a:pt x="307356" y="1490980"/>
                    <a:pt x="304816" y="1554480"/>
                  </a:cubicBezTo>
                  <a:cubicBezTo>
                    <a:pt x="302276" y="1617980"/>
                    <a:pt x="2556" y="1684020"/>
                    <a:pt x="16" y="1752600"/>
                  </a:cubicBezTo>
                  <a:cubicBezTo>
                    <a:pt x="-2524" y="1821180"/>
                    <a:pt x="287036" y="1903730"/>
                    <a:pt x="289576" y="1965960"/>
                  </a:cubicBezTo>
                  <a:cubicBezTo>
                    <a:pt x="292116" y="2028190"/>
                    <a:pt x="13986" y="2058670"/>
                    <a:pt x="15256" y="2125980"/>
                  </a:cubicBezTo>
                  <a:cubicBezTo>
                    <a:pt x="16526" y="2193290"/>
                    <a:pt x="294656" y="2302510"/>
                    <a:pt x="297196" y="2369820"/>
                  </a:cubicBezTo>
                  <a:cubicBezTo>
                    <a:pt x="299736" y="2437130"/>
                    <a:pt x="30496" y="2473960"/>
                    <a:pt x="30496" y="2529840"/>
                  </a:cubicBezTo>
                  <a:cubicBezTo>
                    <a:pt x="30496" y="2585720"/>
                    <a:pt x="256556" y="2674620"/>
                    <a:pt x="297196" y="2705100"/>
                  </a:cubicBezTo>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Freeform 7"/>
            <p:cNvSpPr/>
            <p:nvPr/>
          </p:nvSpPr>
          <p:spPr>
            <a:xfrm rot="10800000">
              <a:off x="6134101" y="1691640"/>
              <a:ext cx="312440" cy="2705100"/>
            </a:xfrm>
            <a:custGeom>
              <a:avLst/>
              <a:gdLst>
                <a:gd name="connsiteX0" fmla="*/ 297196 w 312440"/>
                <a:gd name="connsiteY0" fmla="*/ 0 h 2705100"/>
                <a:gd name="connsiteX1" fmla="*/ 15256 w 312440"/>
                <a:gd name="connsiteY1" fmla="*/ 175260 h 2705100"/>
                <a:gd name="connsiteX2" fmla="*/ 312436 w 312440"/>
                <a:gd name="connsiteY2" fmla="*/ 381000 h 2705100"/>
                <a:gd name="connsiteX3" fmla="*/ 7636 w 312440"/>
                <a:gd name="connsiteY3" fmla="*/ 563880 h 2705100"/>
                <a:gd name="connsiteX4" fmla="*/ 312436 w 312440"/>
                <a:gd name="connsiteY4" fmla="*/ 746760 h 2705100"/>
                <a:gd name="connsiteX5" fmla="*/ 7636 w 312440"/>
                <a:gd name="connsiteY5" fmla="*/ 975360 h 2705100"/>
                <a:gd name="connsiteX6" fmla="*/ 312436 w 312440"/>
                <a:gd name="connsiteY6" fmla="*/ 1196340 h 2705100"/>
                <a:gd name="connsiteX7" fmla="*/ 15256 w 312440"/>
                <a:gd name="connsiteY7" fmla="*/ 1371600 h 2705100"/>
                <a:gd name="connsiteX8" fmla="*/ 304816 w 312440"/>
                <a:gd name="connsiteY8" fmla="*/ 1554480 h 2705100"/>
                <a:gd name="connsiteX9" fmla="*/ 16 w 312440"/>
                <a:gd name="connsiteY9" fmla="*/ 1752600 h 2705100"/>
                <a:gd name="connsiteX10" fmla="*/ 289576 w 312440"/>
                <a:gd name="connsiteY10" fmla="*/ 1965960 h 2705100"/>
                <a:gd name="connsiteX11" fmla="*/ 15256 w 312440"/>
                <a:gd name="connsiteY11" fmla="*/ 2125980 h 2705100"/>
                <a:gd name="connsiteX12" fmla="*/ 297196 w 312440"/>
                <a:gd name="connsiteY12" fmla="*/ 2369820 h 2705100"/>
                <a:gd name="connsiteX13" fmla="*/ 30496 w 312440"/>
                <a:gd name="connsiteY13" fmla="*/ 2529840 h 2705100"/>
                <a:gd name="connsiteX14" fmla="*/ 297196 w 312440"/>
                <a:gd name="connsiteY14"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40" h="2705100">
                  <a:moveTo>
                    <a:pt x="297196" y="0"/>
                  </a:moveTo>
                  <a:cubicBezTo>
                    <a:pt x="154956" y="55880"/>
                    <a:pt x="12716" y="111760"/>
                    <a:pt x="15256" y="175260"/>
                  </a:cubicBezTo>
                  <a:cubicBezTo>
                    <a:pt x="17796" y="238760"/>
                    <a:pt x="313706" y="316230"/>
                    <a:pt x="312436" y="381000"/>
                  </a:cubicBezTo>
                  <a:cubicBezTo>
                    <a:pt x="311166" y="445770"/>
                    <a:pt x="7636" y="502920"/>
                    <a:pt x="7636" y="563880"/>
                  </a:cubicBezTo>
                  <a:cubicBezTo>
                    <a:pt x="7636" y="624840"/>
                    <a:pt x="312436" y="678180"/>
                    <a:pt x="312436" y="746760"/>
                  </a:cubicBezTo>
                  <a:cubicBezTo>
                    <a:pt x="312436" y="815340"/>
                    <a:pt x="7636" y="900430"/>
                    <a:pt x="7636" y="975360"/>
                  </a:cubicBezTo>
                  <a:cubicBezTo>
                    <a:pt x="7636" y="1050290"/>
                    <a:pt x="311166" y="1130300"/>
                    <a:pt x="312436" y="1196340"/>
                  </a:cubicBezTo>
                  <a:cubicBezTo>
                    <a:pt x="313706" y="1262380"/>
                    <a:pt x="16526" y="1311910"/>
                    <a:pt x="15256" y="1371600"/>
                  </a:cubicBezTo>
                  <a:cubicBezTo>
                    <a:pt x="13986" y="1431290"/>
                    <a:pt x="307356" y="1490980"/>
                    <a:pt x="304816" y="1554480"/>
                  </a:cubicBezTo>
                  <a:cubicBezTo>
                    <a:pt x="302276" y="1617980"/>
                    <a:pt x="2556" y="1684020"/>
                    <a:pt x="16" y="1752600"/>
                  </a:cubicBezTo>
                  <a:cubicBezTo>
                    <a:pt x="-2524" y="1821180"/>
                    <a:pt x="287036" y="1903730"/>
                    <a:pt x="289576" y="1965960"/>
                  </a:cubicBezTo>
                  <a:cubicBezTo>
                    <a:pt x="292116" y="2028190"/>
                    <a:pt x="13986" y="2058670"/>
                    <a:pt x="15256" y="2125980"/>
                  </a:cubicBezTo>
                  <a:cubicBezTo>
                    <a:pt x="16526" y="2193290"/>
                    <a:pt x="294656" y="2302510"/>
                    <a:pt x="297196" y="2369820"/>
                  </a:cubicBezTo>
                  <a:cubicBezTo>
                    <a:pt x="299736" y="2437130"/>
                    <a:pt x="30496" y="2473960"/>
                    <a:pt x="30496" y="2529840"/>
                  </a:cubicBezTo>
                  <a:cubicBezTo>
                    <a:pt x="30496" y="2585720"/>
                    <a:pt x="256556" y="2674620"/>
                    <a:pt x="297196" y="2705100"/>
                  </a:cubicBezTo>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695971" y="1699261"/>
              <a:ext cx="457201"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0" name="Straight Arrow Connector 9"/>
          <p:cNvCxnSpPr/>
          <p:nvPr/>
        </p:nvCxnSpPr>
        <p:spPr>
          <a:xfrm>
            <a:off x="6065566" y="2320925"/>
            <a:ext cx="548621"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flipV="1">
            <a:off x="7063793" y="2320289"/>
            <a:ext cx="281945" cy="381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7071434" y="2597192"/>
            <a:ext cx="317658" cy="9478"/>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a:off x="6065566" y="2593335"/>
            <a:ext cx="537230" cy="6034"/>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953669" y="1971794"/>
            <a:ext cx="542428" cy="369332"/>
          </a:xfrm>
          <a:prstGeom prst="rect">
            <a:avLst/>
          </a:prstGeom>
          <a:noFill/>
        </p:spPr>
        <p:txBody>
          <a:bodyPr wrap="square" rtlCol="0">
            <a:spAutoFit/>
          </a:bodyPr>
          <a:lstStyle/>
          <a:p>
            <a:r>
              <a:rPr lang="en-US" b="1" dirty="0" smtClean="0"/>
              <a:t>a</a:t>
            </a:r>
            <a:r>
              <a:rPr lang="en-US" b="1" baseline="-25000" dirty="0" smtClean="0"/>
              <a:t>m</a:t>
            </a:r>
            <a:endParaRPr lang="en-US" b="1" baseline="-25000" dirty="0"/>
          </a:p>
        </p:txBody>
      </p:sp>
      <p:sp>
        <p:nvSpPr>
          <p:cNvPr id="15" name="TextBox 14"/>
          <p:cNvSpPr txBox="1"/>
          <p:nvPr/>
        </p:nvSpPr>
        <p:spPr>
          <a:xfrm>
            <a:off x="5958877" y="2541507"/>
            <a:ext cx="491463" cy="369332"/>
          </a:xfrm>
          <a:prstGeom prst="rect">
            <a:avLst/>
          </a:prstGeom>
          <a:noFill/>
        </p:spPr>
        <p:txBody>
          <a:bodyPr wrap="square" rtlCol="0">
            <a:spAutoFit/>
          </a:bodyPr>
          <a:lstStyle/>
          <a:p>
            <a:r>
              <a:rPr lang="en-US" b="1" dirty="0" err="1" smtClean="0"/>
              <a:t>g</a:t>
            </a:r>
            <a:r>
              <a:rPr lang="en-US" b="1" baseline="-25000" dirty="0" err="1" smtClean="0"/>
              <a:t>m</a:t>
            </a:r>
            <a:endParaRPr lang="en-US" b="1" dirty="0"/>
          </a:p>
        </p:txBody>
      </p:sp>
      <p:cxnSp>
        <p:nvCxnSpPr>
          <p:cNvPr id="16" name="Straight Arrow Connector 15"/>
          <p:cNvCxnSpPr/>
          <p:nvPr/>
        </p:nvCxnSpPr>
        <p:spPr>
          <a:xfrm>
            <a:off x="6720877" y="3303507"/>
            <a:ext cx="375999"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6720877" y="3227307"/>
            <a:ext cx="380232" cy="369332"/>
          </a:xfrm>
          <a:prstGeom prst="rect">
            <a:avLst/>
          </a:prstGeom>
        </p:spPr>
        <p:txBody>
          <a:bodyPr wrap="none">
            <a:spAutoFit/>
          </a:bodyPr>
          <a:lstStyle/>
          <a:p>
            <a:r>
              <a:rPr lang="en-US" b="1" dirty="0" err="1" smtClean="0">
                <a:solidFill>
                  <a:schemeClr val="bg1"/>
                </a:solidFill>
              </a:rPr>
              <a:t>a</a:t>
            </a:r>
            <a:r>
              <a:rPr lang="en-US" b="1" baseline="-25000" dirty="0" err="1" smtClean="0">
                <a:solidFill>
                  <a:schemeClr val="bg1"/>
                </a:solidFill>
              </a:rPr>
              <a:t>P</a:t>
            </a:r>
            <a:endParaRPr lang="en-US" b="1" baseline="-25000" dirty="0">
              <a:solidFill>
                <a:schemeClr val="bg1"/>
              </a:solidFill>
            </a:endParaRPr>
          </a:p>
        </p:txBody>
      </p:sp>
      <p:cxnSp>
        <p:nvCxnSpPr>
          <p:cNvPr id="18" name="Straight Arrow Connector 17"/>
          <p:cNvCxnSpPr/>
          <p:nvPr/>
        </p:nvCxnSpPr>
        <p:spPr>
          <a:xfrm flipH="1">
            <a:off x="6713791" y="3690541"/>
            <a:ext cx="388086" cy="0"/>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6686614" y="3684507"/>
            <a:ext cx="491463" cy="369332"/>
          </a:xfrm>
          <a:prstGeom prst="rect">
            <a:avLst/>
          </a:prstGeom>
          <a:noFill/>
        </p:spPr>
        <p:txBody>
          <a:bodyPr wrap="square" rtlCol="0">
            <a:spAutoFit/>
          </a:bodyPr>
          <a:lstStyle/>
          <a:p>
            <a:r>
              <a:rPr lang="en-US" b="1" dirty="0" err="1" smtClean="0">
                <a:solidFill>
                  <a:schemeClr val="bg1"/>
                </a:solidFill>
              </a:rPr>
              <a:t>g</a:t>
            </a:r>
            <a:r>
              <a:rPr lang="en-US" b="1" baseline="-25000" dirty="0" err="1" smtClean="0">
                <a:solidFill>
                  <a:schemeClr val="bg1"/>
                </a:solidFill>
              </a:rPr>
              <a:t>P</a:t>
            </a:r>
            <a:endParaRPr lang="en-US" b="1" dirty="0">
              <a:solidFill>
                <a:schemeClr val="bg1"/>
              </a:solidFill>
            </a:endParaRPr>
          </a:p>
        </p:txBody>
      </p:sp>
      <p:sp>
        <p:nvSpPr>
          <p:cNvPr id="20" name="TextBox 19"/>
          <p:cNvSpPr txBox="1"/>
          <p:nvPr/>
        </p:nvSpPr>
        <p:spPr>
          <a:xfrm>
            <a:off x="5044477" y="2245527"/>
            <a:ext cx="1066800" cy="923330"/>
          </a:xfrm>
          <a:prstGeom prst="rect">
            <a:avLst/>
          </a:prstGeom>
          <a:noFill/>
        </p:spPr>
        <p:txBody>
          <a:bodyPr wrap="square" rtlCol="0">
            <a:spAutoFit/>
          </a:bodyPr>
          <a:lstStyle/>
          <a:p>
            <a:r>
              <a:rPr lang="en-US" dirty="0" smtClean="0"/>
              <a:t>Higher magnetic pressure</a:t>
            </a:r>
            <a:endParaRPr lang="en-US" dirty="0"/>
          </a:p>
        </p:txBody>
      </p:sp>
      <p:sp>
        <p:nvSpPr>
          <p:cNvPr id="21" name="Rectangle 20"/>
          <p:cNvSpPr/>
          <p:nvPr/>
        </p:nvSpPr>
        <p:spPr>
          <a:xfrm>
            <a:off x="7494600" y="2204385"/>
            <a:ext cx="1066800" cy="923330"/>
          </a:xfrm>
          <a:prstGeom prst="rect">
            <a:avLst/>
          </a:prstGeom>
        </p:spPr>
        <p:txBody>
          <a:bodyPr wrap="square">
            <a:spAutoFit/>
          </a:bodyPr>
          <a:lstStyle/>
          <a:p>
            <a:r>
              <a:rPr lang="en-US" dirty="0" smtClean="0"/>
              <a:t>Lower magnetic pressure</a:t>
            </a:r>
            <a:endParaRPr lang="en-US" dirty="0"/>
          </a:p>
        </p:txBody>
      </p:sp>
      <p:sp>
        <p:nvSpPr>
          <p:cNvPr id="22" name="TextBox 21"/>
          <p:cNvSpPr txBox="1"/>
          <p:nvPr/>
        </p:nvSpPr>
        <p:spPr>
          <a:xfrm>
            <a:off x="5071477" y="3476564"/>
            <a:ext cx="1649400" cy="1384995"/>
          </a:xfrm>
          <a:prstGeom prst="rect">
            <a:avLst/>
          </a:prstGeom>
          <a:noFill/>
        </p:spPr>
        <p:txBody>
          <a:bodyPr wrap="square" rtlCol="0">
            <a:spAutoFit/>
          </a:bodyPr>
          <a:lstStyle/>
          <a:p>
            <a:r>
              <a:rPr lang="en-US" sz="1400" b="1" dirty="0" smtClean="0"/>
              <a:t>a</a:t>
            </a:r>
            <a:r>
              <a:rPr lang="en-US" sz="1400" b="1" baseline="-25000" dirty="0" smtClean="0"/>
              <a:t>m</a:t>
            </a:r>
            <a:r>
              <a:rPr lang="en-US" sz="1400" dirty="0" smtClean="0"/>
              <a:t>, </a:t>
            </a:r>
            <a:r>
              <a:rPr lang="en-US" sz="1400" b="1" dirty="0" err="1" smtClean="0"/>
              <a:t>g</a:t>
            </a:r>
            <a:r>
              <a:rPr lang="en-US" sz="1400" b="1" baseline="-25000" dirty="0" err="1"/>
              <a:t>m</a:t>
            </a:r>
            <a:r>
              <a:rPr lang="en-US" sz="1400" dirty="0" smtClean="0"/>
              <a:t> – deceleration of interface and effective gravity due to magnetic pressure</a:t>
            </a:r>
            <a:endParaRPr lang="en-US" sz="1400" dirty="0"/>
          </a:p>
        </p:txBody>
      </p:sp>
      <p:sp>
        <p:nvSpPr>
          <p:cNvPr id="23" name="Rectangle 22"/>
          <p:cNvSpPr/>
          <p:nvPr/>
        </p:nvSpPr>
        <p:spPr>
          <a:xfrm>
            <a:off x="7573248" y="3504962"/>
            <a:ext cx="1418351" cy="1169551"/>
          </a:xfrm>
          <a:prstGeom prst="rect">
            <a:avLst/>
          </a:prstGeom>
        </p:spPr>
        <p:txBody>
          <a:bodyPr wrap="square">
            <a:spAutoFit/>
          </a:bodyPr>
          <a:lstStyle/>
          <a:p>
            <a:r>
              <a:rPr lang="en-US" sz="1400" b="1" dirty="0" err="1" smtClean="0"/>
              <a:t>a</a:t>
            </a:r>
            <a:r>
              <a:rPr lang="en-US" sz="1400" b="1" baseline="-25000" dirty="0" err="1"/>
              <a:t>p</a:t>
            </a:r>
            <a:r>
              <a:rPr lang="en-US" sz="1400" dirty="0" smtClean="0"/>
              <a:t>, </a:t>
            </a:r>
            <a:r>
              <a:rPr lang="en-US" sz="1400" b="1" dirty="0" err="1" smtClean="0"/>
              <a:t>g</a:t>
            </a:r>
            <a:r>
              <a:rPr lang="en-US" sz="1400" b="1" baseline="-25000" dirty="0" err="1" smtClean="0"/>
              <a:t>p</a:t>
            </a:r>
            <a:r>
              <a:rPr lang="en-US" sz="1400" dirty="0" smtClean="0"/>
              <a:t> – acceleration of bulk plasma and corresponding effective gravity</a:t>
            </a:r>
            <a:endParaRPr lang="en-US" sz="1400" dirty="0"/>
          </a:p>
        </p:txBody>
      </p:sp>
    </p:spTree>
    <p:extLst>
      <p:ext uri="{BB962C8B-B14F-4D97-AF65-F5344CB8AC3E}">
        <p14:creationId xmlns:p14="http://schemas.microsoft.com/office/powerpoint/2010/main" val="2890283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 Possible Explanation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2370" y="1219200"/>
                <a:ext cx="8229600" cy="5029200"/>
              </a:xfrm>
            </p:spPr>
            <p:txBody>
              <a:bodyPr>
                <a:normAutofit fontScale="55000" lnSpcReduction="20000"/>
              </a:bodyPr>
              <a:lstStyle/>
              <a:p>
                <a:pPr marL="0" indent="0">
                  <a:buNone/>
                </a:pPr>
                <a:r>
                  <a:rPr lang="en-US" dirty="0" smtClean="0"/>
                  <a:t>Consider a single MRT mode with </a:t>
                </a:r>
                <a:r>
                  <a:rPr lang="en-US" dirty="0" err="1" smtClean="0"/>
                  <a:t>wavevector</a:t>
                </a:r>
                <a:r>
                  <a:rPr lang="en-US" dirty="0" smtClean="0"/>
                  <a:t> </a:t>
                </a:r>
                <a:r>
                  <a:rPr lang="en-US" b="1" dirty="0" smtClean="0"/>
                  <a:t>k</a:t>
                </a:r>
                <a:r>
                  <a:rPr lang="en-US" dirty="0" smtClean="0"/>
                  <a:t>. This mode may be seeded by ET and is the same on both sides of the foil due to the initial 400 nm thickness (ET is characterized by ~0.5 mm wavelengths—much larger than foil thickness)</a:t>
                </a:r>
              </a:p>
              <a:p>
                <a:pPr marL="0" indent="0">
                  <a:buNone/>
                </a:pPr>
                <a:endParaRPr lang="en-US" dirty="0" smtClean="0"/>
              </a:p>
              <a:p>
                <a:pPr marL="0" indent="0">
                  <a:buNone/>
                </a:pPr>
                <a:r>
                  <a:rPr lang="en-US" dirty="0" smtClean="0"/>
                  <a:t>Recall the instability growth rate</a:t>
                </a:r>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𝛾</m:t>
                          </m:r>
                        </m:e>
                        <m:sup>
                          <m:r>
                            <a:rPr lang="en-US" i="1">
                              <a:latin typeface="Cambria Math"/>
                            </a:rPr>
                            <m:t>2</m:t>
                          </m:r>
                        </m:sup>
                      </m:sSup>
                      <m:r>
                        <a:rPr lang="en-US" i="1">
                          <a:latin typeface="Cambria Math"/>
                        </a:rPr>
                        <m:t>=</m:t>
                      </m:r>
                      <m:r>
                        <a:rPr lang="en-US" i="1">
                          <a:latin typeface="Cambria Math"/>
                        </a:rPr>
                        <m:t>𝑘𝑔</m:t>
                      </m:r>
                      <m:r>
                        <a:rPr lang="en-US" i="1">
                          <a:latin typeface="Cambria Math"/>
                        </a:rPr>
                        <m:t>−</m:t>
                      </m:r>
                      <m:f>
                        <m:fPr>
                          <m:ctrlPr>
                            <a:rPr lang="en-US" i="1">
                              <a:latin typeface="Cambria Math"/>
                            </a:rPr>
                          </m:ctrlPr>
                        </m:fPr>
                        <m:num>
                          <m:sSup>
                            <m:sSupPr>
                              <m:ctrlPr>
                                <a:rPr lang="en-US" i="1">
                                  <a:latin typeface="Cambria Math"/>
                                </a:rPr>
                              </m:ctrlPr>
                            </m:sSupPr>
                            <m:e>
                              <m:d>
                                <m:dPr>
                                  <m:ctrlPr>
                                    <a:rPr lang="en-US" i="1">
                                      <a:latin typeface="Cambria Math"/>
                                    </a:rPr>
                                  </m:ctrlPr>
                                </m:dPr>
                                <m:e>
                                  <m:r>
                                    <a:rPr lang="en-US" b="1" i="1">
                                      <a:latin typeface="Cambria Math"/>
                                    </a:rPr>
                                    <m:t>𝒌</m:t>
                                  </m:r>
                                  <m:r>
                                    <a:rPr lang="en-US" b="1" i="1">
                                      <a:latin typeface="Cambria Math"/>
                                    </a:rPr>
                                    <m:t>∙</m:t>
                                  </m:r>
                                  <m:r>
                                    <a:rPr lang="en-US" b="1" i="1">
                                      <a:latin typeface="Cambria Math"/>
                                    </a:rPr>
                                    <m:t>𝑩</m:t>
                                  </m:r>
                                </m:e>
                              </m:d>
                            </m:e>
                            <m:sup>
                              <m:r>
                                <a:rPr lang="en-US" i="1">
                                  <a:latin typeface="Cambria Math"/>
                                </a:rPr>
                                <m:t>2</m:t>
                              </m:r>
                            </m:sup>
                          </m:sSup>
                        </m:num>
                        <m:den>
                          <m:sSub>
                            <m:sSubPr>
                              <m:ctrlPr>
                                <a:rPr lang="en-US" i="1">
                                  <a:latin typeface="Cambria Math"/>
                                </a:rPr>
                              </m:ctrlPr>
                            </m:sSubPr>
                            <m:e>
                              <m:r>
                                <a:rPr lang="en-US" i="1">
                                  <a:latin typeface="Cambria Math"/>
                                </a:rPr>
                                <m:t>𝜇</m:t>
                              </m:r>
                            </m:e>
                            <m:sub>
                              <m:r>
                                <a:rPr lang="en-US" i="1">
                                  <a:latin typeface="Cambria Math"/>
                                </a:rPr>
                                <m:t>0</m:t>
                              </m:r>
                            </m:sub>
                          </m:sSub>
                          <m:r>
                            <a:rPr lang="en-US" i="1">
                              <a:latin typeface="Cambria Math"/>
                            </a:rPr>
                            <m:t>𝜌</m:t>
                          </m:r>
                        </m:den>
                      </m:f>
                    </m:oMath>
                  </m:oMathPara>
                </a14:m>
                <a:endParaRPr lang="en-US" dirty="0" smtClean="0"/>
              </a:p>
              <a:p>
                <a:pPr marL="0" indent="0">
                  <a:buNone/>
                </a:pPr>
                <a:r>
                  <a:rPr lang="en-US" dirty="0"/>
                  <a:t>The stabilizing term </a:t>
                </a:r>
                <a:r>
                  <a:rPr lang="en-US" i="1" dirty="0" smtClean="0"/>
                  <a:t>is different</a:t>
                </a:r>
                <a:r>
                  <a:rPr lang="en-US" dirty="0" smtClean="0"/>
                  <a:t> on each side of the foil because the magnetic field B</a:t>
                </a:r>
                <a:r>
                  <a:rPr lang="en-US" baseline="-25000" dirty="0" smtClean="0"/>
                  <a:t>y </a:t>
                </a:r>
                <a:r>
                  <a:rPr lang="en-US" dirty="0" smtClean="0"/>
                  <a:t>changes in direction across the foil</a:t>
                </a:r>
                <a:endParaRPr lang="en-US" baseline="-25000" dirty="0" smtClean="0"/>
              </a:p>
              <a:p>
                <a:pPr marL="0" indent="0">
                  <a:buNone/>
                </a:pPr>
                <a:endParaRPr lang="en-US" dirty="0" smtClean="0"/>
              </a:p>
              <a:p>
                <a:pPr marL="0" indent="0">
                  <a:buNone/>
                </a:pPr>
                <a:endParaRPr lang="en-US" dirty="0" smtClean="0"/>
              </a:p>
              <a:p>
                <a:pPr marL="0" indent="0">
                  <a:buNone/>
                </a:pPr>
                <a:r>
                  <a:rPr lang="en-US" dirty="0" smtClean="0"/>
                  <a:t>		</a:t>
                </a:r>
                <a14:m>
                  <m:oMath xmlns:m="http://schemas.openxmlformats.org/officeDocument/2006/math">
                    <m:sSub>
                      <m:sSubPr>
                        <m:ctrlPr>
                          <a:rPr lang="en-US" b="1" i="1">
                            <a:latin typeface="Cambria Math"/>
                          </a:rPr>
                        </m:ctrlPr>
                      </m:sSubPr>
                      <m:e>
                        <m:sSup>
                          <m:sSupPr>
                            <m:ctrlPr>
                              <a:rPr lang="en-US" b="1" i="1">
                                <a:latin typeface="Cambria Math"/>
                              </a:rPr>
                            </m:ctrlPr>
                          </m:sSupPr>
                          <m:e>
                            <m:d>
                              <m:dPr>
                                <m:ctrlPr>
                                  <a:rPr lang="en-US" i="1">
                                    <a:latin typeface="Cambria Math"/>
                                  </a:rPr>
                                </m:ctrlPr>
                              </m:dPr>
                              <m:e>
                                <m:r>
                                  <a:rPr lang="en-US" b="1" i="1">
                                    <a:latin typeface="Cambria Math"/>
                                  </a:rPr>
                                  <m:t>𝒌</m:t>
                                </m:r>
                                <m:r>
                                  <a:rPr lang="en-US" b="1" i="1">
                                    <a:latin typeface="Cambria Math"/>
                                  </a:rPr>
                                  <m:t>∙</m:t>
                                </m:r>
                                <m:r>
                                  <a:rPr lang="en-US" b="1" i="1">
                                    <a:latin typeface="Cambria Math"/>
                                  </a:rPr>
                                  <m:t>𝑩</m:t>
                                </m:r>
                              </m:e>
                            </m:d>
                          </m:e>
                          <m:sup>
                            <m:r>
                              <a:rPr lang="en-US" b="1" i="1">
                                <a:latin typeface="Cambria Math"/>
                              </a:rPr>
                              <m:t>𝟐</m:t>
                            </m:r>
                          </m:sup>
                        </m:sSup>
                      </m:e>
                      <m:sub>
                        <m:r>
                          <a:rPr lang="en-US" b="1">
                            <a:latin typeface="Cambria Math"/>
                          </a:rPr>
                          <m:t>𝐥𝐞𝐟𝐭</m:t>
                        </m:r>
                      </m:sub>
                    </m:sSub>
                    <m:r>
                      <a:rPr lang="en-US" b="0" i="1" smtClean="0">
                        <a:latin typeface="Cambria Math"/>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a:rPr>
                                  <m:t>𝑘</m:t>
                                </m:r>
                              </m:e>
                              <m:sub>
                                <m:r>
                                  <a:rPr lang="en-US" b="0" i="1" smtClean="0">
                                    <a:latin typeface="Cambria Math"/>
                                  </a:rPr>
                                  <m:t>𝑦</m:t>
                                </m:r>
                              </m:sub>
                            </m:sSub>
                            <m:sSub>
                              <m:sSubPr>
                                <m:ctrlPr>
                                  <a:rPr lang="en-US" b="0" i="1" smtClean="0">
                                    <a:latin typeface="Cambria Math"/>
                                  </a:rPr>
                                </m:ctrlPr>
                              </m:sSubPr>
                              <m:e>
                                <m:r>
                                  <a:rPr lang="en-US" b="0" i="1" smtClean="0">
                                    <a:latin typeface="Cambria Math"/>
                                  </a:rPr>
                                  <m:t>𝐵</m:t>
                                </m:r>
                              </m:e>
                              <m:sub>
                                <m:r>
                                  <a:rPr lang="en-US" b="0" i="1" smtClean="0">
                                    <a:latin typeface="Cambria Math"/>
                                  </a:rPr>
                                  <m:t>𝑦</m:t>
                                </m:r>
                              </m:sub>
                            </m:sSub>
                            <m:r>
                              <a:rPr lang="en-US" b="0" i="1" smtClean="0">
                                <a:latin typeface="Cambria Math"/>
                              </a:rPr>
                              <m:t>+</m:t>
                            </m:r>
                            <m:sSub>
                              <m:sSubPr>
                                <m:ctrlPr>
                                  <a:rPr lang="en-US" b="0" i="1" smtClean="0">
                                    <a:latin typeface="Cambria Math"/>
                                  </a:rPr>
                                </m:ctrlPr>
                              </m:sSubPr>
                              <m:e>
                                <m:r>
                                  <a:rPr lang="en-US" b="0" i="1" smtClean="0">
                                    <a:latin typeface="Cambria Math"/>
                                  </a:rPr>
                                  <m:t>𝑘</m:t>
                                </m:r>
                              </m:e>
                              <m:sub>
                                <m:r>
                                  <a:rPr lang="en-US" b="0" i="1" smtClean="0">
                                    <a:latin typeface="Cambria Math"/>
                                  </a:rPr>
                                  <m:t>𝑧</m:t>
                                </m:r>
                              </m:sub>
                            </m:sSub>
                            <m:sSub>
                              <m:sSubPr>
                                <m:ctrlPr>
                                  <a:rPr lang="en-US" b="0" i="1" smtClean="0">
                                    <a:latin typeface="Cambria Math"/>
                                  </a:rPr>
                                </m:ctrlPr>
                              </m:sSubPr>
                              <m:e>
                                <m:r>
                                  <a:rPr lang="en-US" b="0" i="1" smtClean="0">
                                    <a:latin typeface="Cambria Math"/>
                                  </a:rPr>
                                  <m:t>𝐵</m:t>
                                </m:r>
                              </m:e>
                              <m:sub>
                                <m:r>
                                  <a:rPr lang="en-US" b="0" i="1" smtClean="0">
                                    <a:latin typeface="Cambria Math"/>
                                  </a:rPr>
                                  <m:t>𝑧</m:t>
                                </m:r>
                              </m:sub>
                            </m:sSub>
                          </m:e>
                        </m:d>
                      </m:e>
                      <m:sup>
                        <m:r>
                          <a:rPr lang="en-US" b="0" i="1" smtClean="0">
                            <a:latin typeface="Cambria Math"/>
                          </a:rPr>
                          <m:t>2</m:t>
                        </m:r>
                      </m:sup>
                    </m:sSup>
                  </m:oMath>
                </a14:m>
                <a:r>
                  <a:rPr lang="en-US" b="0" dirty="0" smtClean="0"/>
                  <a:t> </a:t>
                </a:r>
                <a:r>
                  <a:rPr lang="en-US" dirty="0" smtClean="0"/>
                  <a:t>→ stronger stabilizing term</a:t>
                </a:r>
                <a:endParaRPr lang="en-US" b="0" dirty="0" smtClean="0"/>
              </a:p>
              <a:p>
                <a:pPr marL="0" indent="0">
                  <a:buNone/>
                </a:pPr>
                <a:r>
                  <a:rPr lang="en-US" dirty="0" smtClean="0"/>
                  <a:t>		</a:t>
                </a:r>
                <a14:m>
                  <m:oMath xmlns:m="http://schemas.openxmlformats.org/officeDocument/2006/math">
                    <m:sSub>
                      <m:sSubPr>
                        <m:ctrlPr>
                          <a:rPr lang="en-US" b="1" i="1">
                            <a:latin typeface="Cambria Math"/>
                          </a:rPr>
                        </m:ctrlPr>
                      </m:sSubPr>
                      <m:e>
                        <m:sSup>
                          <m:sSupPr>
                            <m:ctrlPr>
                              <a:rPr lang="en-US" b="1" i="1">
                                <a:latin typeface="Cambria Math"/>
                              </a:rPr>
                            </m:ctrlPr>
                          </m:sSupPr>
                          <m:e>
                            <m:d>
                              <m:dPr>
                                <m:ctrlPr>
                                  <a:rPr lang="en-US" i="1">
                                    <a:latin typeface="Cambria Math"/>
                                  </a:rPr>
                                </m:ctrlPr>
                              </m:dPr>
                              <m:e>
                                <m:r>
                                  <a:rPr lang="en-US" b="1" i="1">
                                    <a:latin typeface="Cambria Math"/>
                                  </a:rPr>
                                  <m:t>𝒌</m:t>
                                </m:r>
                                <m:r>
                                  <a:rPr lang="en-US" b="1" i="1">
                                    <a:latin typeface="Cambria Math"/>
                                  </a:rPr>
                                  <m:t>∙</m:t>
                                </m:r>
                                <m:r>
                                  <a:rPr lang="en-US" b="1" i="1">
                                    <a:latin typeface="Cambria Math"/>
                                  </a:rPr>
                                  <m:t>𝑩</m:t>
                                </m:r>
                              </m:e>
                            </m:d>
                          </m:e>
                          <m:sup>
                            <m:r>
                              <a:rPr lang="en-US" b="1" i="1">
                                <a:latin typeface="Cambria Math"/>
                              </a:rPr>
                              <m:t>𝟐</m:t>
                            </m:r>
                          </m:sup>
                        </m:sSup>
                      </m:e>
                      <m:sub>
                        <m:r>
                          <a:rPr lang="en-US" b="1">
                            <a:latin typeface="Cambria Math"/>
                          </a:rPr>
                          <m:t>𝐫𝐢𝐠𝐡𝐭</m:t>
                        </m:r>
                      </m:sub>
                    </m:sSub>
                    <m:r>
                      <a:rPr lang="en-US" i="1">
                        <a:latin typeface="Cambria Math"/>
                      </a:rPr>
                      <m:t>=</m:t>
                    </m:r>
                    <m:sSup>
                      <m:sSupPr>
                        <m:ctrlPr>
                          <a:rPr lang="en-US" i="1">
                            <a:latin typeface="Cambria Math"/>
                          </a:rPr>
                        </m:ctrlPr>
                      </m:sSupPr>
                      <m:e>
                        <m:d>
                          <m:dPr>
                            <m:ctrlPr>
                              <a:rPr lang="en-US" i="1">
                                <a:latin typeface="Cambria Math"/>
                              </a:rPr>
                            </m:ctrlPr>
                          </m:dPr>
                          <m:e>
                            <m:r>
                              <a:rPr lang="en-US" b="0" i="1" smtClean="0">
                                <a:latin typeface="Cambria Math"/>
                              </a:rPr>
                              <m:t>−</m:t>
                            </m:r>
                            <m:sSub>
                              <m:sSubPr>
                                <m:ctrlPr>
                                  <a:rPr lang="en-US" i="1">
                                    <a:latin typeface="Cambria Math"/>
                                  </a:rPr>
                                </m:ctrlPr>
                              </m:sSubPr>
                              <m:e>
                                <m:r>
                                  <a:rPr lang="en-US" i="1">
                                    <a:latin typeface="Cambria Math"/>
                                  </a:rPr>
                                  <m:t>𝑘</m:t>
                                </m:r>
                              </m:e>
                              <m:sub>
                                <m:r>
                                  <a:rPr lang="en-US" i="1">
                                    <a:latin typeface="Cambria Math"/>
                                  </a:rPr>
                                  <m:t>𝑦</m:t>
                                </m:r>
                              </m:sub>
                            </m:sSub>
                            <m:sSub>
                              <m:sSubPr>
                                <m:ctrlPr>
                                  <a:rPr lang="en-US" i="1">
                                    <a:latin typeface="Cambria Math"/>
                                  </a:rPr>
                                </m:ctrlPr>
                              </m:sSubPr>
                              <m:e>
                                <m:r>
                                  <a:rPr lang="en-US" i="1">
                                    <a:latin typeface="Cambria Math"/>
                                  </a:rPr>
                                  <m:t>𝐵</m:t>
                                </m:r>
                              </m:e>
                              <m:sub>
                                <m:r>
                                  <a:rPr lang="en-US" i="1">
                                    <a:latin typeface="Cambria Math"/>
                                  </a:rPr>
                                  <m:t>𝑦</m:t>
                                </m:r>
                              </m:sub>
                            </m:sSub>
                            <m:r>
                              <a:rPr lang="en-US" i="1">
                                <a:latin typeface="Cambria Math"/>
                              </a:rPr>
                              <m:t>+</m:t>
                            </m:r>
                            <m:sSub>
                              <m:sSubPr>
                                <m:ctrlPr>
                                  <a:rPr lang="en-US" i="1">
                                    <a:latin typeface="Cambria Math"/>
                                  </a:rPr>
                                </m:ctrlPr>
                              </m:sSubPr>
                              <m:e>
                                <m:r>
                                  <a:rPr lang="en-US" i="1">
                                    <a:latin typeface="Cambria Math"/>
                                  </a:rPr>
                                  <m:t>𝑘</m:t>
                                </m:r>
                              </m:e>
                              <m:sub>
                                <m:r>
                                  <a:rPr lang="en-US" i="1">
                                    <a:latin typeface="Cambria Math"/>
                                  </a:rPr>
                                  <m:t>𝑧</m:t>
                                </m:r>
                              </m:sub>
                            </m:sSub>
                            <m:sSub>
                              <m:sSubPr>
                                <m:ctrlPr>
                                  <a:rPr lang="en-US" i="1">
                                    <a:latin typeface="Cambria Math"/>
                                  </a:rPr>
                                </m:ctrlPr>
                              </m:sSubPr>
                              <m:e>
                                <m:r>
                                  <a:rPr lang="en-US" i="1">
                                    <a:latin typeface="Cambria Math"/>
                                  </a:rPr>
                                  <m:t>𝐵</m:t>
                                </m:r>
                              </m:e>
                              <m:sub>
                                <m:r>
                                  <a:rPr lang="en-US" i="1">
                                    <a:latin typeface="Cambria Math"/>
                                  </a:rPr>
                                  <m:t>𝑧</m:t>
                                </m:r>
                              </m:sub>
                            </m:sSub>
                          </m:e>
                        </m:d>
                      </m:e>
                      <m:sup>
                        <m:r>
                          <a:rPr lang="en-US" i="1">
                            <a:latin typeface="Cambria Math"/>
                          </a:rPr>
                          <m:t>2</m:t>
                        </m:r>
                      </m:sup>
                    </m:sSup>
                  </m:oMath>
                </a14:m>
                <a:r>
                  <a:rPr lang="en-US" dirty="0"/>
                  <a:t>→ </a:t>
                </a:r>
                <a:r>
                  <a:rPr lang="en-US" dirty="0" smtClean="0"/>
                  <a:t>weaker stabilizing </a:t>
                </a:r>
                <a:r>
                  <a:rPr lang="en-US" dirty="0"/>
                  <a:t>term</a:t>
                </a:r>
              </a:p>
              <a:p>
                <a:pPr marL="0" indent="0">
                  <a:buNone/>
                </a:pPr>
                <a:endParaRPr lang="en-US" b="0" dirty="0" smtClean="0"/>
              </a:p>
              <a:p>
                <a:pPr marL="0" indent="0">
                  <a:buNone/>
                </a:pPr>
                <a:endParaRPr lang="en-US" b="0" dirty="0" smtClean="0"/>
              </a:p>
              <a:p>
                <a:pPr marL="0" indent="0">
                  <a:buNone/>
                </a:pPr>
                <a:r>
                  <a:rPr lang="en-US" b="0" dirty="0" smtClean="0"/>
                  <a:t/>
                </a:r>
                <a:br>
                  <a:rPr lang="en-US" b="0" dirty="0" smtClean="0"/>
                </a:br>
                <a:endParaRPr lang="en-US" dirty="0"/>
              </a:p>
              <a:p>
                <a:pPr marL="0" indent="0">
                  <a:buNone/>
                </a:pPr>
                <a:r>
                  <a:rPr lang="en-US" dirty="0" smtClean="0"/>
                  <a:t>Therefore, the left and right sides of the foil have different growth rates!</a:t>
                </a:r>
              </a:p>
              <a:p>
                <a:pPr marL="0" indent="0">
                  <a:buNone/>
                </a:pPr>
                <a:endParaRPr lang="en-US" dirty="0"/>
              </a:p>
              <a:p>
                <a:pPr marL="0"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2370" y="1219200"/>
                <a:ext cx="8229600" cy="5029200"/>
              </a:xfrm>
              <a:blipFill rotWithShape="1">
                <a:blip r:embed="rId2"/>
                <a:stretch>
                  <a:fillRect l="-593" t="-1576" b="-12970"/>
                </a:stretch>
              </a:blipFill>
            </p:spPr>
            <p:txBody>
              <a:bodyPr/>
              <a:lstStyle/>
              <a:p>
                <a:r>
                  <a:rPr lang="en-US">
                    <a:noFill/>
                  </a:rPr>
                  <a:t> </a:t>
                </a:r>
              </a:p>
            </p:txBody>
          </p:sp>
        </mc:Fallback>
      </mc:AlternateContent>
      <p:pic>
        <p:nvPicPr>
          <p:cNvPr id="4" name="Picture 3" descr="UM-Logo13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grpSp>
        <p:nvGrpSpPr>
          <p:cNvPr id="9" name="Group 8"/>
          <p:cNvGrpSpPr/>
          <p:nvPr/>
        </p:nvGrpSpPr>
        <p:grpSpPr>
          <a:xfrm>
            <a:off x="1166811" y="3783329"/>
            <a:ext cx="585789" cy="1737360"/>
            <a:chOff x="1217296" y="2987040"/>
            <a:chExt cx="350519" cy="2971800"/>
          </a:xfrm>
        </p:grpSpPr>
        <p:sp>
          <p:nvSpPr>
            <p:cNvPr id="5" name="Rectangle 4"/>
            <p:cNvSpPr/>
            <p:nvPr/>
          </p:nvSpPr>
          <p:spPr>
            <a:xfrm>
              <a:off x="1371600" y="2987040"/>
              <a:ext cx="45719" cy="2971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Arrow Connector 5"/>
            <p:cNvCxnSpPr/>
            <p:nvPr/>
          </p:nvCxnSpPr>
          <p:spPr>
            <a:xfrm flipH="1">
              <a:off x="1417319" y="3128648"/>
              <a:ext cx="15049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217296" y="3128648"/>
              <a:ext cx="152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cxnSp>
        <p:nvCxnSpPr>
          <p:cNvPr id="8" name="Straight Arrow Connector 7"/>
          <p:cNvCxnSpPr/>
          <p:nvPr/>
        </p:nvCxnSpPr>
        <p:spPr>
          <a:xfrm flipV="1">
            <a:off x="1363834" y="4170995"/>
            <a:ext cx="0" cy="1199673"/>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501091" y="3554728"/>
            <a:ext cx="784909" cy="307777"/>
          </a:xfrm>
          <a:prstGeom prst="rect">
            <a:avLst/>
          </a:prstGeom>
          <a:noFill/>
        </p:spPr>
        <p:txBody>
          <a:bodyPr wrap="square" rtlCol="0">
            <a:spAutoFit/>
          </a:bodyPr>
          <a:lstStyle/>
          <a:p>
            <a:r>
              <a:rPr lang="en-US" sz="1400" dirty="0" smtClean="0"/>
              <a:t>400 nm</a:t>
            </a:r>
            <a:endParaRPr lang="en-US" sz="1400" dirty="0"/>
          </a:p>
        </p:txBody>
      </p:sp>
      <p:sp>
        <p:nvSpPr>
          <p:cNvPr id="13" name="Oval 12"/>
          <p:cNvSpPr/>
          <p:nvPr/>
        </p:nvSpPr>
        <p:spPr>
          <a:xfrm>
            <a:off x="1672591" y="4038600"/>
            <a:ext cx="308609" cy="3086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Connector 15"/>
          <p:cNvCxnSpPr>
            <a:stCxn id="13" idx="1"/>
            <a:endCxn id="13" idx="5"/>
          </p:cNvCxnSpPr>
          <p:nvPr/>
        </p:nvCxnSpPr>
        <p:spPr>
          <a:xfrm>
            <a:off x="1717786" y="4083795"/>
            <a:ext cx="218219" cy="21821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13" idx="7"/>
            <a:endCxn id="13" idx="3"/>
          </p:cNvCxnSpPr>
          <p:nvPr/>
        </p:nvCxnSpPr>
        <p:spPr>
          <a:xfrm flipH="1">
            <a:off x="1717786" y="4083795"/>
            <a:ext cx="218219" cy="218219"/>
          </a:xfrm>
          <a:prstGeom prst="line">
            <a:avLst/>
          </a:prstGeom>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685800" y="4495800"/>
            <a:ext cx="862011" cy="307777"/>
          </a:xfrm>
          <a:prstGeom prst="rect">
            <a:avLst/>
          </a:prstGeom>
          <a:noFill/>
        </p:spPr>
        <p:txBody>
          <a:bodyPr wrap="square" rtlCol="0">
            <a:spAutoFit/>
          </a:bodyPr>
          <a:lstStyle/>
          <a:p>
            <a:r>
              <a:rPr lang="en-US" sz="1400" dirty="0" smtClean="0"/>
              <a:t>Current</a:t>
            </a:r>
            <a:endParaRPr lang="en-US" sz="1400" dirty="0"/>
          </a:p>
        </p:txBody>
      </p:sp>
      <p:sp>
        <p:nvSpPr>
          <p:cNvPr id="21" name="TextBox 20"/>
          <p:cNvSpPr txBox="1"/>
          <p:nvPr/>
        </p:nvSpPr>
        <p:spPr>
          <a:xfrm>
            <a:off x="1905000" y="4035623"/>
            <a:ext cx="389722" cy="307777"/>
          </a:xfrm>
          <a:prstGeom prst="rect">
            <a:avLst/>
          </a:prstGeom>
          <a:noFill/>
        </p:spPr>
        <p:txBody>
          <a:bodyPr wrap="none" rtlCol="0">
            <a:spAutoFit/>
          </a:bodyPr>
          <a:lstStyle/>
          <a:p>
            <a:r>
              <a:rPr lang="en-US" sz="1400" dirty="0" smtClean="0"/>
              <a:t>-B</a:t>
            </a:r>
            <a:r>
              <a:rPr lang="en-US" sz="1400" baseline="-25000" dirty="0" smtClean="0"/>
              <a:t>y</a:t>
            </a:r>
            <a:endParaRPr lang="en-US" sz="1400" baseline="-25000" dirty="0"/>
          </a:p>
        </p:txBody>
      </p:sp>
      <p:sp>
        <p:nvSpPr>
          <p:cNvPr id="23" name="TextBox 22"/>
          <p:cNvSpPr txBox="1"/>
          <p:nvPr/>
        </p:nvSpPr>
        <p:spPr>
          <a:xfrm>
            <a:off x="1524000" y="5181600"/>
            <a:ext cx="614784" cy="307777"/>
          </a:xfrm>
          <a:prstGeom prst="rect">
            <a:avLst/>
          </a:prstGeom>
          <a:noFill/>
        </p:spPr>
        <p:txBody>
          <a:bodyPr wrap="none" rtlCol="0">
            <a:spAutoFit/>
          </a:bodyPr>
          <a:lstStyle/>
          <a:p>
            <a:r>
              <a:rPr lang="en-US" sz="1400" dirty="0" err="1" smtClean="0"/>
              <a:t>k</a:t>
            </a:r>
            <a:r>
              <a:rPr lang="en-US" sz="1400" baseline="-25000" dirty="0" err="1" smtClean="0"/>
              <a:t>y</a:t>
            </a:r>
            <a:r>
              <a:rPr lang="en-US" sz="1400" baseline="-25000" dirty="0" smtClean="0"/>
              <a:t> right</a:t>
            </a:r>
            <a:r>
              <a:rPr lang="en-US" sz="1400" dirty="0" smtClean="0"/>
              <a:t> </a:t>
            </a:r>
            <a:endParaRPr lang="en-US" sz="1400" dirty="0"/>
          </a:p>
        </p:txBody>
      </p:sp>
      <p:grpSp>
        <p:nvGrpSpPr>
          <p:cNvPr id="25" name="Group 24"/>
          <p:cNvGrpSpPr/>
          <p:nvPr/>
        </p:nvGrpSpPr>
        <p:grpSpPr>
          <a:xfrm>
            <a:off x="1679996" y="4952167"/>
            <a:ext cx="308609" cy="308609"/>
            <a:chOff x="1676400" y="4949191"/>
            <a:chExt cx="308609" cy="308609"/>
          </a:xfrm>
        </p:grpSpPr>
        <p:sp>
          <p:nvSpPr>
            <p:cNvPr id="22" name="Oval 21"/>
            <p:cNvSpPr/>
            <p:nvPr/>
          </p:nvSpPr>
          <p:spPr>
            <a:xfrm>
              <a:off x="1676400" y="4949191"/>
              <a:ext cx="308609" cy="3086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Oval 23"/>
            <p:cNvSpPr/>
            <p:nvPr/>
          </p:nvSpPr>
          <p:spPr>
            <a:xfrm>
              <a:off x="1807845" y="508158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6" name="TextBox 25"/>
          <p:cNvSpPr txBox="1"/>
          <p:nvPr/>
        </p:nvSpPr>
        <p:spPr>
          <a:xfrm>
            <a:off x="733690" y="5181600"/>
            <a:ext cx="510653" cy="307777"/>
          </a:xfrm>
          <a:prstGeom prst="rect">
            <a:avLst/>
          </a:prstGeom>
          <a:noFill/>
        </p:spPr>
        <p:txBody>
          <a:bodyPr wrap="none" rtlCol="0">
            <a:spAutoFit/>
          </a:bodyPr>
          <a:lstStyle/>
          <a:p>
            <a:r>
              <a:rPr lang="en-US" sz="1400" dirty="0" err="1" smtClean="0"/>
              <a:t>k</a:t>
            </a:r>
            <a:r>
              <a:rPr lang="en-US" sz="1400" baseline="-25000" dirty="0" err="1" smtClean="0"/>
              <a:t>y</a:t>
            </a:r>
            <a:r>
              <a:rPr lang="en-US" sz="1400" baseline="-25000" dirty="0" smtClean="0"/>
              <a:t> left</a:t>
            </a:r>
            <a:endParaRPr lang="en-US" sz="1400" dirty="0"/>
          </a:p>
        </p:txBody>
      </p:sp>
      <p:grpSp>
        <p:nvGrpSpPr>
          <p:cNvPr id="27" name="Group 26"/>
          <p:cNvGrpSpPr/>
          <p:nvPr/>
        </p:nvGrpSpPr>
        <p:grpSpPr>
          <a:xfrm>
            <a:off x="910591" y="4953000"/>
            <a:ext cx="308609" cy="308609"/>
            <a:chOff x="1676400" y="4949191"/>
            <a:chExt cx="308609" cy="308609"/>
          </a:xfrm>
        </p:grpSpPr>
        <p:sp>
          <p:nvSpPr>
            <p:cNvPr id="28" name="Oval 27"/>
            <p:cNvSpPr/>
            <p:nvPr/>
          </p:nvSpPr>
          <p:spPr>
            <a:xfrm>
              <a:off x="1676400" y="4949191"/>
              <a:ext cx="308609" cy="3086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p:cNvSpPr/>
            <p:nvPr/>
          </p:nvSpPr>
          <p:spPr>
            <a:xfrm>
              <a:off x="1807845" y="508158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29"/>
          <p:cNvGrpSpPr/>
          <p:nvPr/>
        </p:nvGrpSpPr>
        <p:grpSpPr>
          <a:xfrm>
            <a:off x="914400" y="4038600"/>
            <a:ext cx="308609" cy="308609"/>
            <a:chOff x="1676400" y="4949191"/>
            <a:chExt cx="308609" cy="308609"/>
          </a:xfrm>
        </p:grpSpPr>
        <p:sp>
          <p:nvSpPr>
            <p:cNvPr id="31" name="Oval 30"/>
            <p:cNvSpPr/>
            <p:nvPr/>
          </p:nvSpPr>
          <p:spPr>
            <a:xfrm>
              <a:off x="1676400" y="4949191"/>
              <a:ext cx="308609" cy="3086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Oval 31"/>
            <p:cNvSpPr/>
            <p:nvPr/>
          </p:nvSpPr>
          <p:spPr>
            <a:xfrm>
              <a:off x="1807845" y="508158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3" name="TextBox 32"/>
          <p:cNvSpPr txBox="1"/>
          <p:nvPr/>
        </p:nvSpPr>
        <p:spPr>
          <a:xfrm>
            <a:off x="540212" y="4049116"/>
            <a:ext cx="424988" cy="307777"/>
          </a:xfrm>
          <a:prstGeom prst="rect">
            <a:avLst/>
          </a:prstGeom>
          <a:noFill/>
        </p:spPr>
        <p:txBody>
          <a:bodyPr wrap="none" rtlCol="0">
            <a:spAutoFit/>
          </a:bodyPr>
          <a:lstStyle/>
          <a:p>
            <a:r>
              <a:rPr lang="en-US" sz="1400" dirty="0" smtClean="0"/>
              <a:t>+B</a:t>
            </a:r>
            <a:r>
              <a:rPr lang="en-US" sz="1400" baseline="-25000" dirty="0" smtClean="0"/>
              <a:t>y</a:t>
            </a:r>
            <a:endParaRPr lang="en-US" sz="1400" baseline="-25000" dirty="0"/>
          </a:p>
        </p:txBody>
      </p:sp>
    </p:spTree>
    <p:extLst>
      <p:ext uri="{BB962C8B-B14F-4D97-AF65-F5344CB8AC3E}">
        <p14:creationId xmlns:p14="http://schemas.microsoft.com/office/powerpoint/2010/main" val="4038478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a:bodyPr>
          <a:lstStyle/>
          <a:p>
            <a:r>
              <a:rPr lang="en-US" dirty="0" smtClean="0"/>
              <a:t>Evidence for same wavenumber</a:t>
            </a:r>
            <a:endParaRPr lang="en-US" dirty="0"/>
          </a:p>
        </p:txBody>
      </p:sp>
      <p:pic>
        <p:nvPicPr>
          <p:cNvPr id="5" name="Picture 4"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7" name="TextBox 6"/>
          <p:cNvSpPr txBox="1"/>
          <p:nvPr/>
        </p:nvSpPr>
        <p:spPr>
          <a:xfrm>
            <a:off x="685800" y="961072"/>
            <a:ext cx="8379690" cy="1477328"/>
          </a:xfrm>
          <a:prstGeom prst="rect">
            <a:avLst/>
          </a:prstGeom>
          <a:noFill/>
        </p:spPr>
        <p:txBody>
          <a:bodyPr wrap="square" rtlCol="0">
            <a:spAutoFit/>
          </a:bodyPr>
          <a:lstStyle/>
          <a:p>
            <a:r>
              <a:rPr lang="en-US" dirty="0" smtClean="0"/>
              <a:t>The argument on the previous slide depends on the left and right sides of the foil having the same wavenumber.  Shot 637 had the best laser alignment of all our shots (however, the current for the machine was low), and shows what appears to be matching wavenumbers on the left and right side of the foil produced by a single wave developing on the foil</a:t>
            </a:r>
            <a:endParaRPr lang="en-US" dirty="0"/>
          </a:p>
        </p:txBody>
      </p:sp>
      <p:sp>
        <p:nvSpPr>
          <p:cNvPr id="20" name="TextBox 19"/>
          <p:cNvSpPr txBox="1"/>
          <p:nvPr/>
        </p:nvSpPr>
        <p:spPr>
          <a:xfrm>
            <a:off x="685800" y="4978886"/>
            <a:ext cx="1371600" cy="369332"/>
          </a:xfrm>
          <a:prstGeom prst="rect">
            <a:avLst/>
          </a:prstGeom>
          <a:noFill/>
        </p:spPr>
        <p:txBody>
          <a:bodyPr wrap="square" rtlCol="0">
            <a:spAutoFit/>
          </a:bodyPr>
          <a:lstStyle/>
          <a:p>
            <a:r>
              <a:rPr lang="en-US" dirty="0" err="1" smtClean="0"/>
              <a:t>Preshot</a:t>
            </a:r>
            <a:endParaRPr lang="en-US" dirty="0"/>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523" y="2447330"/>
            <a:ext cx="3797334" cy="25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446901"/>
            <a:ext cx="3797334" cy="25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6096000" y="4191000"/>
            <a:ext cx="586941" cy="78745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p:cNvGrpSpPr/>
          <p:nvPr/>
        </p:nvGrpSpPr>
        <p:grpSpPr>
          <a:xfrm>
            <a:off x="5867400" y="4267200"/>
            <a:ext cx="2996115" cy="2509838"/>
            <a:chOff x="5754410" y="4652962"/>
            <a:chExt cx="2996115" cy="2509838"/>
          </a:xfrm>
        </p:grpSpPr>
        <p:grpSp>
          <p:nvGrpSpPr>
            <p:cNvPr id="21" name="Group 20"/>
            <p:cNvGrpSpPr/>
            <p:nvPr/>
          </p:nvGrpSpPr>
          <p:grpSpPr>
            <a:xfrm>
              <a:off x="5754410" y="4652962"/>
              <a:ext cx="2995890" cy="2509838"/>
              <a:chOff x="2738023" y="2689860"/>
              <a:chExt cx="2995890" cy="2509838"/>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199" y="2689860"/>
                <a:ext cx="1466714"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4933949" y="3162300"/>
                <a:ext cx="133665" cy="933450"/>
              </a:xfrm>
              <a:custGeom>
                <a:avLst/>
                <a:gdLst>
                  <a:gd name="connsiteX0" fmla="*/ 38100 w 133665"/>
                  <a:gd name="connsiteY0" fmla="*/ 0 h 933450"/>
                  <a:gd name="connsiteX1" fmla="*/ 133350 w 133665"/>
                  <a:gd name="connsiteY1" fmla="*/ 142875 h 933450"/>
                  <a:gd name="connsiteX2" fmla="*/ 9525 w 133665"/>
                  <a:gd name="connsiteY2" fmla="*/ 238125 h 933450"/>
                  <a:gd name="connsiteX3" fmla="*/ 133350 w 133665"/>
                  <a:gd name="connsiteY3" fmla="*/ 438150 h 933450"/>
                  <a:gd name="connsiteX4" fmla="*/ 19050 w 133665"/>
                  <a:gd name="connsiteY4" fmla="*/ 600075 h 933450"/>
                  <a:gd name="connsiteX5" fmla="*/ 104775 w 133665"/>
                  <a:gd name="connsiteY5" fmla="*/ 809625 h 933450"/>
                  <a:gd name="connsiteX6" fmla="*/ 0 w 133665"/>
                  <a:gd name="connsiteY6" fmla="*/ 9334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65" h="933450">
                    <a:moveTo>
                      <a:pt x="38100" y="0"/>
                    </a:moveTo>
                    <a:cubicBezTo>
                      <a:pt x="88106" y="51594"/>
                      <a:pt x="138113" y="103188"/>
                      <a:pt x="133350" y="142875"/>
                    </a:cubicBezTo>
                    <a:cubicBezTo>
                      <a:pt x="128588" y="182563"/>
                      <a:pt x="9525" y="188913"/>
                      <a:pt x="9525" y="238125"/>
                    </a:cubicBezTo>
                    <a:cubicBezTo>
                      <a:pt x="9525" y="287337"/>
                      <a:pt x="131763" y="377825"/>
                      <a:pt x="133350" y="438150"/>
                    </a:cubicBezTo>
                    <a:cubicBezTo>
                      <a:pt x="134937" y="498475"/>
                      <a:pt x="23812" y="538163"/>
                      <a:pt x="19050" y="600075"/>
                    </a:cubicBezTo>
                    <a:cubicBezTo>
                      <a:pt x="14287" y="661988"/>
                      <a:pt x="107950" y="754063"/>
                      <a:pt x="104775" y="809625"/>
                    </a:cubicBezTo>
                    <a:cubicBezTo>
                      <a:pt x="101600" y="865187"/>
                      <a:pt x="50800" y="899318"/>
                      <a:pt x="0" y="93345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7" name="Straight Arrow Connector 16"/>
              <p:cNvCxnSpPr/>
              <p:nvPr/>
            </p:nvCxnSpPr>
            <p:spPr>
              <a:xfrm flipV="1">
                <a:off x="3942194" y="3880306"/>
                <a:ext cx="934604" cy="6381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2738023" y="3860675"/>
                <a:ext cx="1493942" cy="1200329"/>
              </a:xfrm>
              <a:prstGeom prst="rect">
                <a:avLst/>
              </a:prstGeom>
              <a:noFill/>
            </p:spPr>
            <p:txBody>
              <a:bodyPr wrap="square" rtlCol="0">
                <a:spAutoFit/>
              </a:bodyPr>
              <a:lstStyle/>
              <a:p>
                <a:r>
                  <a:rPr lang="en-US" dirty="0" smtClean="0"/>
                  <a:t>Wavenumber on left and right due to same wave</a:t>
                </a:r>
                <a:endParaRPr lang="en-US" dirty="0"/>
              </a:p>
            </p:txBody>
          </p:sp>
        </p:grpSp>
        <p:sp>
          <p:nvSpPr>
            <p:cNvPr id="26" name="Rectangle 25"/>
            <p:cNvSpPr/>
            <p:nvPr/>
          </p:nvSpPr>
          <p:spPr>
            <a:xfrm>
              <a:off x="7283811" y="4652962"/>
              <a:ext cx="1466714" cy="2509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4419600" y="4978886"/>
            <a:ext cx="2524125" cy="369332"/>
          </a:xfrm>
          <a:prstGeom prst="rect">
            <a:avLst/>
          </a:prstGeom>
          <a:noFill/>
        </p:spPr>
        <p:txBody>
          <a:bodyPr wrap="square" rtlCol="0">
            <a:spAutoFit/>
          </a:bodyPr>
          <a:lstStyle/>
          <a:p>
            <a:r>
              <a:rPr lang="en-US" dirty="0" smtClean="0"/>
              <a:t>Shot 637: 115 ns, 170 kA</a:t>
            </a:r>
            <a:endParaRPr lang="en-US" dirty="0"/>
          </a:p>
        </p:txBody>
      </p:sp>
      <p:cxnSp>
        <p:nvCxnSpPr>
          <p:cNvPr id="29" name="Straight Arrow Connector 28"/>
          <p:cNvCxnSpPr>
            <a:stCxn id="23" idx="3"/>
          </p:cNvCxnSpPr>
          <p:nvPr/>
        </p:nvCxnSpPr>
        <p:spPr>
          <a:xfrm>
            <a:off x="6682941" y="4584729"/>
            <a:ext cx="713860" cy="7634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1072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Overview</a:t>
            </a:r>
            <a:endParaRPr lang="en-US" dirty="0"/>
          </a:p>
        </p:txBody>
      </p:sp>
      <p:sp>
        <p:nvSpPr>
          <p:cNvPr id="3" name="Content Placeholder 2"/>
          <p:cNvSpPr>
            <a:spLocks noGrp="1"/>
          </p:cNvSpPr>
          <p:nvPr>
            <p:ph idx="1"/>
          </p:nvPr>
        </p:nvSpPr>
        <p:spPr>
          <a:xfrm>
            <a:off x="482370" y="1219200"/>
            <a:ext cx="8229600" cy="2061558"/>
          </a:xfrm>
        </p:spPr>
        <p:txBody>
          <a:bodyPr>
            <a:normAutofit fontScale="62500" lnSpcReduction="20000"/>
          </a:bodyPr>
          <a:lstStyle/>
          <a:p>
            <a:pPr marL="0" indent="0">
              <a:buNone/>
            </a:pPr>
            <a:r>
              <a:rPr lang="en-US" dirty="0" smtClean="0"/>
              <a:t>This poster presents the first data for planar foil ablation experiments with an axial magnetic field using helical return current posts on the 1-MA Linear Transformer Driver (LTD) at the University of Michigan</a:t>
            </a:r>
          </a:p>
          <a:p>
            <a:pPr marL="0" indent="0">
              <a:buNone/>
            </a:pPr>
            <a:endParaRPr lang="en-US" dirty="0" smtClean="0"/>
          </a:p>
          <a:p>
            <a:pPr marL="0" indent="0">
              <a:buNone/>
            </a:pPr>
            <a:r>
              <a:rPr lang="en-US" dirty="0" smtClean="0"/>
              <a:t>Goal is to study electrothermal (ET) and magneto Rayleigh-Taylor (MRT) instabilities in planar geometry in presence of an axial magnetic field</a:t>
            </a:r>
          </a:p>
        </p:txBody>
      </p:sp>
      <p:pic>
        <p:nvPicPr>
          <p:cNvPr id="4" name="Picture 3"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5" name="Rectangle 4"/>
          <p:cNvSpPr/>
          <p:nvPr/>
        </p:nvSpPr>
        <p:spPr>
          <a:xfrm>
            <a:off x="482370" y="3081140"/>
            <a:ext cx="8204430" cy="3724096"/>
          </a:xfrm>
          <a:prstGeom prst="rect">
            <a:avLst/>
          </a:prstGeom>
        </p:spPr>
        <p:txBody>
          <a:bodyPr wrap="square">
            <a:spAutoFit/>
          </a:bodyPr>
          <a:lstStyle/>
          <a:p>
            <a:pPr algn="ctr"/>
            <a:r>
              <a:rPr lang="en-US" sz="2800" b="1" dirty="0" smtClean="0"/>
              <a:t>Abstract</a:t>
            </a:r>
          </a:p>
          <a:p>
            <a:r>
              <a:rPr lang="en-US" sz="1600" dirty="0" smtClean="0"/>
              <a:t>Experiments </a:t>
            </a:r>
            <a:r>
              <a:rPr lang="en-US" sz="1600" dirty="0"/>
              <a:t>are underway to study the effects an axial magnetic field on the magneto Rayleigh-Taylor instability (MRT) in ablating planar foils on the 1-MA LTD at the Michigan Accelerator for Inductive Z-pinch Experiments (MAIZE) facility at the University of Michigan. For these experiments, 300 kA of current was discharged over ~100 ns into a 400 nm thick, 1 cm wide Al foil. Using helical return current posts, a peak axial magnetic field of 7.5 T was generated for 300 kA drive current. A 775 nm </a:t>
            </a:r>
            <a:r>
              <a:rPr lang="en-US" sz="1600" dirty="0" err="1"/>
              <a:t>Ti:sapphire</a:t>
            </a:r>
            <a:r>
              <a:rPr lang="en-US" sz="1600" dirty="0"/>
              <a:t> laser was used to shadowgraph the foil in order to observe instabilities that occurred during foil ablation. Early stages of the discharge showed smaller wavelength instability structures characteristic of the electrothermal instability while later stages, when the plasma interface decelerated due to increasing magnetic pressure, showed longer wavelength structures characteristic of MRT. The shadowgraphs showed new structures and asymmetries that were not previously present in earlier experiments without an axial magnetic field at UM.[1,2]</a:t>
            </a:r>
          </a:p>
          <a:p>
            <a:endParaRPr lang="en-US" sz="1600" dirty="0"/>
          </a:p>
        </p:txBody>
      </p:sp>
    </p:spTree>
    <p:extLst>
      <p:ext uri="{BB962C8B-B14F-4D97-AF65-F5344CB8AC3E}">
        <p14:creationId xmlns:p14="http://schemas.microsoft.com/office/powerpoint/2010/main" val="2678548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060" y="-152400"/>
            <a:ext cx="8229600" cy="1143000"/>
          </a:xfrm>
        </p:spPr>
        <p:txBody>
          <a:bodyPr>
            <a:normAutofit fontScale="90000"/>
          </a:bodyPr>
          <a:lstStyle/>
          <a:p>
            <a:r>
              <a:rPr lang="en-US" dirty="0" smtClean="0"/>
              <a:t>Comparison to Previous Experiment</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7640" y="990600"/>
            <a:ext cx="490319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10400" y="3733800"/>
            <a:ext cx="1828800" cy="369332"/>
          </a:xfrm>
          <a:prstGeom prst="rect">
            <a:avLst/>
          </a:prstGeom>
          <a:noFill/>
        </p:spPr>
        <p:txBody>
          <a:bodyPr wrap="square" rtlCol="0">
            <a:spAutoFit/>
          </a:bodyPr>
          <a:lstStyle/>
          <a:p>
            <a:r>
              <a:rPr lang="en-US" b="1" dirty="0" smtClean="0"/>
              <a:t>129 ns, 529 kA</a:t>
            </a:r>
            <a:endParaRPr lang="en-US" b="1" dirty="0"/>
          </a:p>
        </p:txBody>
      </p:sp>
      <p:sp>
        <p:nvSpPr>
          <p:cNvPr id="11" name="Rectangle 10"/>
          <p:cNvSpPr/>
          <p:nvPr/>
        </p:nvSpPr>
        <p:spPr>
          <a:xfrm>
            <a:off x="3962400" y="4349945"/>
            <a:ext cx="360424" cy="45065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11" descr="UM-Logo13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14" name="TextBox 13"/>
          <p:cNvSpPr txBox="1"/>
          <p:nvPr/>
        </p:nvSpPr>
        <p:spPr>
          <a:xfrm>
            <a:off x="5627370" y="861060"/>
            <a:ext cx="1888939" cy="369332"/>
          </a:xfrm>
          <a:prstGeom prst="rect">
            <a:avLst/>
          </a:prstGeom>
          <a:noFill/>
        </p:spPr>
        <p:txBody>
          <a:bodyPr wrap="square" rtlCol="0">
            <a:spAutoFit/>
          </a:bodyPr>
          <a:lstStyle/>
          <a:p>
            <a:r>
              <a:rPr lang="en-US" dirty="0" smtClean="0"/>
              <a:t>No axial field</a:t>
            </a:r>
            <a:endParaRPr lang="en-US" dirty="0"/>
          </a:p>
        </p:txBody>
      </p:sp>
      <p:grpSp>
        <p:nvGrpSpPr>
          <p:cNvPr id="3" name="Group 2"/>
          <p:cNvGrpSpPr/>
          <p:nvPr/>
        </p:nvGrpSpPr>
        <p:grpSpPr>
          <a:xfrm>
            <a:off x="152400" y="914400"/>
            <a:ext cx="4246624" cy="3200400"/>
            <a:chOff x="152400" y="1190603"/>
            <a:chExt cx="4246624" cy="3200400"/>
          </a:xfrm>
        </p:grpSpPr>
        <p:pic>
          <p:nvPicPr>
            <p:cNvPr id="5" name="Picture 4" descr="Description: Z:\data\maize\shots\00636\Camera_1\IMG_42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0"/>
              <a:ext cx="4165699" cy="2830275"/>
            </a:xfrm>
            <a:prstGeom prst="rect">
              <a:avLst/>
            </a:prstGeom>
            <a:noFill/>
            <a:ln>
              <a:noFill/>
            </a:ln>
          </p:spPr>
        </p:pic>
        <p:sp>
          <p:nvSpPr>
            <p:cNvPr id="6" name="TextBox 5"/>
            <p:cNvSpPr txBox="1"/>
            <p:nvPr/>
          </p:nvSpPr>
          <p:spPr>
            <a:xfrm>
              <a:off x="279497" y="3980613"/>
              <a:ext cx="2514600" cy="369332"/>
            </a:xfrm>
            <a:prstGeom prst="rect">
              <a:avLst/>
            </a:prstGeom>
            <a:noFill/>
          </p:spPr>
          <p:txBody>
            <a:bodyPr wrap="square" rtlCol="0">
              <a:spAutoFit/>
            </a:bodyPr>
            <a:lstStyle/>
            <a:p>
              <a:r>
                <a:rPr lang="en-US" dirty="0" smtClean="0">
                  <a:solidFill>
                    <a:schemeClr val="bg1"/>
                  </a:solidFill>
                </a:rPr>
                <a:t>Shot 636</a:t>
              </a:r>
              <a:endParaRPr lang="en-US" dirty="0">
                <a:solidFill>
                  <a:schemeClr val="bg1"/>
                </a:solidFill>
              </a:endParaRPr>
            </a:p>
          </p:txBody>
        </p:sp>
        <p:sp>
          <p:nvSpPr>
            <p:cNvPr id="7" name="Rectangle 6"/>
            <p:cNvSpPr/>
            <p:nvPr/>
          </p:nvSpPr>
          <p:spPr>
            <a:xfrm>
              <a:off x="2794097" y="4021671"/>
              <a:ext cx="1604927" cy="369332"/>
            </a:xfrm>
            <a:prstGeom prst="rect">
              <a:avLst/>
            </a:prstGeom>
          </p:spPr>
          <p:txBody>
            <a:bodyPr wrap="none">
              <a:spAutoFit/>
            </a:bodyPr>
            <a:lstStyle/>
            <a:p>
              <a:r>
                <a:rPr lang="en-US" dirty="0">
                  <a:solidFill>
                    <a:schemeClr val="bg1"/>
                  </a:solidFill>
                </a:rPr>
                <a:t>172 ns, 267 kA</a:t>
              </a:r>
            </a:p>
          </p:txBody>
        </p:sp>
        <p:cxnSp>
          <p:nvCxnSpPr>
            <p:cNvPr id="9" name="Straight Arrow Connector 8"/>
            <p:cNvCxnSpPr/>
            <p:nvPr/>
          </p:nvCxnSpPr>
          <p:spPr>
            <a:xfrm>
              <a:off x="1295400" y="1676400"/>
              <a:ext cx="0" cy="2275113"/>
            </a:xfrm>
            <a:prstGeom prst="straightConnector1">
              <a:avLst/>
            </a:prstGeom>
            <a:ln>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685800" y="2368425"/>
              <a:ext cx="762000" cy="369332"/>
            </a:xfrm>
            <a:prstGeom prst="rect">
              <a:avLst/>
            </a:prstGeom>
            <a:noFill/>
          </p:spPr>
          <p:txBody>
            <a:bodyPr wrap="square" rtlCol="0">
              <a:spAutoFit/>
            </a:bodyPr>
            <a:lstStyle/>
            <a:p>
              <a:r>
                <a:rPr lang="en-US" dirty="0" smtClean="0">
                  <a:solidFill>
                    <a:schemeClr val="bg1"/>
                  </a:solidFill>
                </a:rPr>
                <a:t>1 cm</a:t>
              </a:r>
              <a:endParaRPr lang="en-US" dirty="0">
                <a:solidFill>
                  <a:schemeClr val="bg1"/>
                </a:solidFill>
              </a:endParaRPr>
            </a:p>
          </p:txBody>
        </p:sp>
        <p:sp>
          <p:nvSpPr>
            <p:cNvPr id="15" name="TextBox 14"/>
            <p:cNvSpPr txBox="1"/>
            <p:nvPr/>
          </p:nvSpPr>
          <p:spPr>
            <a:xfrm>
              <a:off x="1768661" y="1190603"/>
              <a:ext cx="1888939" cy="369332"/>
            </a:xfrm>
            <a:prstGeom prst="rect">
              <a:avLst/>
            </a:prstGeom>
            <a:noFill/>
          </p:spPr>
          <p:txBody>
            <a:bodyPr wrap="square" rtlCol="0">
              <a:spAutoFit/>
            </a:bodyPr>
            <a:lstStyle/>
            <a:p>
              <a:r>
                <a:rPr lang="en-US" dirty="0" smtClean="0"/>
                <a:t>Axial field</a:t>
              </a:r>
              <a:endParaRPr lang="en-US" dirty="0"/>
            </a:p>
          </p:txBody>
        </p:sp>
      </p:grpSp>
      <p:sp>
        <p:nvSpPr>
          <p:cNvPr id="8" name="TextBox 7"/>
          <p:cNvSpPr txBox="1"/>
          <p:nvPr/>
        </p:nvSpPr>
        <p:spPr>
          <a:xfrm>
            <a:off x="152400" y="4343400"/>
            <a:ext cx="8839200" cy="4124206"/>
          </a:xfrm>
          <a:prstGeom prst="rect">
            <a:avLst/>
          </a:prstGeom>
          <a:noFill/>
        </p:spPr>
        <p:txBody>
          <a:bodyPr wrap="square" rtlCol="0">
            <a:spAutoFit/>
          </a:bodyPr>
          <a:lstStyle/>
          <a:p>
            <a:r>
              <a:rPr lang="en-US" dirty="0" smtClean="0"/>
              <a:t>Due to different current pulses, can only qualitatively compare to previous experiments at UM using no axial magnetic field</a:t>
            </a:r>
          </a:p>
          <a:p>
            <a:endParaRPr lang="en-US" dirty="0"/>
          </a:p>
          <a:p>
            <a:r>
              <a:rPr lang="en-US" dirty="0" smtClean="0"/>
              <a:t>Previous experiments appeared to have more MRT growth. This is expected due to larger current and magnetic fields, and therefore larger effective </a:t>
            </a:r>
            <a:r>
              <a:rPr lang="en-US" b="1" dirty="0" smtClean="0"/>
              <a:t>g </a:t>
            </a:r>
            <a:r>
              <a:rPr lang="en-US" dirty="0" smtClean="0"/>
              <a:t>during MRT phase</a:t>
            </a:r>
            <a:endParaRPr lang="en-US" b="1" dirty="0" smtClean="0"/>
          </a:p>
          <a:p>
            <a:endParaRPr lang="en-US" b="1" dirty="0"/>
          </a:p>
          <a:p>
            <a:r>
              <a:rPr lang="en-US" dirty="0" smtClean="0"/>
              <a:t>New experiment showed new features--looping and </a:t>
            </a:r>
            <a:r>
              <a:rPr lang="en-US" dirty="0" err="1" smtClean="0"/>
              <a:t>sawtooth</a:t>
            </a:r>
            <a:r>
              <a:rPr lang="en-US" dirty="0" smtClean="0"/>
              <a:t> structures, and plasma streamers were not as apparent late in time. We also observed asymmetries on top/bottom and left/right of foil</a:t>
            </a:r>
          </a:p>
          <a:p>
            <a:endParaRPr lang="en-US" sz="2000" dirty="0"/>
          </a:p>
          <a:p>
            <a:endParaRPr lang="en-US" sz="2000" dirty="0" smtClean="0"/>
          </a:p>
          <a:p>
            <a:endParaRPr lang="en-US" sz="2000" dirty="0" smtClean="0"/>
          </a:p>
          <a:p>
            <a:endParaRPr lang="en-US" sz="2000" dirty="0"/>
          </a:p>
          <a:p>
            <a:endParaRPr lang="en-US" sz="2000" dirty="0"/>
          </a:p>
        </p:txBody>
      </p:sp>
      <p:sp>
        <p:nvSpPr>
          <p:cNvPr id="16" name="Rectangle 15"/>
          <p:cNvSpPr/>
          <p:nvPr/>
        </p:nvSpPr>
        <p:spPr>
          <a:xfrm>
            <a:off x="3672534" y="4114800"/>
            <a:ext cx="660499" cy="3448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7" name="Straight Arrow Connector 16"/>
          <p:cNvCxnSpPr/>
          <p:nvPr/>
        </p:nvCxnSpPr>
        <p:spPr>
          <a:xfrm>
            <a:off x="4771262" y="1365906"/>
            <a:ext cx="0" cy="2345272"/>
          </a:xfrm>
          <a:prstGeom prst="straightConnector1">
            <a:avLst/>
          </a:prstGeom>
          <a:ln>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4724400" y="1669311"/>
            <a:ext cx="762000" cy="369332"/>
          </a:xfrm>
          <a:prstGeom prst="rect">
            <a:avLst/>
          </a:prstGeom>
          <a:noFill/>
        </p:spPr>
        <p:txBody>
          <a:bodyPr wrap="square" rtlCol="0">
            <a:spAutoFit/>
          </a:bodyPr>
          <a:lstStyle/>
          <a:p>
            <a:r>
              <a:rPr lang="en-US" dirty="0" smtClean="0">
                <a:solidFill>
                  <a:schemeClr val="bg1"/>
                </a:solidFill>
              </a:rPr>
              <a:t>1 cm</a:t>
            </a:r>
            <a:endParaRPr lang="en-US" dirty="0">
              <a:solidFill>
                <a:schemeClr val="bg1"/>
              </a:solidFill>
            </a:endParaRPr>
          </a:p>
        </p:txBody>
      </p:sp>
    </p:spTree>
    <p:extLst>
      <p:ext uri="{BB962C8B-B14F-4D97-AF65-F5344CB8AC3E}">
        <p14:creationId xmlns:p14="http://schemas.microsoft.com/office/powerpoint/2010/main" val="2109322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8" name="Title 1"/>
          <p:cNvSpPr>
            <a:spLocks noGrp="1"/>
          </p:cNvSpPr>
          <p:nvPr>
            <p:ph type="title"/>
          </p:nvPr>
        </p:nvSpPr>
        <p:spPr>
          <a:xfrm>
            <a:off x="609600" y="0"/>
            <a:ext cx="8229600" cy="1143000"/>
          </a:xfrm>
        </p:spPr>
        <p:txBody>
          <a:bodyPr>
            <a:normAutofit fontScale="90000"/>
          </a:bodyPr>
          <a:lstStyle/>
          <a:p>
            <a:r>
              <a:rPr lang="en-US" dirty="0" smtClean="0"/>
              <a:t>Comparison to Previous Experiment</a:t>
            </a:r>
            <a:endParaRPr lang="en-US" dirty="0"/>
          </a:p>
        </p:txBody>
      </p:sp>
      <p:sp>
        <p:nvSpPr>
          <p:cNvPr id="3" name="TextBox 2"/>
          <p:cNvSpPr txBox="1"/>
          <p:nvPr/>
        </p:nvSpPr>
        <p:spPr>
          <a:xfrm>
            <a:off x="152400" y="1219200"/>
            <a:ext cx="8803182" cy="830997"/>
          </a:xfrm>
          <a:prstGeom prst="rect">
            <a:avLst/>
          </a:prstGeom>
          <a:noFill/>
        </p:spPr>
        <p:txBody>
          <a:bodyPr wrap="square" rtlCol="0">
            <a:spAutoFit/>
          </a:bodyPr>
          <a:lstStyle/>
          <a:p>
            <a:r>
              <a:rPr lang="en-US" sz="2400" dirty="0" smtClean="0"/>
              <a:t>Repeated experiment using previous planar load, same experimental configuration</a:t>
            </a:r>
            <a:endParaRPr lang="en-US" sz="2400" dirty="0"/>
          </a:p>
        </p:txBody>
      </p:sp>
      <p:grpSp>
        <p:nvGrpSpPr>
          <p:cNvPr id="17" name="Group 16"/>
          <p:cNvGrpSpPr/>
          <p:nvPr/>
        </p:nvGrpSpPr>
        <p:grpSpPr>
          <a:xfrm>
            <a:off x="7570935" y="2358583"/>
            <a:ext cx="1862858" cy="4130085"/>
            <a:chOff x="6107751" y="1600200"/>
            <a:chExt cx="1862858" cy="4130085"/>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172200" y="1600200"/>
              <a:ext cx="1371600" cy="379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107751" y="5391731"/>
              <a:ext cx="1862858" cy="338554"/>
            </a:xfrm>
            <a:prstGeom prst="rect">
              <a:avLst/>
            </a:prstGeom>
            <a:noFill/>
          </p:spPr>
          <p:txBody>
            <a:bodyPr wrap="square" rtlCol="0">
              <a:spAutoFit/>
            </a:bodyPr>
            <a:lstStyle/>
            <a:p>
              <a:r>
                <a:rPr lang="en-US" sz="1600" b="1" dirty="0" smtClean="0"/>
                <a:t>125 ns, 460 kA</a:t>
              </a:r>
              <a:endParaRPr lang="en-US" sz="1600" b="1" dirty="0"/>
            </a:p>
          </p:txBody>
        </p:sp>
      </p:grpSp>
      <p:grpSp>
        <p:nvGrpSpPr>
          <p:cNvPr id="18" name="Group 17"/>
          <p:cNvGrpSpPr/>
          <p:nvPr/>
        </p:nvGrpSpPr>
        <p:grpSpPr>
          <a:xfrm>
            <a:off x="6187895" y="3245846"/>
            <a:ext cx="1540062" cy="3240093"/>
            <a:chOff x="7543800" y="2474907"/>
            <a:chExt cx="1540062" cy="3240093"/>
          </a:xfrm>
        </p:grpSpPr>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474907"/>
              <a:ext cx="1451177" cy="29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0" y="5376446"/>
              <a:ext cx="1463862" cy="338554"/>
            </a:xfrm>
            <a:prstGeom prst="rect">
              <a:avLst/>
            </a:prstGeom>
          </p:spPr>
          <p:txBody>
            <a:bodyPr wrap="none">
              <a:spAutoFit/>
            </a:bodyPr>
            <a:lstStyle/>
            <a:p>
              <a:r>
                <a:rPr lang="en-US" sz="1600" b="1" dirty="0" smtClean="0"/>
                <a:t>189 </a:t>
              </a:r>
              <a:r>
                <a:rPr lang="en-US" sz="1600" b="1" dirty="0"/>
                <a:t>ns, </a:t>
              </a:r>
              <a:r>
                <a:rPr lang="en-US" sz="1600" b="1" dirty="0" smtClean="0"/>
                <a:t>275 </a:t>
              </a:r>
              <a:r>
                <a:rPr lang="en-US" sz="1600" b="1" dirty="0"/>
                <a:t>kA </a:t>
              </a:r>
            </a:p>
          </p:txBody>
        </p:sp>
      </p:grpSp>
      <p:grpSp>
        <p:nvGrpSpPr>
          <p:cNvPr id="20" name="Group 19"/>
          <p:cNvGrpSpPr/>
          <p:nvPr/>
        </p:nvGrpSpPr>
        <p:grpSpPr>
          <a:xfrm>
            <a:off x="3429000" y="2373868"/>
            <a:ext cx="2971800" cy="4114800"/>
            <a:chOff x="3581400" y="1562100"/>
            <a:chExt cx="2971800" cy="4114800"/>
          </a:xfrm>
        </p:grpSpPr>
        <p:grpSp>
          <p:nvGrpSpPr>
            <p:cNvPr id="15" name="Group 14"/>
            <p:cNvGrpSpPr/>
            <p:nvPr/>
          </p:nvGrpSpPr>
          <p:grpSpPr>
            <a:xfrm>
              <a:off x="4953000" y="1562100"/>
              <a:ext cx="1600200" cy="4114800"/>
              <a:chOff x="3561548" y="1579916"/>
              <a:chExt cx="1600200" cy="4114800"/>
            </a:xfrm>
          </p:grpSpPr>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5219" y="1579916"/>
                <a:ext cx="1129515" cy="37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61548" y="5356162"/>
                <a:ext cx="1600200" cy="338554"/>
              </a:xfrm>
              <a:prstGeom prst="rect">
                <a:avLst/>
              </a:prstGeom>
              <a:noFill/>
            </p:spPr>
            <p:txBody>
              <a:bodyPr wrap="square" rtlCol="0">
                <a:spAutoFit/>
              </a:bodyPr>
              <a:lstStyle/>
              <a:p>
                <a:r>
                  <a:rPr lang="en-US" sz="1600" b="1" dirty="0" smtClean="0"/>
                  <a:t>115 ns, 423 kA</a:t>
                </a:r>
                <a:endParaRPr lang="en-US" sz="1600" b="1" dirty="0"/>
              </a:p>
            </p:txBody>
          </p:sp>
        </p:grpSp>
        <p:grpSp>
          <p:nvGrpSpPr>
            <p:cNvPr id="16" name="Group 15"/>
            <p:cNvGrpSpPr/>
            <p:nvPr/>
          </p:nvGrpSpPr>
          <p:grpSpPr>
            <a:xfrm>
              <a:off x="3581400" y="1778457"/>
              <a:ext cx="1464829" cy="3898443"/>
              <a:chOff x="4631171" y="1778457"/>
              <a:chExt cx="1464829" cy="3898443"/>
            </a:xfrm>
          </p:grpSpPr>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4413" y="1778457"/>
                <a:ext cx="1301587" cy="35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631171" y="5338346"/>
                <a:ext cx="1463862" cy="338554"/>
              </a:xfrm>
              <a:prstGeom prst="rect">
                <a:avLst/>
              </a:prstGeom>
            </p:spPr>
            <p:txBody>
              <a:bodyPr wrap="none">
                <a:spAutoFit/>
              </a:bodyPr>
              <a:lstStyle/>
              <a:p>
                <a:r>
                  <a:rPr lang="en-US" sz="1600" b="1" dirty="0" smtClean="0"/>
                  <a:t>172 </a:t>
                </a:r>
                <a:r>
                  <a:rPr lang="en-US" sz="1600" b="1" dirty="0"/>
                  <a:t>ns, </a:t>
                </a:r>
                <a:r>
                  <a:rPr lang="en-US" sz="1600" b="1" dirty="0" smtClean="0"/>
                  <a:t>267 </a:t>
                </a:r>
                <a:r>
                  <a:rPr lang="en-US" sz="1600" b="1" dirty="0"/>
                  <a:t>kA </a:t>
                </a:r>
              </a:p>
            </p:txBody>
          </p:sp>
        </p:grpSp>
      </p:grpSp>
      <p:sp>
        <p:nvSpPr>
          <p:cNvPr id="10" name="TextBox 9"/>
          <p:cNvSpPr txBox="1"/>
          <p:nvPr/>
        </p:nvSpPr>
        <p:spPr>
          <a:xfrm>
            <a:off x="152400" y="2201882"/>
            <a:ext cx="3175230" cy="4093428"/>
          </a:xfrm>
          <a:prstGeom prst="rect">
            <a:avLst/>
          </a:prstGeom>
          <a:noFill/>
        </p:spPr>
        <p:txBody>
          <a:bodyPr wrap="square" rtlCol="0">
            <a:spAutoFit/>
          </a:bodyPr>
          <a:lstStyle/>
          <a:p>
            <a:r>
              <a:rPr lang="en-US" sz="2000" dirty="0" smtClean="0"/>
              <a:t>Current using helical load was much lower, due to higher inductance</a:t>
            </a:r>
          </a:p>
          <a:p>
            <a:endParaRPr lang="en-US" sz="2000" dirty="0" smtClean="0"/>
          </a:p>
          <a:p>
            <a:r>
              <a:rPr lang="en-US" sz="2000" dirty="0" smtClean="0"/>
              <a:t>Planar load does not show helical, looping, or </a:t>
            </a:r>
            <a:r>
              <a:rPr lang="en-US" sz="2000" dirty="0" err="1" smtClean="0"/>
              <a:t>sawtooth</a:t>
            </a:r>
            <a:r>
              <a:rPr lang="en-US" sz="2000" dirty="0" smtClean="0"/>
              <a:t> structures</a:t>
            </a:r>
          </a:p>
          <a:p>
            <a:endParaRPr lang="en-US" sz="2000" dirty="0"/>
          </a:p>
          <a:p>
            <a:r>
              <a:rPr lang="en-US" sz="2000" dirty="0" smtClean="0"/>
              <a:t>Both loads show differences between left and right sides of foil (initial position offset? Camera response?)</a:t>
            </a:r>
            <a:endParaRPr lang="en-US" sz="2000" dirty="0"/>
          </a:p>
          <a:p>
            <a:endParaRPr lang="en-US" sz="2000" dirty="0"/>
          </a:p>
        </p:txBody>
      </p:sp>
      <p:sp>
        <p:nvSpPr>
          <p:cNvPr id="13" name="TextBox 12"/>
          <p:cNvSpPr txBox="1"/>
          <p:nvPr/>
        </p:nvSpPr>
        <p:spPr>
          <a:xfrm>
            <a:off x="4114800" y="6412468"/>
            <a:ext cx="1862858" cy="369332"/>
          </a:xfrm>
          <a:prstGeom prst="rect">
            <a:avLst/>
          </a:prstGeom>
          <a:noFill/>
        </p:spPr>
        <p:txBody>
          <a:bodyPr wrap="square" rtlCol="0">
            <a:spAutoFit/>
          </a:bodyPr>
          <a:lstStyle/>
          <a:p>
            <a:r>
              <a:rPr lang="en-US" dirty="0" smtClean="0"/>
              <a:t>Camera 1</a:t>
            </a:r>
            <a:endParaRPr lang="en-US" dirty="0"/>
          </a:p>
        </p:txBody>
      </p:sp>
      <p:sp>
        <p:nvSpPr>
          <p:cNvPr id="14" name="TextBox 13"/>
          <p:cNvSpPr txBox="1"/>
          <p:nvPr/>
        </p:nvSpPr>
        <p:spPr>
          <a:xfrm>
            <a:off x="7098606" y="6412468"/>
            <a:ext cx="1207194" cy="369332"/>
          </a:xfrm>
          <a:prstGeom prst="rect">
            <a:avLst/>
          </a:prstGeom>
          <a:noFill/>
        </p:spPr>
        <p:txBody>
          <a:bodyPr wrap="square" rtlCol="0">
            <a:spAutoFit/>
          </a:bodyPr>
          <a:lstStyle/>
          <a:p>
            <a:r>
              <a:rPr lang="en-US" dirty="0" smtClean="0"/>
              <a:t>Camera 2</a:t>
            </a:r>
            <a:endParaRPr lang="en-US" dirty="0"/>
          </a:p>
        </p:txBody>
      </p:sp>
      <p:cxnSp>
        <p:nvCxnSpPr>
          <p:cNvPr id="25" name="Straight Arrow Connector 24"/>
          <p:cNvCxnSpPr/>
          <p:nvPr/>
        </p:nvCxnSpPr>
        <p:spPr>
          <a:xfrm flipH="1">
            <a:off x="3730740" y="3283248"/>
            <a:ext cx="3060" cy="2672020"/>
          </a:xfrm>
          <a:prstGeom prst="straightConnector1">
            <a:avLst/>
          </a:prstGeom>
          <a:ln>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3505200" y="5890736"/>
            <a:ext cx="685800" cy="369332"/>
          </a:xfrm>
          <a:prstGeom prst="rect">
            <a:avLst/>
          </a:prstGeom>
          <a:noFill/>
        </p:spPr>
        <p:txBody>
          <a:bodyPr wrap="square" rtlCol="0">
            <a:spAutoFit/>
          </a:bodyPr>
          <a:lstStyle/>
          <a:p>
            <a:r>
              <a:rPr lang="en-US" dirty="0" smtClean="0">
                <a:solidFill>
                  <a:schemeClr val="bg1"/>
                </a:solidFill>
              </a:rPr>
              <a:t>1 cm</a:t>
            </a:r>
            <a:endParaRPr lang="en-US" dirty="0">
              <a:solidFill>
                <a:schemeClr val="bg1"/>
              </a:solidFill>
            </a:endParaRPr>
          </a:p>
        </p:txBody>
      </p:sp>
      <p:sp>
        <p:nvSpPr>
          <p:cNvPr id="24" name="TextBox 23"/>
          <p:cNvSpPr txBox="1"/>
          <p:nvPr/>
        </p:nvSpPr>
        <p:spPr>
          <a:xfrm>
            <a:off x="3592242" y="2265402"/>
            <a:ext cx="1189308" cy="369332"/>
          </a:xfrm>
          <a:prstGeom prst="rect">
            <a:avLst/>
          </a:prstGeom>
          <a:noFill/>
        </p:spPr>
        <p:txBody>
          <a:bodyPr wrap="square" rtlCol="0">
            <a:spAutoFit/>
          </a:bodyPr>
          <a:lstStyle/>
          <a:p>
            <a:r>
              <a:rPr lang="en-US" dirty="0" smtClean="0"/>
              <a:t>Axial Field</a:t>
            </a:r>
            <a:endParaRPr lang="en-US" dirty="0"/>
          </a:p>
        </p:txBody>
      </p:sp>
      <p:sp>
        <p:nvSpPr>
          <p:cNvPr id="27" name="TextBox 26"/>
          <p:cNvSpPr txBox="1"/>
          <p:nvPr/>
        </p:nvSpPr>
        <p:spPr>
          <a:xfrm>
            <a:off x="4740461" y="2069068"/>
            <a:ext cx="1888939" cy="369332"/>
          </a:xfrm>
          <a:prstGeom prst="rect">
            <a:avLst/>
          </a:prstGeom>
          <a:noFill/>
        </p:spPr>
        <p:txBody>
          <a:bodyPr wrap="square" rtlCol="0">
            <a:spAutoFit/>
          </a:bodyPr>
          <a:lstStyle/>
          <a:p>
            <a:r>
              <a:rPr lang="en-US" dirty="0" smtClean="0"/>
              <a:t>No axial field</a:t>
            </a:r>
            <a:endParaRPr lang="en-US" dirty="0"/>
          </a:p>
        </p:txBody>
      </p:sp>
      <p:sp>
        <p:nvSpPr>
          <p:cNvPr id="32" name="TextBox 31"/>
          <p:cNvSpPr txBox="1"/>
          <p:nvPr/>
        </p:nvSpPr>
        <p:spPr>
          <a:xfrm>
            <a:off x="6289681" y="2874966"/>
            <a:ext cx="1189308" cy="369332"/>
          </a:xfrm>
          <a:prstGeom prst="rect">
            <a:avLst/>
          </a:prstGeom>
          <a:noFill/>
        </p:spPr>
        <p:txBody>
          <a:bodyPr wrap="square" rtlCol="0">
            <a:spAutoFit/>
          </a:bodyPr>
          <a:lstStyle/>
          <a:p>
            <a:r>
              <a:rPr lang="en-US" dirty="0" smtClean="0"/>
              <a:t>Axial Field</a:t>
            </a:r>
            <a:endParaRPr lang="en-US" dirty="0"/>
          </a:p>
        </p:txBody>
      </p:sp>
      <p:sp>
        <p:nvSpPr>
          <p:cNvPr id="33" name="TextBox 32"/>
          <p:cNvSpPr txBox="1"/>
          <p:nvPr/>
        </p:nvSpPr>
        <p:spPr>
          <a:xfrm>
            <a:off x="7636061" y="2057400"/>
            <a:ext cx="1888939" cy="369332"/>
          </a:xfrm>
          <a:prstGeom prst="rect">
            <a:avLst/>
          </a:prstGeom>
          <a:noFill/>
        </p:spPr>
        <p:txBody>
          <a:bodyPr wrap="square" rtlCol="0">
            <a:spAutoFit/>
          </a:bodyPr>
          <a:lstStyle/>
          <a:p>
            <a:r>
              <a:rPr lang="en-US" dirty="0" smtClean="0"/>
              <a:t>No axial field</a:t>
            </a:r>
            <a:endParaRPr lang="en-US" dirty="0"/>
          </a:p>
        </p:txBody>
      </p:sp>
      <p:sp>
        <p:nvSpPr>
          <p:cNvPr id="2" name="Rectangle 1"/>
          <p:cNvSpPr/>
          <p:nvPr/>
        </p:nvSpPr>
        <p:spPr>
          <a:xfrm>
            <a:off x="209550" y="5972144"/>
            <a:ext cx="2762250" cy="830997"/>
          </a:xfrm>
          <a:prstGeom prst="rect">
            <a:avLst/>
          </a:prstGeom>
        </p:spPr>
        <p:txBody>
          <a:bodyPr wrap="square">
            <a:spAutoFit/>
          </a:bodyPr>
          <a:lstStyle/>
          <a:p>
            <a:r>
              <a:rPr lang="en-US" sz="1600" dirty="0"/>
              <a:t>**For this planar shot, foil was offset to left (closer to left return post than right)</a:t>
            </a:r>
          </a:p>
        </p:txBody>
      </p:sp>
    </p:spTree>
    <p:extLst>
      <p:ext uri="{BB962C8B-B14F-4D97-AF65-F5344CB8AC3E}">
        <p14:creationId xmlns:p14="http://schemas.microsoft.com/office/powerpoint/2010/main" val="242460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63000" cy="5638800"/>
          </a:xfrm>
        </p:spPr>
        <p:txBody>
          <a:bodyPr>
            <a:noAutofit/>
          </a:bodyPr>
          <a:lstStyle/>
          <a:p>
            <a:pPr marL="0" indent="0">
              <a:buNone/>
            </a:pPr>
            <a:r>
              <a:rPr lang="en-US" b="1" dirty="0"/>
              <a:t>Axial magnetic field changes instability </a:t>
            </a:r>
            <a:r>
              <a:rPr lang="en-US" b="1" dirty="0" smtClean="0"/>
              <a:t>structures</a:t>
            </a:r>
            <a:endParaRPr lang="en-US" b="1" dirty="0"/>
          </a:p>
          <a:p>
            <a:pPr marL="0" indent="0">
              <a:buNone/>
            </a:pPr>
            <a:endParaRPr lang="en-US" sz="2200" dirty="0" smtClean="0"/>
          </a:p>
          <a:p>
            <a:pPr marL="0" lvl="1" indent="0">
              <a:buNone/>
            </a:pPr>
            <a:r>
              <a:rPr lang="en-US" sz="2200" dirty="0" smtClean="0"/>
              <a:t>Helical load plasma showed differences in instability structures vertically along foil in addition to left and right sides of foil. This may be due to magnetic topology or differences in MRT stabilizing term</a:t>
            </a:r>
          </a:p>
          <a:p>
            <a:pPr marL="0" lvl="1" indent="0">
              <a:buNone/>
            </a:pPr>
            <a:endParaRPr lang="en-US" sz="2200" dirty="0"/>
          </a:p>
          <a:p>
            <a:pPr lvl="1"/>
            <a:r>
              <a:rPr lang="en-US" sz="2200" dirty="0"/>
              <a:t>Top of foil expanded faster than bottom and showed longer wavelength instabilities</a:t>
            </a:r>
          </a:p>
          <a:p>
            <a:pPr lvl="1"/>
            <a:r>
              <a:rPr lang="en-US" sz="2200" dirty="0"/>
              <a:t>Right side of foil showed </a:t>
            </a:r>
            <a:r>
              <a:rPr lang="en-US" sz="2200" dirty="0" err="1"/>
              <a:t>sawtooth</a:t>
            </a:r>
            <a:r>
              <a:rPr lang="en-US" sz="2200" dirty="0"/>
              <a:t> structure (late in time) while left maintained looping structure</a:t>
            </a:r>
          </a:p>
          <a:p>
            <a:pPr lvl="1"/>
            <a:r>
              <a:rPr lang="en-US" sz="2200" dirty="0"/>
              <a:t>Right side of foil showed more dramatic instability development</a:t>
            </a:r>
          </a:p>
          <a:p>
            <a:pPr marL="0" lvl="1" indent="0">
              <a:buNone/>
            </a:pPr>
            <a:endParaRPr lang="en-US" sz="2200" dirty="0"/>
          </a:p>
          <a:p>
            <a:pPr marL="0" lvl="1" indent="0">
              <a:buNone/>
            </a:pPr>
            <a:r>
              <a:rPr lang="en-US" sz="2200" dirty="0" smtClean="0"/>
              <a:t>To </a:t>
            </a:r>
            <a:r>
              <a:rPr lang="en-US" sz="2200" dirty="0"/>
              <a:t>improve comparison, future work will use a new load hardware that allows </a:t>
            </a:r>
            <a:r>
              <a:rPr lang="en-US" sz="2200" dirty="0" err="1"/>
              <a:t>B</a:t>
            </a:r>
            <a:r>
              <a:rPr lang="en-US" sz="2200" baseline="-25000" dirty="0" err="1"/>
              <a:t>z</a:t>
            </a:r>
            <a:r>
              <a:rPr lang="en-US" sz="2200" dirty="0"/>
              <a:t> to change while maintaining same load inductance and </a:t>
            </a:r>
            <a:r>
              <a:rPr lang="en-US" sz="2200" dirty="0" smtClean="0"/>
              <a:t>current</a:t>
            </a:r>
            <a:endParaRPr lang="en-US" sz="2200" dirty="0"/>
          </a:p>
        </p:txBody>
      </p:sp>
      <p:pic>
        <p:nvPicPr>
          <p:cNvPr id="5" name="Picture 4"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Conclusion</a:t>
            </a:r>
            <a:endParaRPr lang="en-US" dirty="0"/>
          </a:p>
        </p:txBody>
      </p:sp>
    </p:spTree>
    <p:extLst>
      <p:ext uri="{BB962C8B-B14F-4D97-AF65-F5344CB8AC3E}">
        <p14:creationId xmlns:p14="http://schemas.microsoft.com/office/powerpoint/2010/main" val="434210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1.  “Magneto-Rayleigh-Taylor experiments on a </a:t>
            </a:r>
            <a:r>
              <a:rPr lang="en-US" dirty="0" err="1"/>
              <a:t>MegaAmpere</a:t>
            </a:r>
            <a:r>
              <a:rPr lang="en-US" dirty="0"/>
              <a:t> linear transformer driver”, J. C. </a:t>
            </a:r>
            <a:r>
              <a:rPr lang="en-US" dirty="0" err="1"/>
              <a:t>Zier</a:t>
            </a:r>
            <a:r>
              <a:rPr lang="en-US" dirty="0"/>
              <a:t>, R. M. </a:t>
            </a:r>
            <a:r>
              <a:rPr lang="en-US" dirty="0" err="1"/>
              <a:t>Gilgenbach</a:t>
            </a:r>
            <a:r>
              <a:rPr lang="en-US" dirty="0"/>
              <a:t>, D. A. </a:t>
            </a:r>
            <a:r>
              <a:rPr lang="en-US" dirty="0" err="1"/>
              <a:t>Chalenski</a:t>
            </a:r>
            <a:r>
              <a:rPr lang="en-US" dirty="0"/>
              <a:t>, Y. Y. Lau, et al, Phys. Plasmas 19, 032701 (2012).</a:t>
            </a:r>
          </a:p>
          <a:p>
            <a:pPr marL="0" indent="0">
              <a:buNone/>
            </a:pPr>
            <a:r>
              <a:rPr lang="en-US" dirty="0"/>
              <a:t>2.  “Ablation Dynamics and Instabilities of Metallic Plasmas generated using MA-Scale Current Drivers”, J. C. </a:t>
            </a:r>
            <a:r>
              <a:rPr lang="en-US" dirty="0" err="1"/>
              <a:t>Zier</a:t>
            </a:r>
            <a:r>
              <a:rPr lang="en-US" dirty="0"/>
              <a:t>, Ph.D. Dissertation, University of Michigan, (2011).</a:t>
            </a:r>
          </a:p>
          <a:p>
            <a:pPr marL="0" indent="0">
              <a:buNone/>
            </a:pPr>
            <a:r>
              <a:rPr lang="en-US" dirty="0"/>
              <a:t>3.  “Effects of magnetic shear on magneto-Rayleigh-Taylor instability”, P. Zhang, Y. Y. Lau, I. M. </a:t>
            </a:r>
            <a:r>
              <a:rPr lang="en-US" dirty="0" err="1"/>
              <a:t>Rittersdorf</a:t>
            </a:r>
            <a:r>
              <a:rPr lang="en-US" dirty="0"/>
              <a:t>, M. R. Weis, R. M. </a:t>
            </a:r>
            <a:r>
              <a:rPr lang="en-US" dirty="0" err="1"/>
              <a:t>Gilgenbach</a:t>
            </a:r>
            <a:r>
              <a:rPr lang="en-US" dirty="0"/>
              <a:t>, D. </a:t>
            </a:r>
            <a:r>
              <a:rPr lang="en-US" dirty="0" err="1"/>
              <a:t>Chalenski</a:t>
            </a:r>
            <a:r>
              <a:rPr lang="en-US" dirty="0"/>
              <a:t>, and S. A. </a:t>
            </a:r>
            <a:r>
              <a:rPr lang="en-US" dirty="0" err="1"/>
              <a:t>Slutz</a:t>
            </a:r>
            <a:r>
              <a:rPr lang="en-US" dirty="0"/>
              <a:t>, Phys. Plasmas 19, 022703 (2012).</a:t>
            </a:r>
          </a:p>
          <a:p>
            <a:endParaRPr lang="en-US" dirty="0"/>
          </a:p>
        </p:txBody>
      </p:sp>
    </p:spTree>
    <p:extLst>
      <p:ext uri="{BB962C8B-B14F-4D97-AF65-F5344CB8AC3E}">
        <p14:creationId xmlns:p14="http://schemas.microsoft.com/office/powerpoint/2010/main" val="3247987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1-MA LTD at UM</a:t>
            </a:r>
            <a:endParaRPr lang="en-US" baseline="-25000" dirty="0"/>
          </a:p>
        </p:txBody>
      </p:sp>
      <p:sp>
        <p:nvSpPr>
          <p:cNvPr id="3" name="Content Placeholder 2"/>
          <p:cNvSpPr>
            <a:spLocks noGrp="1"/>
          </p:cNvSpPr>
          <p:nvPr>
            <p:ph idx="1"/>
          </p:nvPr>
        </p:nvSpPr>
        <p:spPr>
          <a:xfrm>
            <a:off x="381000" y="990600"/>
            <a:ext cx="3886200" cy="5638800"/>
          </a:xfrm>
        </p:spPr>
        <p:txBody>
          <a:bodyPr>
            <a:normAutofit fontScale="70000" lnSpcReduction="20000"/>
          </a:bodyPr>
          <a:lstStyle/>
          <a:p>
            <a:r>
              <a:rPr lang="en-US" dirty="0" smtClean="0"/>
              <a:t>Parameters</a:t>
            </a:r>
          </a:p>
          <a:p>
            <a:pPr lvl="1"/>
            <a:r>
              <a:rPr lang="en-US" dirty="0"/>
              <a:t>40 bricks</a:t>
            </a:r>
          </a:p>
          <a:p>
            <a:pPr lvl="1"/>
            <a:r>
              <a:rPr lang="en-US" dirty="0"/>
              <a:t>2 ferromagnetic cores</a:t>
            </a:r>
          </a:p>
          <a:p>
            <a:pPr lvl="1"/>
            <a:r>
              <a:rPr lang="en-US" dirty="0"/>
              <a:t>1.6 m ID, 3.06 m OD</a:t>
            </a:r>
          </a:p>
          <a:p>
            <a:pPr lvl="1"/>
            <a:r>
              <a:rPr lang="en-US" dirty="0"/>
              <a:t>0.22 m thick</a:t>
            </a:r>
          </a:p>
          <a:p>
            <a:r>
              <a:rPr lang="en-US" dirty="0" smtClean="0"/>
              <a:t>Diagnostics</a:t>
            </a:r>
          </a:p>
          <a:p>
            <a:pPr lvl="1"/>
            <a:r>
              <a:rPr lang="en-US" dirty="0"/>
              <a:t>B-dot loops on MITL for current</a:t>
            </a:r>
          </a:p>
          <a:p>
            <a:pPr lvl="1"/>
            <a:r>
              <a:rPr lang="en-US" dirty="0"/>
              <a:t>150 </a:t>
            </a:r>
            <a:r>
              <a:rPr lang="en-US" dirty="0" err="1"/>
              <a:t>fs</a:t>
            </a:r>
            <a:r>
              <a:rPr lang="en-US" dirty="0"/>
              <a:t>, 775 nm Clark MXR </a:t>
            </a:r>
            <a:r>
              <a:rPr lang="en-US" dirty="0" err="1" smtClean="0"/>
              <a:t>Ti:Sapphire</a:t>
            </a:r>
            <a:r>
              <a:rPr lang="en-US" dirty="0" smtClean="0"/>
              <a:t> laser </a:t>
            </a:r>
            <a:r>
              <a:rPr lang="en-US" dirty="0" err="1" smtClean="0"/>
              <a:t>backlighter</a:t>
            </a:r>
            <a:endParaRPr lang="en-US" dirty="0"/>
          </a:p>
          <a:p>
            <a:r>
              <a:rPr lang="en-US" dirty="0" smtClean="0"/>
              <a:t>Matched </a:t>
            </a:r>
            <a:r>
              <a:rPr lang="en-US" dirty="0"/>
              <a:t>Load (0.1 ohm)</a:t>
            </a:r>
          </a:p>
          <a:p>
            <a:pPr lvl="1"/>
            <a:r>
              <a:rPr lang="en-US" dirty="0"/>
              <a:t>+100kV capacitor voltage</a:t>
            </a:r>
          </a:p>
          <a:p>
            <a:pPr lvl="1"/>
            <a:r>
              <a:rPr lang="en-US" dirty="0"/>
              <a:t>1 MA peak current</a:t>
            </a:r>
          </a:p>
          <a:p>
            <a:pPr lvl="1"/>
            <a:r>
              <a:rPr lang="en-US" dirty="0"/>
              <a:t>~100 ns rise-time</a:t>
            </a:r>
          </a:p>
          <a:p>
            <a:r>
              <a:rPr lang="en-US" dirty="0" smtClean="0"/>
              <a:t>Foil load</a:t>
            </a:r>
          </a:p>
          <a:p>
            <a:pPr lvl="1"/>
            <a:r>
              <a:rPr lang="en-US" dirty="0" smtClean="0"/>
              <a:t>Aluminum foil</a:t>
            </a:r>
          </a:p>
          <a:p>
            <a:pPr lvl="1"/>
            <a:r>
              <a:rPr lang="en-US" dirty="0" smtClean="0"/>
              <a:t>400 </a:t>
            </a:r>
            <a:r>
              <a:rPr lang="en-US" dirty="0"/>
              <a:t>nm </a:t>
            </a:r>
            <a:r>
              <a:rPr lang="en-US" dirty="0" smtClean="0"/>
              <a:t>thick</a:t>
            </a:r>
          </a:p>
          <a:p>
            <a:pPr lvl="1"/>
            <a:r>
              <a:rPr lang="en-US" dirty="0" smtClean="0"/>
              <a:t>1 </a:t>
            </a:r>
            <a:r>
              <a:rPr lang="en-US" dirty="0"/>
              <a:t>cm </a:t>
            </a:r>
            <a:r>
              <a:rPr lang="en-US" dirty="0" smtClean="0"/>
              <a:t>wide</a:t>
            </a:r>
          </a:p>
          <a:p>
            <a:pPr lvl="1"/>
            <a:endParaRPr lang="en-US" dirty="0" smtClean="0"/>
          </a:p>
          <a:p>
            <a:pPr lvl="1"/>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416966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4038600"/>
            <a:ext cx="4867275" cy="202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M-Logo13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Tree>
    <p:extLst>
      <p:ext uri="{BB962C8B-B14F-4D97-AF65-F5344CB8AC3E}">
        <p14:creationId xmlns:p14="http://schemas.microsoft.com/office/powerpoint/2010/main" val="3980805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144000" cy="1143000"/>
          </a:xfrm>
        </p:spPr>
        <p:txBody>
          <a:bodyPr>
            <a:normAutofit/>
          </a:bodyPr>
          <a:lstStyle/>
          <a:p>
            <a:r>
              <a:rPr lang="en-US" dirty="0" smtClean="0"/>
              <a:t>Magneto Rayleigh-Taylor Instability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63899"/>
            <a:ext cx="6629400" cy="336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6800" y="1018601"/>
            <a:ext cx="7296150" cy="2031325"/>
          </a:xfrm>
          <a:prstGeom prst="rect">
            <a:avLst/>
          </a:prstGeom>
          <a:noFill/>
        </p:spPr>
        <p:txBody>
          <a:bodyPr wrap="square" rtlCol="0">
            <a:spAutoFit/>
          </a:bodyPr>
          <a:lstStyle/>
          <a:p>
            <a:r>
              <a:rPr lang="en-US" dirty="0" smtClean="0"/>
              <a:t>The Rayleigh-Taylor (RT) instability occurs when heavy fluid is placed over light fluid in an effective gravitational field. Alternatively, RT occurs when a light fluid accelerates a heavy fluid.</a:t>
            </a:r>
          </a:p>
          <a:p>
            <a:endParaRPr lang="en-US" dirty="0"/>
          </a:p>
          <a:p>
            <a:r>
              <a:rPr lang="en-US" dirty="0" smtClean="0"/>
              <a:t>The Magneto Rayleigh-Taylor  (MRT) instability is the RT instability in the  presence of a magnetic field. Depending on orientation of instability </a:t>
            </a:r>
            <a:r>
              <a:rPr lang="en-US" dirty="0" err="1" smtClean="0"/>
              <a:t>wavevector</a:t>
            </a:r>
            <a:r>
              <a:rPr lang="en-US" dirty="0" smtClean="0"/>
              <a:t>, the magnetic field may be stabilizing or have no effect.</a:t>
            </a:r>
            <a:endParaRPr lang="en-US" dirty="0"/>
          </a:p>
        </p:txBody>
      </p:sp>
    </p:spTree>
    <p:extLst>
      <p:ext uri="{BB962C8B-B14F-4D97-AF65-F5344CB8AC3E}">
        <p14:creationId xmlns:p14="http://schemas.microsoft.com/office/powerpoint/2010/main" val="3583509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Electrothermal Instability</a:t>
            </a:r>
            <a:endParaRPr lang="en-US" dirty="0"/>
          </a:p>
        </p:txBody>
      </p:sp>
      <p:sp>
        <p:nvSpPr>
          <p:cNvPr id="3" name="Content Placeholder 2"/>
          <p:cNvSpPr>
            <a:spLocks noGrp="1"/>
          </p:cNvSpPr>
          <p:nvPr>
            <p:ph idx="1"/>
          </p:nvPr>
        </p:nvSpPr>
        <p:spPr>
          <a:xfrm>
            <a:off x="457200" y="1219199"/>
            <a:ext cx="8229600" cy="2858869"/>
          </a:xfrm>
        </p:spPr>
        <p:txBody>
          <a:bodyPr>
            <a:normAutofit fontScale="55000" lnSpcReduction="20000"/>
          </a:bodyPr>
          <a:lstStyle/>
          <a:p>
            <a:pPr marL="0" indent="0">
              <a:buNone/>
            </a:pPr>
            <a:r>
              <a:rPr lang="en-US" dirty="0" smtClean="0"/>
              <a:t>The electrothermal (ET) instability occurs when a current is driven through a material with a resistivity (</a:t>
            </a:r>
            <a:r>
              <a:rPr lang="el-GR" dirty="0" smtClean="0"/>
              <a:t>η</a:t>
            </a:r>
            <a:r>
              <a:rPr lang="en-US" dirty="0" smtClean="0"/>
              <a:t>) that increases with temperature (T), or d</a:t>
            </a:r>
            <a:r>
              <a:rPr lang="el-GR" dirty="0" smtClean="0"/>
              <a:t>η</a:t>
            </a:r>
            <a:r>
              <a:rPr lang="en-US" dirty="0" smtClean="0"/>
              <a:t>/</a:t>
            </a:r>
            <a:r>
              <a:rPr lang="en-US" dirty="0" err="1" smtClean="0"/>
              <a:t>dT</a:t>
            </a:r>
            <a:r>
              <a:rPr lang="en-US" dirty="0" smtClean="0"/>
              <a:t>&gt;0.</a:t>
            </a:r>
          </a:p>
          <a:p>
            <a:pPr marL="0" indent="0">
              <a:buNone/>
            </a:pPr>
            <a:endParaRPr lang="en-US" dirty="0" smtClean="0"/>
          </a:p>
          <a:p>
            <a:pPr marL="0" indent="0">
              <a:buNone/>
            </a:pPr>
            <a:r>
              <a:rPr lang="en-US" dirty="0" smtClean="0"/>
              <a:t>For a local increase in temperature, we have:</a:t>
            </a:r>
          </a:p>
          <a:p>
            <a:pPr marL="0" indent="0">
              <a:buNone/>
            </a:pPr>
            <a:endParaRPr lang="en-US" dirty="0" smtClean="0"/>
          </a:p>
          <a:p>
            <a:pPr marL="0" indent="0">
              <a:buNone/>
            </a:pPr>
            <a:r>
              <a:rPr lang="en-US" sz="5100" dirty="0" smtClean="0"/>
              <a:t>T increases → </a:t>
            </a:r>
            <a:r>
              <a:rPr lang="el-GR" sz="5100" dirty="0" smtClean="0"/>
              <a:t>η</a:t>
            </a:r>
            <a:r>
              <a:rPr lang="en-US" sz="5100" dirty="0" smtClean="0"/>
              <a:t> increases </a:t>
            </a:r>
            <a:r>
              <a:rPr lang="en-US" sz="5100" dirty="0"/>
              <a:t>→</a:t>
            </a:r>
            <a:r>
              <a:rPr lang="en-US" sz="5100" dirty="0" smtClean="0"/>
              <a:t> Increased Joule heating </a:t>
            </a:r>
            <a:r>
              <a:rPr lang="en-US" sz="5100" dirty="0"/>
              <a:t>→</a:t>
            </a:r>
            <a:r>
              <a:rPr lang="en-US" sz="5100" dirty="0" smtClean="0"/>
              <a:t> T increases</a:t>
            </a:r>
            <a:r>
              <a:rPr lang="en-US" sz="5100" dirty="0"/>
              <a:t>  </a:t>
            </a:r>
            <a:r>
              <a:rPr lang="en-US" sz="5100" dirty="0" smtClean="0"/>
              <a:t>→ </a:t>
            </a:r>
            <a:r>
              <a:rPr lang="en-US" sz="5100" dirty="0"/>
              <a:t>→ </a:t>
            </a:r>
            <a:r>
              <a:rPr lang="en-US" sz="5100" dirty="0" smtClean="0"/>
              <a:t>Runaway effect</a:t>
            </a:r>
          </a:p>
          <a:p>
            <a:pPr marL="0" indent="0">
              <a:buNone/>
            </a:pPr>
            <a:endParaRPr lang="en-US" dirty="0"/>
          </a:p>
          <a:p>
            <a:pPr marL="0" indent="0">
              <a:buNone/>
            </a:pPr>
            <a:r>
              <a:rPr lang="en-US" dirty="0" smtClean="0"/>
              <a:t>Results in heated striations perpendicular to current flow on face of foil</a:t>
            </a:r>
            <a:endParaRPr lang="en-US" dirty="0"/>
          </a:p>
        </p:txBody>
      </p:sp>
      <p:grpSp>
        <p:nvGrpSpPr>
          <p:cNvPr id="18" name="Group 17"/>
          <p:cNvGrpSpPr/>
          <p:nvPr/>
        </p:nvGrpSpPr>
        <p:grpSpPr>
          <a:xfrm>
            <a:off x="609600" y="4102100"/>
            <a:ext cx="4724400" cy="2603500"/>
            <a:chOff x="2362200" y="4178300"/>
            <a:chExt cx="4724400" cy="2603500"/>
          </a:xfrm>
        </p:grpSpPr>
        <p:grpSp>
          <p:nvGrpSpPr>
            <p:cNvPr id="10" name="Group 9"/>
            <p:cNvGrpSpPr/>
            <p:nvPr/>
          </p:nvGrpSpPr>
          <p:grpSpPr>
            <a:xfrm>
              <a:off x="3429000" y="4191000"/>
              <a:ext cx="1371600" cy="2590800"/>
              <a:chOff x="3429000" y="4343400"/>
              <a:chExt cx="1371600" cy="2590800"/>
            </a:xfrm>
          </p:grpSpPr>
          <p:sp>
            <p:nvSpPr>
              <p:cNvPr id="4" name="Rectangle 3"/>
              <p:cNvSpPr/>
              <p:nvPr/>
            </p:nvSpPr>
            <p:spPr>
              <a:xfrm>
                <a:off x="3429000" y="4343400"/>
                <a:ext cx="1371600" cy="2590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3429000" y="4572000"/>
                <a:ext cx="1371600" cy="304800"/>
              </a:xfrm>
              <a:prstGeom prst="rect">
                <a:avLst/>
              </a:prstGeom>
              <a:solidFill>
                <a:srgbClr val="F5291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29000" y="5029200"/>
                <a:ext cx="1371600" cy="304800"/>
              </a:xfrm>
              <a:prstGeom prst="rect">
                <a:avLst/>
              </a:prstGeom>
              <a:solidFill>
                <a:srgbClr val="F5291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5486400"/>
                <a:ext cx="1371600" cy="304800"/>
              </a:xfrm>
              <a:prstGeom prst="rect">
                <a:avLst/>
              </a:prstGeom>
              <a:solidFill>
                <a:srgbClr val="F5291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5943600"/>
                <a:ext cx="1371600" cy="304800"/>
              </a:xfrm>
              <a:prstGeom prst="rect">
                <a:avLst/>
              </a:prstGeom>
              <a:solidFill>
                <a:srgbClr val="F5291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29000" y="6400800"/>
                <a:ext cx="1371600" cy="304800"/>
              </a:xfrm>
              <a:prstGeom prst="rect">
                <a:avLst/>
              </a:prstGeom>
              <a:solidFill>
                <a:srgbClr val="F5291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p:cNvCxnSpPr>
              <a:endCxn id="5" idx="3"/>
            </p:cNvCxnSpPr>
            <p:nvPr/>
          </p:nvCxnSpPr>
          <p:spPr>
            <a:xfrm flipH="1">
              <a:off x="4800600" y="4572000"/>
              <a:ext cx="533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00600" y="4813300"/>
              <a:ext cx="533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5334000" y="4370169"/>
              <a:ext cx="1752600" cy="646331"/>
            </a:xfrm>
            <a:prstGeom prst="rect">
              <a:avLst/>
            </a:prstGeom>
            <a:noFill/>
          </p:spPr>
          <p:txBody>
            <a:bodyPr wrap="square" rtlCol="0">
              <a:spAutoFit/>
            </a:bodyPr>
            <a:lstStyle/>
            <a:p>
              <a:r>
                <a:rPr lang="en-US" dirty="0" smtClean="0"/>
                <a:t>Hot</a:t>
              </a:r>
            </a:p>
            <a:p>
              <a:r>
                <a:rPr lang="en-US" dirty="0" smtClean="0"/>
                <a:t>Cold</a:t>
              </a:r>
              <a:endParaRPr lang="en-US" dirty="0"/>
            </a:p>
          </p:txBody>
        </p:sp>
        <p:cxnSp>
          <p:nvCxnSpPr>
            <p:cNvPr id="16" name="Straight Arrow Connector 15"/>
            <p:cNvCxnSpPr/>
            <p:nvPr/>
          </p:nvCxnSpPr>
          <p:spPr>
            <a:xfrm>
              <a:off x="3200400" y="4178300"/>
              <a:ext cx="0" cy="2438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362200" y="4202668"/>
              <a:ext cx="1066800" cy="369332"/>
            </a:xfrm>
            <a:prstGeom prst="rect">
              <a:avLst/>
            </a:prstGeom>
            <a:noFill/>
          </p:spPr>
          <p:txBody>
            <a:bodyPr wrap="square" rtlCol="0">
              <a:spAutoFit/>
            </a:bodyPr>
            <a:lstStyle/>
            <a:p>
              <a:r>
                <a:rPr lang="en-US" dirty="0" smtClean="0"/>
                <a:t>Current</a:t>
              </a:r>
              <a:endParaRPr lang="en-US" dirty="0"/>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782" y="4038600"/>
            <a:ext cx="2001982"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934200" y="4217075"/>
            <a:ext cx="2015836" cy="1754326"/>
          </a:xfrm>
          <a:prstGeom prst="rect">
            <a:avLst/>
          </a:prstGeom>
          <a:noFill/>
        </p:spPr>
        <p:txBody>
          <a:bodyPr wrap="square" rtlCol="0">
            <a:spAutoFit/>
          </a:bodyPr>
          <a:lstStyle/>
          <a:p>
            <a:r>
              <a:rPr lang="en-US" dirty="0" smtClean="0"/>
              <a:t>When viewed perpendicular to face of foil, the heated regions ablate and result in plasma streamers</a:t>
            </a:r>
            <a:endParaRPr lang="en-US" dirty="0"/>
          </a:p>
        </p:txBody>
      </p:sp>
      <p:pic>
        <p:nvPicPr>
          <p:cNvPr id="24" name="Picture 23" descr="UM-Logo13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Tree>
    <p:extLst>
      <p:ext uri="{BB962C8B-B14F-4D97-AF65-F5344CB8AC3E}">
        <p14:creationId xmlns:p14="http://schemas.microsoft.com/office/powerpoint/2010/main" val="1595437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70" y="-145067"/>
            <a:ext cx="8229600" cy="1143000"/>
          </a:xfrm>
        </p:spPr>
        <p:txBody>
          <a:bodyPr/>
          <a:lstStyle/>
          <a:p>
            <a:r>
              <a:rPr lang="en-US" dirty="0" smtClean="0"/>
              <a:t>Foil Ablation</a:t>
            </a:r>
            <a:endParaRPr lang="en-US" dirty="0"/>
          </a:p>
        </p:txBody>
      </p:sp>
      <p:pic>
        <p:nvPicPr>
          <p:cNvPr id="7" name="Picture 6" descr="UM-Logo13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8" name="Rectangle 7"/>
          <p:cNvSpPr/>
          <p:nvPr/>
        </p:nvSpPr>
        <p:spPr>
          <a:xfrm>
            <a:off x="3078461" y="4648200"/>
            <a:ext cx="2788939" cy="2031325"/>
          </a:xfrm>
          <a:prstGeom prst="rect">
            <a:avLst/>
          </a:prstGeom>
        </p:spPr>
        <p:txBody>
          <a:bodyPr wrap="square">
            <a:spAutoFit/>
          </a:bodyPr>
          <a:lstStyle/>
          <a:p>
            <a:r>
              <a:rPr lang="en-US" dirty="0" smtClean="0"/>
              <a:t>Foil in </a:t>
            </a:r>
            <a:r>
              <a:rPr lang="en-US" dirty="0"/>
              <a:t>solid state is unstable to “striation” form of </a:t>
            </a:r>
            <a:r>
              <a:rPr lang="en-US" dirty="0" smtClean="0"/>
              <a:t>ET. Heated material ablates in plasma streamers. ET characterized by smaller wavelength structures </a:t>
            </a:r>
          </a:p>
          <a:p>
            <a:r>
              <a:rPr lang="en-US" dirty="0" smtClean="0"/>
              <a:t>(~0.5 mm)</a:t>
            </a:r>
            <a:endParaRPr lang="en-US" dirty="0"/>
          </a:p>
        </p:txBody>
      </p:sp>
      <p:sp>
        <p:nvSpPr>
          <p:cNvPr id="9" name="Rectangle 8"/>
          <p:cNvSpPr/>
          <p:nvPr/>
        </p:nvSpPr>
        <p:spPr>
          <a:xfrm>
            <a:off x="5867400" y="4572000"/>
            <a:ext cx="3048000" cy="2308324"/>
          </a:xfrm>
          <a:prstGeom prst="rect">
            <a:avLst/>
          </a:prstGeom>
        </p:spPr>
        <p:txBody>
          <a:bodyPr wrap="square">
            <a:spAutoFit/>
          </a:bodyPr>
          <a:lstStyle/>
          <a:p>
            <a:r>
              <a:rPr lang="en-US" dirty="0"/>
              <a:t>As magnetic field </a:t>
            </a:r>
            <a:r>
              <a:rPr lang="en-US" dirty="0" smtClean="0"/>
              <a:t>increases</a:t>
            </a:r>
            <a:r>
              <a:rPr lang="en-US" dirty="0"/>
              <a:t>, expansion of foil slows down, providing a negative acceleration and MRT unstable </a:t>
            </a:r>
            <a:r>
              <a:rPr lang="en-US" dirty="0" smtClean="0"/>
              <a:t>plasma-vacuum interface. MRT characterized by longer wavelength structures (~1-2mm)</a:t>
            </a:r>
            <a:endParaRPr lang="en-US" dirty="0"/>
          </a:p>
        </p:txBody>
      </p:sp>
      <p:sp>
        <p:nvSpPr>
          <p:cNvPr id="10" name="Rectangle 9"/>
          <p:cNvSpPr/>
          <p:nvPr/>
        </p:nvSpPr>
        <p:spPr>
          <a:xfrm>
            <a:off x="1752600" y="1524000"/>
            <a:ext cx="45719" cy="2971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7" name="Group 106"/>
          <p:cNvGrpSpPr/>
          <p:nvPr/>
        </p:nvGrpSpPr>
        <p:grpSpPr>
          <a:xfrm>
            <a:off x="3886200" y="1524000"/>
            <a:ext cx="914400" cy="2971800"/>
            <a:chOff x="3352800" y="1524000"/>
            <a:chExt cx="914400" cy="2971800"/>
          </a:xfrm>
        </p:grpSpPr>
        <p:sp>
          <p:nvSpPr>
            <p:cNvPr id="11" name="Rectangle 10"/>
            <p:cNvSpPr/>
            <p:nvPr/>
          </p:nvSpPr>
          <p:spPr>
            <a:xfrm>
              <a:off x="3733800" y="1524000"/>
              <a:ext cx="152400" cy="2971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p:cNvGrpSpPr/>
            <p:nvPr/>
          </p:nvGrpSpPr>
          <p:grpSpPr>
            <a:xfrm>
              <a:off x="3352800" y="1665608"/>
              <a:ext cx="381000" cy="2753992"/>
              <a:chOff x="3810000" y="1668781"/>
              <a:chExt cx="381000" cy="2753992"/>
            </a:xfrm>
            <a:scene3d>
              <a:camera prst="orthographicFront">
                <a:rot lat="0" lon="10800000" rev="0"/>
              </a:camera>
              <a:lightRig rig="threePt" dir="t"/>
            </a:scene3d>
          </p:grpSpPr>
          <p:sp>
            <p:nvSpPr>
              <p:cNvPr id="18" name="Right Triangle 17"/>
              <p:cNvSpPr/>
              <p:nvPr/>
            </p:nvSpPr>
            <p:spPr>
              <a:xfrm>
                <a:off x="3810000" y="184118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ight Triangle 22"/>
              <p:cNvSpPr/>
              <p:nvPr/>
            </p:nvSpPr>
            <p:spPr>
              <a:xfrm>
                <a:off x="3810000" y="195135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ight Triangle 23"/>
              <p:cNvSpPr/>
              <p:nvPr/>
            </p:nvSpPr>
            <p:spPr>
              <a:xfrm>
                <a:off x="3810000" y="205803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ight Triangle 24"/>
              <p:cNvSpPr/>
              <p:nvPr/>
            </p:nvSpPr>
            <p:spPr>
              <a:xfrm>
                <a:off x="3810000" y="216820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ight Triangle 25"/>
              <p:cNvSpPr/>
              <p:nvPr/>
            </p:nvSpPr>
            <p:spPr>
              <a:xfrm>
                <a:off x="3810000" y="229426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ight Triangle 26"/>
              <p:cNvSpPr/>
              <p:nvPr/>
            </p:nvSpPr>
            <p:spPr>
              <a:xfrm>
                <a:off x="3810000" y="240443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Triangle 27"/>
              <p:cNvSpPr/>
              <p:nvPr/>
            </p:nvSpPr>
            <p:spPr>
              <a:xfrm>
                <a:off x="3810000" y="251111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ight Triangle 28"/>
              <p:cNvSpPr/>
              <p:nvPr/>
            </p:nvSpPr>
            <p:spPr>
              <a:xfrm>
                <a:off x="3810000" y="262128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ight Triangle 29"/>
              <p:cNvSpPr/>
              <p:nvPr/>
            </p:nvSpPr>
            <p:spPr>
              <a:xfrm>
                <a:off x="3810000" y="272510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ight Triangle 30"/>
              <p:cNvSpPr/>
              <p:nvPr/>
            </p:nvSpPr>
            <p:spPr>
              <a:xfrm>
                <a:off x="3810000" y="283527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ight Triangle 31"/>
              <p:cNvSpPr/>
              <p:nvPr/>
            </p:nvSpPr>
            <p:spPr>
              <a:xfrm>
                <a:off x="3810000" y="294195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ight Triangle 32"/>
              <p:cNvSpPr/>
              <p:nvPr/>
            </p:nvSpPr>
            <p:spPr>
              <a:xfrm>
                <a:off x="3810000" y="305212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ight Triangle 33"/>
              <p:cNvSpPr/>
              <p:nvPr/>
            </p:nvSpPr>
            <p:spPr>
              <a:xfrm>
                <a:off x="3810000" y="317818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ight Triangle 34"/>
              <p:cNvSpPr/>
              <p:nvPr/>
            </p:nvSpPr>
            <p:spPr>
              <a:xfrm>
                <a:off x="3810000" y="328835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ight Triangle 35"/>
              <p:cNvSpPr/>
              <p:nvPr/>
            </p:nvSpPr>
            <p:spPr>
              <a:xfrm>
                <a:off x="3810000" y="339503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ight Triangle 36"/>
              <p:cNvSpPr/>
              <p:nvPr/>
            </p:nvSpPr>
            <p:spPr>
              <a:xfrm>
                <a:off x="3810000" y="350520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ight Triangle 37"/>
              <p:cNvSpPr/>
              <p:nvPr/>
            </p:nvSpPr>
            <p:spPr>
              <a:xfrm>
                <a:off x="3810000" y="360330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ight Triangle 38"/>
              <p:cNvSpPr/>
              <p:nvPr/>
            </p:nvSpPr>
            <p:spPr>
              <a:xfrm>
                <a:off x="3810000" y="370712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ight Triangle 39"/>
              <p:cNvSpPr/>
              <p:nvPr/>
            </p:nvSpPr>
            <p:spPr>
              <a:xfrm>
                <a:off x="3810000" y="381729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ight Triangle 40"/>
              <p:cNvSpPr/>
              <p:nvPr/>
            </p:nvSpPr>
            <p:spPr>
              <a:xfrm>
                <a:off x="3810000" y="392397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ight Triangle 41"/>
              <p:cNvSpPr/>
              <p:nvPr/>
            </p:nvSpPr>
            <p:spPr>
              <a:xfrm>
                <a:off x="3810000" y="403414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ight Triangle 42"/>
              <p:cNvSpPr/>
              <p:nvPr/>
            </p:nvSpPr>
            <p:spPr>
              <a:xfrm>
                <a:off x="3810000" y="416020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ight Triangle 43"/>
              <p:cNvSpPr/>
              <p:nvPr/>
            </p:nvSpPr>
            <p:spPr>
              <a:xfrm>
                <a:off x="3810000" y="427037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ight Triangle 44"/>
              <p:cNvSpPr/>
              <p:nvPr/>
            </p:nvSpPr>
            <p:spPr>
              <a:xfrm>
                <a:off x="3810000" y="437705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ight Triangle 46"/>
              <p:cNvSpPr/>
              <p:nvPr/>
            </p:nvSpPr>
            <p:spPr>
              <a:xfrm>
                <a:off x="3810000" y="175260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ight Triangle 47"/>
              <p:cNvSpPr/>
              <p:nvPr/>
            </p:nvSpPr>
            <p:spPr>
              <a:xfrm>
                <a:off x="3810000" y="166878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7" name="Group 76"/>
            <p:cNvGrpSpPr/>
            <p:nvPr/>
          </p:nvGrpSpPr>
          <p:grpSpPr>
            <a:xfrm>
              <a:off x="3886200" y="1668781"/>
              <a:ext cx="381000" cy="2753992"/>
              <a:chOff x="3810000" y="1668781"/>
              <a:chExt cx="381000" cy="2753992"/>
            </a:xfrm>
          </p:grpSpPr>
          <p:sp>
            <p:nvSpPr>
              <p:cNvPr id="78" name="Right Triangle 77"/>
              <p:cNvSpPr/>
              <p:nvPr/>
            </p:nvSpPr>
            <p:spPr>
              <a:xfrm>
                <a:off x="3810000" y="184118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Right Triangle 78"/>
              <p:cNvSpPr/>
              <p:nvPr/>
            </p:nvSpPr>
            <p:spPr>
              <a:xfrm>
                <a:off x="3810000" y="195135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ight Triangle 79"/>
              <p:cNvSpPr/>
              <p:nvPr/>
            </p:nvSpPr>
            <p:spPr>
              <a:xfrm>
                <a:off x="3810000" y="205803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Right Triangle 80"/>
              <p:cNvSpPr/>
              <p:nvPr/>
            </p:nvSpPr>
            <p:spPr>
              <a:xfrm>
                <a:off x="3810000" y="216820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Right Triangle 81"/>
              <p:cNvSpPr/>
              <p:nvPr/>
            </p:nvSpPr>
            <p:spPr>
              <a:xfrm>
                <a:off x="3810000" y="229426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Right Triangle 82"/>
              <p:cNvSpPr/>
              <p:nvPr/>
            </p:nvSpPr>
            <p:spPr>
              <a:xfrm>
                <a:off x="3810000" y="240443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Right Triangle 83"/>
              <p:cNvSpPr/>
              <p:nvPr/>
            </p:nvSpPr>
            <p:spPr>
              <a:xfrm>
                <a:off x="3810000" y="251111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Right Triangle 84"/>
              <p:cNvSpPr/>
              <p:nvPr/>
            </p:nvSpPr>
            <p:spPr>
              <a:xfrm>
                <a:off x="3810000" y="262128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Right Triangle 85"/>
              <p:cNvSpPr/>
              <p:nvPr/>
            </p:nvSpPr>
            <p:spPr>
              <a:xfrm>
                <a:off x="3810000" y="272510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Right Triangle 86"/>
              <p:cNvSpPr/>
              <p:nvPr/>
            </p:nvSpPr>
            <p:spPr>
              <a:xfrm>
                <a:off x="3810000" y="283527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Right Triangle 87"/>
              <p:cNvSpPr/>
              <p:nvPr/>
            </p:nvSpPr>
            <p:spPr>
              <a:xfrm>
                <a:off x="3810000" y="294195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Right Triangle 88"/>
              <p:cNvSpPr/>
              <p:nvPr/>
            </p:nvSpPr>
            <p:spPr>
              <a:xfrm>
                <a:off x="3810000" y="305212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Right Triangle 89"/>
              <p:cNvSpPr/>
              <p:nvPr/>
            </p:nvSpPr>
            <p:spPr>
              <a:xfrm>
                <a:off x="3810000" y="317818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Right Triangle 90"/>
              <p:cNvSpPr/>
              <p:nvPr/>
            </p:nvSpPr>
            <p:spPr>
              <a:xfrm>
                <a:off x="3810000" y="328835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Right Triangle 91"/>
              <p:cNvSpPr/>
              <p:nvPr/>
            </p:nvSpPr>
            <p:spPr>
              <a:xfrm>
                <a:off x="3810000" y="339503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3" name="Right Triangle 92"/>
              <p:cNvSpPr/>
              <p:nvPr/>
            </p:nvSpPr>
            <p:spPr>
              <a:xfrm>
                <a:off x="3810000" y="350520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4" name="Right Triangle 93"/>
              <p:cNvSpPr/>
              <p:nvPr/>
            </p:nvSpPr>
            <p:spPr>
              <a:xfrm>
                <a:off x="3810000" y="360330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 name="Right Triangle 94"/>
              <p:cNvSpPr/>
              <p:nvPr/>
            </p:nvSpPr>
            <p:spPr>
              <a:xfrm>
                <a:off x="3810000" y="370712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Right Triangle 95"/>
              <p:cNvSpPr/>
              <p:nvPr/>
            </p:nvSpPr>
            <p:spPr>
              <a:xfrm>
                <a:off x="3810000" y="381729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Right Triangle 96"/>
              <p:cNvSpPr/>
              <p:nvPr/>
            </p:nvSpPr>
            <p:spPr>
              <a:xfrm>
                <a:off x="3810000" y="392397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Right Triangle 97"/>
              <p:cNvSpPr/>
              <p:nvPr/>
            </p:nvSpPr>
            <p:spPr>
              <a:xfrm>
                <a:off x="3810000" y="403414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Right Triangle 98"/>
              <p:cNvSpPr/>
              <p:nvPr/>
            </p:nvSpPr>
            <p:spPr>
              <a:xfrm>
                <a:off x="3810000" y="416020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0" name="Right Triangle 99"/>
              <p:cNvSpPr/>
              <p:nvPr/>
            </p:nvSpPr>
            <p:spPr>
              <a:xfrm>
                <a:off x="3810000" y="4270373"/>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Right Triangle 100"/>
              <p:cNvSpPr/>
              <p:nvPr/>
            </p:nvSpPr>
            <p:spPr>
              <a:xfrm>
                <a:off x="3810000" y="4377054"/>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Right Triangle 101"/>
              <p:cNvSpPr/>
              <p:nvPr/>
            </p:nvSpPr>
            <p:spPr>
              <a:xfrm>
                <a:off x="3810000" y="1752600"/>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ight Triangle 102"/>
              <p:cNvSpPr/>
              <p:nvPr/>
            </p:nvSpPr>
            <p:spPr>
              <a:xfrm>
                <a:off x="3810000" y="1668781"/>
                <a:ext cx="381000" cy="4571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105" name="Group 104"/>
          <p:cNvGrpSpPr/>
          <p:nvPr/>
        </p:nvGrpSpPr>
        <p:grpSpPr>
          <a:xfrm>
            <a:off x="6583643" y="1600200"/>
            <a:ext cx="1036357" cy="2712721"/>
            <a:chOff x="5410184" y="1691640"/>
            <a:chExt cx="1036357" cy="2712721"/>
          </a:xfrm>
        </p:grpSpPr>
        <p:sp>
          <p:nvSpPr>
            <p:cNvPr id="76" name="Freeform 75"/>
            <p:cNvSpPr/>
            <p:nvPr/>
          </p:nvSpPr>
          <p:spPr>
            <a:xfrm>
              <a:off x="5410184" y="1699260"/>
              <a:ext cx="312440" cy="2705100"/>
            </a:xfrm>
            <a:custGeom>
              <a:avLst/>
              <a:gdLst>
                <a:gd name="connsiteX0" fmla="*/ 297196 w 312440"/>
                <a:gd name="connsiteY0" fmla="*/ 0 h 2705100"/>
                <a:gd name="connsiteX1" fmla="*/ 15256 w 312440"/>
                <a:gd name="connsiteY1" fmla="*/ 175260 h 2705100"/>
                <a:gd name="connsiteX2" fmla="*/ 312436 w 312440"/>
                <a:gd name="connsiteY2" fmla="*/ 381000 h 2705100"/>
                <a:gd name="connsiteX3" fmla="*/ 7636 w 312440"/>
                <a:gd name="connsiteY3" fmla="*/ 563880 h 2705100"/>
                <a:gd name="connsiteX4" fmla="*/ 312436 w 312440"/>
                <a:gd name="connsiteY4" fmla="*/ 746760 h 2705100"/>
                <a:gd name="connsiteX5" fmla="*/ 7636 w 312440"/>
                <a:gd name="connsiteY5" fmla="*/ 975360 h 2705100"/>
                <a:gd name="connsiteX6" fmla="*/ 312436 w 312440"/>
                <a:gd name="connsiteY6" fmla="*/ 1196340 h 2705100"/>
                <a:gd name="connsiteX7" fmla="*/ 15256 w 312440"/>
                <a:gd name="connsiteY7" fmla="*/ 1371600 h 2705100"/>
                <a:gd name="connsiteX8" fmla="*/ 304816 w 312440"/>
                <a:gd name="connsiteY8" fmla="*/ 1554480 h 2705100"/>
                <a:gd name="connsiteX9" fmla="*/ 16 w 312440"/>
                <a:gd name="connsiteY9" fmla="*/ 1752600 h 2705100"/>
                <a:gd name="connsiteX10" fmla="*/ 289576 w 312440"/>
                <a:gd name="connsiteY10" fmla="*/ 1965960 h 2705100"/>
                <a:gd name="connsiteX11" fmla="*/ 15256 w 312440"/>
                <a:gd name="connsiteY11" fmla="*/ 2125980 h 2705100"/>
                <a:gd name="connsiteX12" fmla="*/ 297196 w 312440"/>
                <a:gd name="connsiteY12" fmla="*/ 2369820 h 2705100"/>
                <a:gd name="connsiteX13" fmla="*/ 30496 w 312440"/>
                <a:gd name="connsiteY13" fmla="*/ 2529840 h 2705100"/>
                <a:gd name="connsiteX14" fmla="*/ 297196 w 312440"/>
                <a:gd name="connsiteY14"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40" h="2705100">
                  <a:moveTo>
                    <a:pt x="297196" y="0"/>
                  </a:moveTo>
                  <a:cubicBezTo>
                    <a:pt x="154956" y="55880"/>
                    <a:pt x="12716" y="111760"/>
                    <a:pt x="15256" y="175260"/>
                  </a:cubicBezTo>
                  <a:cubicBezTo>
                    <a:pt x="17796" y="238760"/>
                    <a:pt x="313706" y="316230"/>
                    <a:pt x="312436" y="381000"/>
                  </a:cubicBezTo>
                  <a:cubicBezTo>
                    <a:pt x="311166" y="445770"/>
                    <a:pt x="7636" y="502920"/>
                    <a:pt x="7636" y="563880"/>
                  </a:cubicBezTo>
                  <a:cubicBezTo>
                    <a:pt x="7636" y="624840"/>
                    <a:pt x="312436" y="678180"/>
                    <a:pt x="312436" y="746760"/>
                  </a:cubicBezTo>
                  <a:cubicBezTo>
                    <a:pt x="312436" y="815340"/>
                    <a:pt x="7636" y="900430"/>
                    <a:pt x="7636" y="975360"/>
                  </a:cubicBezTo>
                  <a:cubicBezTo>
                    <a:pt x="7636" y="1050290"/>
                    <a:pt x="311166" y="1130300"/>
                    <a:pt x="312436" y="1196340"/>
                  </a:cubicBezTo>
                  <a:cubicBezTo>
                    <a:pt x="313706" y="1262380"/>
                    <a:pt x="16526" y="1311910"/>
                    <a:pt x="15256" y="1371600"/>
                  </a:cubicBezTo>
                  <a:cubicBezTo>
                    <a:pt x="13986" y="1431290"/>
                    <a:pt x="307356" y="1490980"/>
                    <a:pt x="304816" y="1554480"/>
                  </a:cubicBezTo>
                  <a:cubicBezTo>
                    <a:pt x="302276" y="1617980"/>
                    <a:pt x="2556" y="1684020"/>
                    <a:pt x="16" y="1752600"/>
                  </a:cubicBezTo>
                  <a:cubicBezTo>
                    <a:pt x="-2524" y="1821180"/>
                    <a:pt x="287036" y="1903730"/>
                    <a:pt x="289576" y="1965960"/>
                  </a:cubicBezTo>
                  <a:cubicBezTo>
                    <a:pt x="292116" y="2028190"/>
                    <a:pt x="13986" y="2058670"/>
                    <a:pt x="15256" y="2125980"/>
                  </a:cubicBezTo>
                  <a:cubicBezTo>
                    <a:pt x="16526" y="2193290"/>
                    <a:pt x="294656" y="2302510"/>
                    <a:pt x="297196" y="2369820"/>
                  </a:cubicBezTo>
                  <a:cubicBezTo>
                    <a:pt x="299736" y="2437130"/>
                    <a:pt x="30496" y="2473960"/>
                    <a:pt x="30496" y="2529840"/>
                  </a:cubicBezTo>
                  <a:cubicBezTo>
                    <a:pt x="30496" y="2585720"/>
                    <a:pt x="256556" y="2674620"/>
                    <a:pt x="297196" y="2705100"/>
                  </a:cubicBezTo>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Freeform 144"/>
            <p:cNvSpPr/>
            <p:nvPr/>
          </p:nvSpPr>
          <p:spPr>
            <a:xfrm rot="10800000">
              <a:off x="6134101" y="1691640"/>
              <a:ext cx="312440" cy="2705100"/>
            </a:xfrm>
            <a:custGeom>
              <a:avLst/>
              <a:gdLst>
                <a:gd name="connsiteX0" fmla="*/ 297196 w 312440"/>
                <a:gd name="connsiteY0" fmla="*/ 0 h 2705100"/>
                <a:gd name="connsiteX1" fmla="*/ 15256 w 312440"/>
                <a:gd name="connsiteY1" fmla="*/ 175260 h 2705100"/>
                <a:gd name="connsiteX2" fmla="*/ 312436 w 312440"/>
                <a:gd name="connsiteY2" fmla="*/ 381000 h 2705100"/>
                <a:gd name="connsiteX3" fmla="*/ 7636 w 312440"/>
                <a:gd name="connsiteY3" fmla="*/ 563880 h 2705100"/>
                <a:gd name="connsiteX4" fmla="*/ 312436 w 312440"/>
                <a:gd name="connsiteY4" fmla="*/ 746760 h 2705100"/>
                <a:gd name="connsiteX5" fmla="*/ 7636 w 312440"/>
                <a:gd name="connsiteY5" fmla="*/ 975360 h 2705100"/>
                <a:gd name="connsiteX6" fmla="*/ 312436 w 312440"/>
                <a:gd name="connsiteY6" fmla="*/ 1196340 h 2705100"/>
                <a:gd name="connsiteX7" fmla="*/ 15256 w 312440"/>
                <a:gd name="connsiteY7" fmla="*/ 1371600 h 2705100"/>
                <a:gd name="connsiteX8" fmla="*/ 304816 w 312440"/>
                <a:gd name="connsiteY8" fmla="*/ 1554480 h 2705100"/>
                <a:gd name="connsiteX9" fmla="*/ 16 w 312440"/>
                <a:gd name="connsiteY9" fmla="*/ 1752600 h 2705100"/>
                <a:gd name="connsiteX10" fmla="*/ 289576 w 312440"/>
                <a:gd name="connsiteY10" fmla="*/ 1965960 h 2705100"/>
                <a:gd name="connsiteX11" fmla="*/ 15256 w 312440"/>
                <a:gd name="connsiteY11" fmla="*/ 2125980 h 2705100"/>
                <a:gd name="connsiteX12" fmla="*/ 297196 w 312440"/>
                <a:gd name="connsiteY12" fmla="*/ 2369820 h 2705100"/>
                <a:gd name="connsiteX13" fmla="*/ 30496 w 312440"/>
                <a:gd name="connsiteY13" fmla="*/ 2529840 h 2705100"/>
                <a:gd name="connsiteX14" fmla="*/ 297196 w 312440"/>
                <a:gd name="connsiteY14"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40" h="2705100">
                  <a:moveTo>
                    <a:pt x="297196" y="0"/>
                  </a:moveTo>
                  <a:cubicBezTo>
                    <a:pt x="154956" y="55880"/>
                    <a:pt x="12716" y="111760"/>
                    <a:pt x="15256" y="175260"/>
                  </a:cubicBezTo>
                  <a:cubicBezTo>
                    <a:pt x="17796" y="238760"/>
                    <a:pt x="313706" y="316230"/>
                    <a:pt x="312436" y="381000"/>
                  </a:cubicBezTo>
                  <a:cubicBezTo>
                    <a:pt x="311166" y="445770"/>
                    <a:pt x="7636" y="502920"/>
                    <a:pt x="7636" y="563880"/>
                  </a:cubicBezTo>
                  <a:cubicBezTo>
                    <a:pt x="7636" y="624840"/>
                    <a:pt x="312436" y="678180"/>
                    <a:pt x="312436" y="746760"/>
                  </a:cubicBezTo>
                  <a:cubicBezTo>
                    <a:pt x="312436" y="815340"/>
                    <a:pt x="7636" y="900430"/>
                    <a:pt x="7636" y="975360"/>
                  </a:cubicBezTo>
                  <a:cubicBezTo>
                    <a:pt x="7636" y="1050290"/>
                    <a:pt x="311166" y="1130300"/>
                    <a:pt x="312436" y="1196340"/>
                  </a:cubicBezTo>
                  <a:cubicBezTo>
                    <a:pt x="313706" y="1262380"/>
                    <a:pt x="16526" y="1311910"/>
                    <a:pt x="15256" y="1371600"/>
                  </a:cubicBezTo>
                  <a:cubicBezTo>
                    <a:pt x="13986" y="1431290"/>
                    <a:pt x="307356" y="1490980"/>
                    <a:pt x="304816" y="1554480"/>
                  </a:cubicBezTo>
                  <a:cubicBezTo>
                    <a:pt x="302276" y="1617980"/>
                    <a:pt x="2556" y="1684020"/>
                    <a:pt x="16" y="1752600"/>
                  </a:cubicBezTo>
                  <a:cubicBezTo>
                    <a:pt x="-2524" y="1821180"/>
                    <a:pt x="287036" y="1903730"/>
                    <a:pt x="289576" y="1965960"/>
                  </a:cubicBezTo>
                  <a:cubicBezTo>
                    <a:pt x="292116" y="2028190"/>
                    <a:pt x="13986" y="2058670"/>
                    <a:pt x="15256" y="2125980"/>
                  </a:cubicBezTo>
                  <a:cubicBezTo>
                    <a:pt x="16526" y="2193290"/>
                    <a:pt x="294656" y="2302510"/>
                    <a:pt x="297196" y="2369820"/>
                  </a:cubicBezTo>
                  <a:cubicBezTo>
                    <a:pt x="299736" y="2437130"/>
                    <a:pt x="30496" y="2473960"/>
                    <a:pt x="30496" y="2529840"/>
                  </a:cubicBezTo>
                  <a:cubicBezTo>
                    <a:pt x="30496" y="2585720"/>
                    <a:pt x="256556" y="2674620"/>
                    <a:pt x="297196" y="2705100"/>
                  </a:cubicBezTo>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Rectangle 103"/>
            <p:cNvSpPr/>
            <p:nvPr/>
          </p:nvSpPr>
          <p:spPr>
            <a:xfrm>
              <a:off x="5695971" y="1699261"/>
              <a:ext cx="457201"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8" name="TextBox 107"/>
          <p:cNvSpPr txBox="1"/>
          <p:nvPr/>
        </p:nvSpPr>
        <p:spPr>
          <a:xfrm>
            <a:off x="74296" y="4724400"/>
            <a:ext cx="3048000" cy="1200329"/>
          </a:xfrm>
          <a:prstGeom prst="rect">
            <a:avLst/>
          </a:prstGeom>
          <a:noFill/>
        </p:spPr>
        <p:txBody>
          <a:bodyPr wrap="square" rtlCol="0">
            <a:spAutoFit/>
          </a:bodyPr>
          <a:lstStyle/>
          <a:p>
            <a:r>
              <a:rPr lang="en-US" dirty="0"/>
              <a:t>Current pulsed through </a:t>
            </a:r>
            <a:r>
              <a:rPr lang="en-US" dirty="0" smtClean="0"/>
              <a:t>Al foil (400 nm thick, 1 cm wide,  3-5 cm long). Foil heats, expands, and begins to ablate material</a:t>
            </a:r>
            <a:endParaRPr lang="en-US" dirty="0"/>
          </a:p>
        </p:txBody>
      </p:sp>
      <p:sp>
        <p:nvSpPr>
          <p:cNvPr id="114" name="TextBox 113"/>
          <p:cNvSpPr txBox="1"/>
          <p:nvPr/>
        </p:nvSpPr>
        <p:spPr>
          <a:xfrm>
            <a:off x="1750696" y="1380690"/>
            <a:ext cx="1371600" cy="307777"/>
          </a:xfrm>
          <a:prstGeom prst="rect">
            <a:avLst/>
          </a:prstGeom>
          <a:noFill/>
        </p:spPr>
        <p:txBody>
          <a:bodyPr wrap="square" rtlCol="0">
            <a:spAutoFit/>
          </a:bodyPr>
          <a:lstStyle/>
          <a:p>
            <a:r>
              <a:rPr lang="en-US" sz="1400" dirty="0" smtClean="0"/>
              <a:t>400 nm</a:t>
            </a:r>
            <a:endParaRPr lang="en-US" sz="1400" dirty="0"/>
          </a:p>
        </p:txBody>
      </p:sp>
      <p:sp>
        <p:nvSpPr>
          <p:cNvPr id="141" name="TextBox 140"/>
          <p:cNvSpPr txBox="1"/>
          <p:nvPr/>
        </p:nvSpPr>
        <p:spPr>
          <a:xfrm>
            <a:off x="1295400" y="1005008"/>
            <a:ext cx="988696" cy="461665"/>
          </a:xfrm>
          <a:prstGeom prst="rect">
            <a:avLst/>
          </a:prstGeom>
          <a:noFill/>
        </p:spPr>
        <p:txBody>
          <a:bodyPr wrap="square" rtlCol="0">
            <a:spAutoFit/>
          </a:bodyPr>
          <a:lstStyle/>
          <a:p>
            <a:r>
              <a:rPr lang="en-US" sz="2400" dirty="0" smtClean="0"/>
              <a:t>Initial</a:t>
            </a:r>
            <a:endParaRPr lang="en-US" sz="2400" dirty="0"/>
          </a:p>
        </p:txBody>
      </p:sp>
      <p:sp>
        <p:nvSpPr>
          <p:cNvPr id="142" name="TextBox 141"/>
          <p:cNvSpPr txBox="1"/>
          <p:nvPr/>
        </p:nvSpPr>
        <p:spPr>
          <a:xfrm>
            <a:off x="3048000" y="1002268"/>
            <a:ext cx="2559050" cy="461665"/>
          </a:xfrm>
          <a:prstGeom prst="rect">
            <a:avLst/>
          </a:prstGeom>
          <a:noFill/>
        </p:spPr>
        <p:txBody>
          <a:bodyPr wrap="square" rtlCol="0">
            <a:spAutoFit/>
          </a:bodyPr>
          <a:lstStyle/>
          <a:p>
            <a:r>
              <a:rPr lang="en-US" sz="2400" dirty="0" smtClean="0"/>
              <a:t>ET Instability Stage</a:t>
            </a:r>
            <a:endParaRPr lang="en-US" sz="2400" dirty="0"/>
          </a:p>
        </p:txBody>
      </p:sp>
      <p:cxnSp>
        <p:nvCxnSpPr>
          <p:cNvPr id="147" name="Straight Arrow Connector 146"/>
          <p:cNvCxnSpPr/>
          <p:nvPr/>
        </p:nvCxnSpPr>
        <p:spPr>
          <a:xfrm flipH="1">
            <a:off x="1798319" y="1665608"/>
            <a:ext cx="15049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9" name="Straight Arrow Connector 148"/>
          <p:cNvCxnSpPr/>
          <p:nvPr/>
        </p:nvCxnSpPr>
        <p:spPr>
          <a:xfrm>
            <a:off x="1598296" y="1665608"/>
            <a:ext cx="152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0" name="TextBox 149"/>
          <p:cNvSpPr txBox="1"/>
          <p:nvPr/>
        </p:nvSpPr>
        <p:spPr>
          <a:xfrm>
            <a:off x="5715000" y="990600"/>
            <a:ext cx="3200400" cy="461665"/>
          </a:xfrm>
          <a:prstGeom prst="rect">
            <a:avLst/>
          </a:prstGeom>
          <a:noFill/>
        </p:spPr>
        <p:txBody>
          <a:bodyPr wrap="square" rtlCol="0">
            <a:spAutoFit/>
          </a:bodyPr>
          <a:lstStyle/>
          <a:p>
            <a:r>
              <a:rPr lang="en-US" sz="2400" dirty="0" smtClean="0"/>
              <a:t>MRT Instability Stage</a:t>
            </a:r>
            <a:endParaRPr lang="en-US" sz="2400" dirty="0"/>
          </a:p>
        </p:txBody>
      </p:sp>
      <p:cxnSp>
        <p:nvCxnSpPr>
          <p:cNvPr id="156" name="Straight Arrow Connector 155"/>
          <p:cNvCxnSpPr/>
          <p:nvPr/>
        </p:nvCxnSpPr>
        <p:spPr>
          <a:xfrm>
            <a:off x="6309332" y="1772286"/>
            <a:ext cx="548621"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91" name="Straight Arrow Connector 190"/>
          <p:cNvCxnSpPr/>
          <p:nvPr/>
        </p:nvCxnSpPr>
        <p:spPr>
          <a:xfrm flipH="1">
            <a:off x="7307559" y="1765616"/>
            <a:ext cx="537230" cy="603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94" name="Straight Arrow Connector 193"/>
          <p:cNvCxnSpPr/>
          <p:nvPr/>
        </p:nvCxnSpPr>
        <p:spPr>
          <a:xfrm>
            <a:off x="7315200" y="2058031"/>
            <a:ext cx="548621" cy="0"/>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cxnSp>
        <p:nvCxnSpPr>
          <p:cNvPr id="195" name="Straight Arrow Connector 194"/>
          <p:cNvCxnSpPr/>
          <p:nvPr/>
        </p:nvCxnSpPr>
        <p:spPr>
          <a:xfrm flipH="1">
            <a:off x="6309332" y="2044696"/>
            <a:ext cx="537230" cy="6034"/>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sp>
        <p:nvSpPr>
          <p:cNvPr id="160" name="TextBox 159"/>
          <p:cNvSpPr txBox="1"/>
          <p:nvPr/>
        </p:nvSpPr>
        <p:spPr>
          <a:xfrm>
            <a:off x="6248400" y="1448037"/>
            <a:ext cx="405747" cy="369332"/>
          </a:xfrm>
          <a:prstGeom prst="rect">
            <a:avLst/>
          </a:prstGeom>
          <a:noFill/>
        </p:spPr>
        <p:txBody>
          <a:bodyPr wrap="square" rtlCol="0">
            <a:spAutoFit/>
          </a:bodyPr>
          <a:lstStyle/>
          <a:p>
            <a:r>
              <a:rPr lang="en-US" b="1" dirty="0" smtClean="0"/>
              <a:t>a</a:t>
            </a:r>
            <a:endParaRPr lang="en-US" b="1" dirty="0"/>
          </a:p>
        </p:txBody>
      </p:sp>
      <p:sp>
        <p:nvSpPr>
          <p:cNvPr id="161" name="TextBox 160"/>
          <p:cNvSpPr txBox="1"/>
          <p:nvPr/>
        </p:nvSpPr>
        <p:spPr>
          <a:xfrm>
            <a:off x="6248400" y="2057400"/>
            <a:ext cx="202873" cy="369332"/>
          </a:xfrm>
          <a:prstGeom prst="rect">
            <a:avLst/>
          </a:prstGeom>
          <a:noFill/>
        </p:spPr>
        <p:txBody>
          <a:bodyPr wrap="square" rtlCol="0">
            <a:spAutoFit/>
          </a:bodyPr>
          <a:lstStyle/>
          <a:p>
            <a:r>
              <a:rPr lang="en-US" b="1" dirty="0" smtClean="0"/>
              <a:t>g</a:t>
            </a:r>
            <a:endParaRPr lang="en-US" b="1" dirty="0"/>
          </a:p>
        </p:txBody>
      </p:sp>
      <p:sp>
        <p:nvSpPr>
          <p:cNvPr id="162" name="TextBox 161"/>
          <p:cNvSpPr txBox="1"/>
          <p:nvPr/>
        </p:nvSpPr>
        <p:spPr>
          <a:xfrm>
            <a:off x="7620000" y="2256257"/>
            <a:ext cx="1524000" cy="1169551"/>
          </a:xfrm>
          <a:prstGeom prst="rect">
            <a:avLst/>
          </a:prstGeom>
          <a:noFill/>
        </p:spPr>
        <p:txBody>
          <a:bodyPr wrap="square" rtlCol="0">
            <a:spAutoFit/>
          </a:bodyPr>
          <a:lstStyle/>
          <a:p>
            <a:r>
              <a:rPr lang="en-US" sz="1400" b="1" dirty="0" smtClean="0"/>
              <a:t>a</a:t>
            </a:r>
            <a:r>
              <a:rPr lang="en-US" sz="1400" dirty="0" smtClean="0"/>
              <a:t>=acceleration in lab frame</a:t>
            </a:r>
          </a:p>
          <a:p>
            <a:r>
              <a:rPr lang="en-US" sz="1400" b="1" dirty="0" smtClean="0"/>
              <a:t>g</a:t>
            </a:r>
            <a:r>
              <a:rPr lang="en-US" sz="1400" dirty="0" smtClean="0"/>
              <a:t>=effective gravity in plasma-vacuum  interface frame</a:t>
            </a:r>
            <a:endParaRPr lang="en-US" sz="1400" dirty="0"/>
          </a:p>
        </p:txBody>
      </p:sp>
      <p:cxnSp>
        <p:nvCxnSpPr>
          <p:cNvPr id="164" name="Straight Arrow Connector 163"/>
          <p:cNvCxnSpPr/>
          <p:nvPr/>
        </p:nvCxnSpPr>
        <p:spPr>
          <a:xfrm>
            <a:off x="1066800" y="2427289"/>
            <a:ext cx="0" cy="2045651"/>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
        <p:nvSpPr>
          <p:cNvPr id="165" name="TextBox 164"/>
          <p:cNvSpPr txBox="1"/>
          <p:nvPr/>
        </p:nvSpPr>
        <p:spPr>
          <a:xfrm>
            <a:off x="101776" y="2835994"/>
            <a:ext cx="1041224" cy="646331"/>
          </a:xfrm>
          <a:prstGeom prst="rect">
            <a:avLst/>
          </a:prstGeom>
          <a:noFill/>
        </p:spPr>
        <p:txBody>
          <a:bodyPr wrap="square" rtlCol="0">
            <a:spAutoFit/>
          </a:bodyPr>
          <a:lstStyle/>
          <a:p>
            <a:r>
              <a:rPr lang="en-US" dirty="0" smtClean="0"/>
              <a:t>Current flow</a:t>
            </a:r>
            <a:endParaRPr lang="en-US" dirty="0"/>
          </a:p>
        </p:txBody>
      </p:sp>
    </p:spTree>
    <p:extLst>
      <p:ext uri="{BB962C8B-B14F-4D97-AF65-F5344CB8AC3E}">
        <p14:creationId xmlns:p14="http://schemas.microsoft.com/office/powerpoint/2010/main" val="2476855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229600" cy="1143000"/>
          </a:xfrm>
        </p:spPr>
        <p:txBody>
          <a:bodyPr/>
          <a:lstStyle/>
          <a:p>
            <a:r>
              <a:rPr lang="en-US" dirty="0" smtClean="0"/>
              <a:t>MRT Stabilization and Axial B Field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2370" y="777700"/>
                <a:ext cx="8509230" cy="3184700"/>
              </a:xfrm>
            </p:spPr>
            <p:txBody>
              <a:bodyPr>
                <a:normAutofit fontScale="70000" lnSpcReduction="20000"/>
              </a:bodyPr>
              <a:lstStyle/>
              <a:p>
                <a:pPr marL="0" indent="0">
                  <a:buNone/>
                </a:pPr>
                <a:r>
                  <a:rPr lang="en-US" sz="2400" dirty="0" smtClean="0"/>
                  <a:t>         The </a:t>
                </a:r>
                <a:r>
                  <a:rPr lang="en-US" sz="2400" dirty="0"/>
                  <a:t>magnetic field reduces the MRT growth rate for perturbations where </a:t>
                </a:r>
                <a:r>
                  <a:rPr lang="en-US" sz="2400" dirty="0" err="1"/>
                  <a:t>wavevector</a:t>
                </a:r>
                <a:r>
                  <a:rPr lang="en-US" sz="2400" dirty="0"/>
                  <a:t> </a:t>
                </a:r>
                <a:r>
                  <a:rPr lang="en-US" sz="2400" b="1" dirty="0"/>
                  <a:t>k </a:t>
                </a:r>
                <a:r>
                  <a:rPr lang="en-US" sz="2400" dirty="0"/>
                  <a:t>is </a:t>
                </a:r>
                <a:r>
                  <a:rPr lang="en-US" sz="2400" dirty="0" smtClean="0"/>
                  <a:t>along </a:t>
                </a:r>
                <a:r>
                  <a:rPr lang="en-US" sz="2400" b="1" dirty="0"/>
                  <a:t>B   </a:t>
                </a:r>
              </a:p>
              <a:p>
                <a:pPr marL="0" indent="0">
                  <a:buNone/>
                </a:pPr>
                <a14:m>
                  <m:oMathPara xmlns:m="http://schemas.openxmlformats.org/officeDocument/2006/math">
                    <m:oMathParaPr>
                      <m:jc m:val="centerGroup"/>
                    </m:oMathParaPr>
                    <m:oMath xmlns:m="http://schemas.openxmlformats.org/officeDocument/2006/math">
                      <m:sSup>
                        <m:sSupPr>
                          <m:ctrlPr>
                            <a:rPr lang="en-US" sz="2400" i="1">
                              <a:latin typeface="Cambria Math"/>
                            </a:rPr>
                          </m:ctrlPr>
                        </m:sSupPr>
                        <m:e>
                          <m:r>
                            <a:rPr lang="en-US" sz="2400" i="1">
                              <a:latin typeface="Cambria Math"/>
                            </a:rPr>
                            <m:t>𝛾</m:t>
                          </m:r>
                        </m:e>
                        <m:sup>
                          <m:r>
                            <a:rPr lang="en-US" sz="2400" i="1">
                              <a:latin typeface="Cambria Math"/>
                            </a:rPr>
                            <m:t>2</m:t>
                          </m:r>
                        </m:sup>
                      </m:sSup>
                      <m:r>
                        <a:rPr lang="en-US" sz="2400" i="1">
                          <a:latin typeface="Cambria Math"/>
                        </a:rPr>
                        <m:t>=</m:t>
                      </m:r>
                      <m:r>
                        <a:rPr lang="en-US" sz="2400" i="1">
                          <a:latin typeface="Cambria Math"/>
                        </a:rPr>
                        <m:t>𝑘𝑔</m:t>
                      </m:r>
                      <m:r>
                        <a:rPr lang="en-US" sz="2400" i="1">
                          <a:latin typeface="Cambria Math"/>
                        </a:rPr>
                        <m:t>−</m:t>
                      </m:r>
                      <m:f>
                        <m:fPr>
                          <m:ctrlPr>
                            <a:rPr lang="en-US" sz="2400" i="1">
                              <a:latin typeface="Cambria Math"/>
                            </a:rPr>
                          </m:ctrlPr>
                        </m:fPr>
                        <m:num>
                          <m:sSup>
                            <m:sSupPr>
                              <m:ctrlPr>
                                <a:rPr lang="en-US" sz="2400" i="1">
                                  <a:latin typeface="Cambria Math"/>
                                </a:rPr>
                              </m:ctrlPr>
                            </m:sSupPr>
                            <m:e>
                              <m:d>
                                <m:dPr>
                                  <m:ctrlPr>
                                    <a:rPr lang="en-US" sz="2400" i="1">
                                      <a:latin typeface="Cambria Math"/>
                                    </a:rPr>
                                  </m:ctrlPr>
                                </m:dPr>
                                <m:e>
                                  <m:r>
                                    <a:rPr lang="en-US" sz="2400" b="1" i="1">
                                      <a:latin typeface="Cambria Math"/>
                                    </a:rPr>
                                    <m:t>𝒌</m:t>
                                  </m:r>
                                  <m:r>
                                    <a:rPr lang="en-US" sz="2400" b="1" i="1">
                                      <a:latin typeface="Cambria Math"/>
                                    </a:rPr>
                                    <m:t>∙</m:t>
                                  </m:r>
                                  <m:r>
                                    <a:rPr lang="en-US" sz="2400" b="1" i="1">
                                      <a:latin typeface="Cambria Math"/>
                                    </a:rPr>
                                    <m:t>𝑩</m:t>
                                  </m:r>
                                </m:e>
                              </m:d>
                            </m:e>
                            <m:sup>
                              <m:r>
                                <a:rPr lang="en-US" sz="2400" i="1">
                                  <a:latin typeface="Cambria Math"/>
                                </a:rPr>
                                <m:t>2</m:t>
                              </m:r>
                            </m:sup>
                          </m:sSup>
                        </m:num>
                        <m:den>
                          <m:sSub>
                            <m:sSubPr>
                              <m:ctrlPr>
                                <a:rPr lang="en-US" sz="2400" i="1">
                                  <a:latin typeface="Cambria Math"/>
                                </a:rPr>
                              </m:ctrlPr>
                            </m:sSubPr>
                            <m:e>
                              <m:r>
                                <a:rPr lang="en-US" sz="2400" i="1">
                                  <a:latin typeface="Cambria Math"/>
                                </a:rPr>
                                <m:t>𝜇</m:t>
                              </m:r>
                            </m:e>
                            <m:sub>
                              <m:r>
                                <a:rPr lang="en-US" sz="2400" i="1">
                                  <a:latin typeface="Cambria Math"/>
                                </a:rPr>
                                <m:t>0</m:t>
                              </m:r>
                            </m:sub>
                          </m:sSub>
                          <m:r>
                            <a:rPr lang="en-US" sz="2400" i="1">
                              <a:latin typeface="Cambria Math"/>
                            </a:rPr>
                            <m:t>𝜌</m:t>
                          </m:r>
                        </m:den>
                      </m:f>
                    </m:oMath>
                  </m:oMathPara>
                </a14:m>
                <a:endParaRPr lang="en-US" sz="2400" dirty="0" smtClean="0"/>
              </a:p>
              <a:p>
                <a:pPr marL="0" indent="0">
                  <a:buNone/>
                </a:pPr>
                <a:endParaRPr lang="en-US" sz="2400" dirty="0"/>
              </a:p>
              <a:p>
                <a:pPr marL="0" indent="0">
                  <a:buNone/>
                </a:pPr>
                <a:r>
                  <a:rPr lang="en-US" sz="2400" dirty="0" smtClean="0"/>
                  <a:t>Previous experiments showed </a:t>
                </a:r>
                <a:r>
                  <a:rPr lang="en-US" sz="2400" b="1" dirty="0" smtClean="0"/>
                  <a:t>k </a:t>
                </a:r>
                <a:r>
                  <a:rPr lang="en-US" sz="2400" dirty="0" smtClean="0"/>
                  <a:t>in </a:t>
                </a:r>
                <a:r>
                  <a:rPr lang="en-US" sz="2400" b="1" dirty="0" smtClean="0"/>
                  <a:t>z </a:t>
                </a:r>
                <a:r>
                  <a:rPr lang="en-US" sz="2400" dirty="0" smtClean="0"/>
                  <a:t>direction and had </a:t>
                </a:r>
                <a:r>
                  <a:rPr lang="en-US" sz="2400" dirty="0"/>
                  <a:t>only </a:t>
                </a:r>
                <a:r>
                  <a:rPr lang="en-US" sz="2400" dirty="0" smtClean="0"/>
                  <a:t>B</a:t>
                </a:r>
                <a:r>
                  <a:rPr lang="en-US" sz="2400" baseline="-25000" dirty="0" smtClean="0"/>
                  <a:t>y</a:t>
                </a:r>
                <a:r>
                  <a:rPr lang="en-US" sz="2400" dirty="0" smtClean="0"/>
                  <a:t> so that </a:t>
                </a:r>
                <a14:m>
                  <m:oMath xmlns:m="http://schemas.openxmlformats.org/officeDocument/2006/math">
                    <m:r>
                      <a:rPr lang="en-US" sz="2400" b="1" i="1">
                        <a:latin typeface="Cambria Math"/>
                      </a:rPr>
                      <m:t>𝒌</m:t>
                    </m:r>
                    <m:r>
                      <a:rPr lang="en-US" sz="2400" b="1" i="1">
                        <a:latin typeface="Cambria Math"/>
                      </a:rPr>
                      <m:t>∙</m:t>
                    </m:r>
                    <m:r>
                      <a:rPr lang="en-US" sz="2400" b="1" i="1">
                        <a:latin typeface="Cambria Math"/>
                      </a:rPr>
                      <m:t>𝑩</m:t>
                    </m:r>
                    <m:r>
                      <a:rPr lang="en-US" sz="2400" b="1" i="1" smtClean="0">
                        <a:latin typeface="Cambria Math"/>
                      </a:rPr>
                      <m:t>=</m:t>
                    </m:r>
                    <m:r>
                      <a:rPr lang="en-US" sz="2400" b="1" i="1" smtClean="0">
                        <a:latin typeface="Cambria Math"/>
                      </a:rPr>
                      <m:t>𝟎</m:t>
                    </m:r>
                    <m:r>
                      <a:rPr lang="en-US" sz="2400" b="1" i="1" smtClean="0">
                        <a:latin typeface="Cambria Math"/>
                      </a:rPr>
                      <m:t>.</m:t>
                    </m:r>
                  </m:oMath>
                </a14:m>
                <a:endParaRPr lang="en-US" sz="2400" baseline="-25000" dirty="0" smtClean="0"/>
              </a:p>
              <a:p>
                <a:pPr marL="0" indent="0">
                  <a:buNone/>
                </a:pPr>
                <a:endParaRPr lang="en-US" sz="2400" baseline="-25000" dirty="0" smtClean="0"/>
              </a:p>
              <a:p>
                <a:pPr marL="0" indent="0">
                  <a:buNone/>
                </a:pPr>
                <a:r>
                  <a:rPr lang="en-US" sz="2400" dirty="0" smtClean="0"/>
                  <a:t>If </a:t>
                </a:r>
                <a:r>
                  <a:rPr lang="en-US" sz="2400" dirty="0"/>
                  <a:t>MRT is seeded </a:t>
                </a:r>
                <a:r>
                  <a:rPr lang="en-US" sz="2400" dirty="0" smtClean="0"/>
                  <a:t>by ET such that </a:t>
                </a:r>
                <a:r>
                  <a:rPr lang="en-US" sz="2400" b="1" dirty="0" smtClean="0"/>
                  <a:t>k </a:t>
                </a:r>
                <a:r>
                  <a:rPr lang="en-US" sz="2400" dirty="0" smtClean="0"/>
                  <a:t>is primarily in the </a:t>
                </a:r>
                <a:r>
                  <a:rPr lang="en-US" sz="2400" b="1" dirty="0" smtClean="0"/>
                  <a:t>z </a:t>
                </a:r>
                <a:r>
                  <a:rPr lang="en-US" sz="2400" dirty="0" smtClean="0"/>
                  <a:t>direction, </a:t>
                </a:r>
                <a:r>
                  <a:rPr lang="en-US" sz="2400" dirty="0"/>
                  <a:t>then adding an axial magnetic field produces a stabilizing </a:t>
                </a:r>
                <a14:m>
                  <m:oMath xmlns:m="http://schemas.openxmlformats.org/officeDocument/2006/math">
                    <m:r>
                      <a:rPr lang="en-US" sz="2400" b="1" i="1">
                        <a:latin typeface="Cambria Math"/>
                      </a:rPr>
                      <m:t>𝒌</m:t>
                    </m:r>
                    <m:r>
                      <a:rPr lang="en-US" sz="2400" b="1" i="1">
                        <a:latin typeface="Cambria Math"/>
                      </a:rPr>
                      <m:t>∙</m:t>
                    </m:r>
                    <m:r>
                      <a:rPr lang="en-US" sz="2400" b="1" i="1">
                        <a:latin typeface="Cambria Math"/>
                      </a:rPr>
                      <m:t>𝑩</m:t>
                    </m:r>
                    <m:r>
                      <a:rPr lang="en-US" sz="2400" b="1" i="1">
                        <a:latin typeface="Cambria Math"/>
                      </a:rPr>
                      <m:t>&gt;</m:t>
                    </m:r>
                    <m:r>
                      <a:rPr lang="en-US" sz="2400" b="1" i="1">
                        <a:latin typeface="Cambria Math"/>
                      </a:rPr>
                      <m:t>𝟎</m:t>
                    </m:r>
                  </m:oMath>
                </a14:m>
                <a:endParaRPr lang="en-US" sz="2400" b="1" dirty="0"/>
              </a:p>
              <a:p>
                <a:pPr marL="0" indent="0">
                  <a:buNone/>
                </a:pPr>
                <a:endParaRPr lang="en-US" sz="2400" dirty="0"/>
              </a:p>
              <a:p>
                <a:pPr marL="0" indent="0">
                  <a:buNone/>
                </a:pPr>
                <a:r>
                  <a:rPr lang="en-US" sz="2400" dirty="0" smtClean="0"/>
                  <a:t>In this experiment, we create an axial magnetic </a:t>
                </a:r>
                <a:r>
                  <a:rPr lang="en-US" sz="2400" dirty="0"/>
                  <a:t>with helical return current </a:t>
                </a:r>
                <a:r>
                  <a:rPr lang="en-US" sz="2400" dirty="0" smtClean="0"/>
                  <a:t>posts, so that </a:t>
                </a:r>
                <a:r>
                  <a:rPr lang="en-US" sz="2400" dirty="0" err="1" smtClean="0"/>
                  <a:t>B</a:t>
                </a:r>
                <a:r>
                  <a:rPr lang="en-US" sz="2400" baseline="-25000" dirty="0" err="1" smtClean="0"/>
                  <a:t>z</a:t>
                </a:r>
                <a:r>
                  <a:rPr lang="en-US" sz="2400" dirty="0" smtClean="0"/>
                  <a:t> is proportional to the current drive and peaks at 6.5 T for 300 kA current</a:t>
                </a:r>
                <a:endParaRPr lang="en-US" sz="2400" dirty="0"/>
              </a:p>
              <a:p>
                <a:endParaRPr lang="en-US" sz="2200" dirty="0" smtClean="0"/>
              </a:p>
              <a:p>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2370" y="777700"/>
                <a:ext cx="8509230" cy="3184700"/>
              </a:xfrm>
              <a:blipFill rotWithShape="1">
                <a:blip r:embed="rId2"/>
                <a:stretch>
                  <a:fillRect l="-430" t="-1916" b="-9387"/>
                </a:stretch>
              </a:blipFill>
            </p:spPr>
            <p:txBody>
              <a:bodyPr/>
              <a:lstStyle/>
              <a:p>
                <a:r>
                  <a:rPr lang="en-US">
                    <a:noFill/>
                  </a:rPr>
                  <a:t> </a:t>
                </a:r>
              </a:p>
            </p:txBody>
          </p:sp>
        </mc:Fallback>
      </mc:AlternateContent>
      <p:grpSp>
        <p:nvGrpSpPr>
          <p:cNvPr id="7" name="Group 6"/>
          <p:cNvGrpSpPr/>
          <p:nvPr/>
        </p:nvGrpSpPr>
        <p:grpSpPr>
          <a:xfrm>
            <a:off x="1140644" y="3967530"/>
            <a:ext cx="3319443" cy="2738070"/>
            <a:chOff x="4343400" y="2926659"/>
            <a:chExt cx="4630178" cy="3819241"/>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26659"/>
              <a:ext cx="3733800" cy="381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600700" y="4114800"/>
              <a:ext cx="12192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30478" y="4109956"/>
              <a:ext cx="1943100" cy="646331"/>
            </a:xfrm>
            <a:prstGeom prst="rect">
              <a:avLst/>
            </a:prstGeom>
            <a:noFill/>
          </p:spPr>
          <p:txBody>
            <a:bodyPr wrap="square" rtlCol="0">
              <a:spAutoFit/>
            </a:bodyPr>
            <a:lstStyle/>
            <a:p>
              <a:r>
                <a:rPr lang="en-US" dirty="0" smtClean="0"/>
                <a:t>Laser imaging region</a:t>
              </a:r>
              <a:endParaRPr lang="en-US" dirty="0"/>
            </a:p>
          </p:txBody>
        </p:sp>
      </p:grpSp>
      <p:sp>
        <p:nvSpPr>
          <p:cNvPr id="16" name="TextBox 15"/>
          <p:cNvSpPr txBox="1"/>
          <p:nvPr/>
        </p:nvSpPr>
        <p:spPr>
          <a:xfrm>
            <a:off x="4991100" y="6470260"/>
            <a:ext cx="3733800" cy="369332"/>
          </a:xfrm>
          <a:prstGeom prst="rect">
            <a:avLst/>
          </a:prstGeom>
          <a:noFill/>
        </p:spPr>
        <p:txBody>
          <a:bodyPr wrap="square" rtlCol="0">
            <a:spAutoFit/>
          </a:bodyPr>
          <a:lstStyle/>
          <a:p>
            <a:r>
              <a:rPr lang="en-US" dirty="0" smtClean="0"/>
              <a:t>Current (red=drive, orange=return)</a:t>
            </a:r>
            <a:endParaRPr lang="en-US" dirty="0"/>
          </a:p>
        </p:txBody>
      </p:sp>
      <p:grpSp>
        <p:nvGrpSpPr>
          <p:cNvPr id="6" name="Group 5"/>
          <p:cNvGrpSpPr/>
          <p:nvPr/>
        </p:nvGrpSpPr>
        <p:grpSpPr>
          <a:xfrm>
            <a:off x="4572000" y="3839161"/>
            <a:ext cx="2916256" cy="2637839"/>
            <a:chOff x="4133850" y="2288428"/>
            <a:chExt cx="4400550" cy="3980426"/>
          </a:xfrm>
        </p:grpSpPr>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88428"/>
              <a:ext cx="3657600" cy="398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6831176" y="5003101"/>
              <a:ext cx="0" cy="845029"/>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V="1">
              <a:off x="6477001" y="4988328"/>
              <a:ext cx="0" cy="864594"/>
            </a:xfrm>
            <a:prstGeom prst="straightConnector1">
              <a:avLst/>
            </a:prstGeom>
            <a:ln>
              <a:solidFill>
                <a:srgbClr val="FFC000"/>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flipV="1">
              <a:off x="7238410" y="4988326"/>
              <a:ext cx="0" cy="864594"/>
            </a:xfrm>
            <a:prstGeom prst="straightConnector1">
              <a:avLst/>
            </a:prstGeom>
            <a:ln>
              <a:solidFill>
                <a:srgbClr val="FFC000"/>
              </a:solidFill>
              <a:tailEnd type="arrow"/>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p:nvPr/>
          </p:nvCxnSpPr>
          <p:spPr>
            <a:xfrm>
              <a:off x="4142936" y="4360619"/>
              <a:ext cx="2590800" cy="0"/>
            </a:xfrm>
            <a:prstGeom prst="straightConnector1">
              <a:avLst/>
            </a:prstGeom>
            <a:ln>
              <a:solidFill>
                <a:srgbClr val="FFFF00"/>
              </a:solidFill>
              <a:tailEnd type="arrow"/>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4133850" y="3898200"/>
              <a:ext cx="971550" cy="369332"/>
            </a:xfrm>
            <a:prstGeom prst="rect">
              <a:avLst/>
            </a:prstGeom>
            <a:noFill/>
          </p:spPr>
          <p:txBody>
            <a:bodyPr wrap="square" rtlCol="0">
              <a:spAutoFit/>
            </a:bodyPr>
            <a:lstStyle/>
            <a:p>
              <a:r>
                <a:rPr lang="en-US" dirty="0" smtClean="0"/>
                <a:t>Foil</a:t>
              </a:r>
              <a:endParaRPr lang="en-US" dirty="0"/>
            </a:p>
          </p:txBody>
        </p:sp>
        <p:cxnSp>
          <p:nvCxnSpPr>
            <p:cNvPr id="22" name="Straight Arrow Connector 21"/>
            <p:cNvCxnSpPr/>
            <p:nvPr/>
          </p:nvCxnSpPr>
          <p:spPr>
            <a:xfrm>
              <a:off x="7391400" y="3971925"/>
              <a:ext cx="0" cy="781636"/>
            </a:xfrm>
            <a:prstGeom prst="straightConnector1">
              <a:avLst/>
            </a:prstGeom>
            <a:ln>
              <a:solidFill>
                <a:srgbClr val="FFFF00"/>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7391399" y="3898200"/>
              <a:ext cx="1143000" cy="789524"/>
            </a:xfrm>
            <a:prstGeom prst="rect">
              <a:avLst/>
            </a:prstGeom>
            <a:noFill/>
          </p:spPr>
          <p:txBody>
            <a:bodyPr wrap="square" rtlCol="0">
              <a:spAutoFit/>
            </a:bodyPr>
            <a:lstStyle/>
            <a:p>
              <a:r>
                <a:rPr lang="en-US" sz="2800" b="1" dirty="0" smtClean="0">
                  <a:solidFill>
                    <a:schemeClr val="bg1"/>
                  </a:solidFill>
                </a:rPr>
                <a:t>2 in</a:t>
              </a:r>
              <a:endParaRPr lang="en-US" sz="2800" b="1" dirty="0">
                <a:solidFill>
                  <a:schemeClr val="bg1"/>
                </a:solidFill>
              </a:endParaRPr>
            </a:p>
          </p:txBody>
        </p:sp>
      </p:grpSp>
      <p:pic>
        <p:nvPicPr>
          <p:cNvPr id="18" name="Picture 17" descr="UM-Logo13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Tree>
    <p:extLst>
      <p:ext uri="{BB962C8B-B14F-4D97-AF65-F5344CB8AC3E}">
        <p14:creationId xmlns:p14="http://schemas.microsoft.com/office/powerpoint/2010/main" val="3970450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Planar </a:t>
            </a:r>
            <a:r>
              <a:rPr lang="en-US" dirty="0" err="1" smtClean="0"/>
              <a:t>vs</a:t>
            </a:r>
            <a:r>
              <a:rPr lang="en-US" dirty="0" smtClean="0"/>
              <a:t> Helical load</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3000" contrast="14000"/>
                    </a14:imgEffect>
                  </a14:imgLayer>
                </a14:imgProps>
              </a:ext>
              <a:ext uri="{28A0092B-C50C-407E-A947-70E740481C1C}">
                <a14:useLocalDpi xmlns:a14="http://schemas.microsoft.com/office/drawing/2010/main" val="0"/>
              </a:ext>
            </a:extLst>
          </a:blip>
          <a:srcRect/>
          <a:stretch>
            <a:fillRect/>
          </a:stretch>
        </p:blipFill>
        <p:spPr bwMode="auto">
          <a:xfrm>
            <a:off x="5257800" y="1828800"/>
            <a:ext cx="2743200" cy="230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4248555"/>
            <a:ext cx="3886200" cy="1754326"/>
          </a:xfrm>
          <a:prstGeom prst="rect">
            <a:avLst/>
          </a:prstGeom>
        </p:spPr>
        <p:txBody>
          <a:bodyPr wrap="square">
            <a:spAutoFit/>
          </a:bodyPr>
          <a:lstStyle/>
          <a:p>
            <a:r>
              <a:rPr lang="en-US" dirty="0"/>
              <a:t>Planar foil </a:t>
            </a:r>
            <a:r>
              <a:rPr lang="en-US" dirty="0" smtClean="0"/>
              <a:t>load (previous experiments)</a:t>
            </a:r>
            <a:endParaRPr lang="en-US" dirty="0"/>
          </a:p>
          <a:p>
            <a:pPr lvl="1"/>
            <a:r>
              <a:rPr lang="en-US" u="sng" dirty="0"/>
              <a:t>+</a:t>
            </a:r>
            <a:r>
              <a:rPr lang="en-US" dirty="0"/>
              <a:t>70 kV capacitor voltage</a:t>
            </a:r>
          </a:p>
          <a:p>
            <a:pPr lvl="1"/>
            <a:r>
              <a:rPr lang="en-US" dirty="0"/>
              <a:t>~600 kA peak current</a:t>
            </a:r>
          </a:p>
          <a:p>
            <a:pPr lvl="1"/>
            <a:r>
              <a:rPr lang="en-US" dirty="0"/>
              <a:t>170 ns rise-time</a:t>
            </a:r>
          </a:p>
          <a:p>
            <a:pPr lvl="1"/>
            <a:r>
              <a:rPr lang="en-US" dirty="0"/>
              <a:t>4.5 </a:t>
            </a:r>
            <a:r>
              <a:rPr lang="en-US" dirty="0" err="1"/>
              <a:t>nH</a:t>
            </a:r>
            <a:r>
              <a:rPr lang="en-US" dirty="0"/>
              <a:t> load </a:t>
            </a:r>
            <a:r>
              <a:rPr lang="en-US" dirty="0" smtClean="0"/>
              <a:t>inductance</a:t>
            </a:r>
          </a:p>
          <a:p>
            <a:pPr lvl="1"/>
            <a:r>
              <a:rPr lang="en-US" dirty="0" smtClean="0"/>
              <a:t>No axial field</a:t>
            </a:r>
            <a:endParaRPr lang="en-US" dirty="0"/>
          </a:p>
        </p:txBody>
      </p:sp>
      <p:sp>
        <p:nvSpPr>
          <p:cNvPr id="5" name="Rectangle 4"/>
          <p:cNvSpPr/>
          <p:nvPr/>
        </p:nvSpPr>
        <p:spPr>
          <a:xfrm>
            <a:off x="4953000" y="4267200"/>
            <a:ext cx="4038600" cy="1754326"/>
          </a:xfrm>
          <a:prstGeom prst="rect">
            <a:avLst/>
          </a:prstGeom>
        </p:spPr>
        <p:txBody>
          <a:bodyPr wrap="square">
            <a:spAutoFit/>
          </a:bodyPr>
          <a:lstStyle/>
          <a:p>
            <a:r>
              <a:rPr lang="en-US" dirty="0"/>
              <a:t>Helical foil </a:t>
            </a:r>
            <a:r>
              <a:rPr lang="en-US" dirty="0" smtClean="0"/>
              <a:t>load (this experiment)</a:t>
            </a:r>
            <a:endParaRPr lang="en-US" dirty="0"/>
          </a:p>
          <a:p>
            <a:pPr lvl="1"/>
            <a:r>
              <a:rPr lang="en-US" u="sng" dirty="0" smtClean="0"/>
              <a:t>+</a:t>
            </a:r>
            <a:r>
              <a:rPr lang="en-US" dirty="0" smtClean="0"/>
              <a:t>70 </a:t>
            </a:r>
            <a:r>
              <a:rPr lang="en-US" dirty="0"/>
              <a:t>kV capacitor voltage</a:t>
            </a:r>
          </a:p>
          <a:p>
            <a:pPr lvl="1"/>
            <a:r>
              <a:rPr lang="en-US" dirty="0"/>
              <a:t>~300 kA peak current</a:t>
            </a:r>
          </a:p>
          <a:p>
            <a:pPr lvl="1"/>
            <a:r>
              <a:rPr lang="en-US" dirty="0"/>
              <a:t>200 ns rise-time</a:t>
            </a:r>
          </a:p>
          <a:p>
            <a:pPr lvl="1"/>
            <a:r>
              <a:rPr lang="en-US" dirty="0"/>
              <a:t>33 </a:t>
            </a:r>
            <a:r>
              <a:rPr lang="en-US" dirty="0" err="1"/>
              <a:t>nH</a:t>
            </a:r>
            <a:r>
              <a:rPr lang="en-US" dirty="0"/>
              <a:t> load </a:t>
            </a:r>
            <a:r>
              <a:rPr lang="en-US" dirty="0" smtClean="0"/>
              <a:t>inductance</a:t>
            </a:r>
          </a:p>
          <a:p>
            <a:pPr lvl="1"/>
            <a:r>
              <a:rPr lang="en-US" dirty="0" smtClean="0"/>
              <a:t>6.5 T peak axial field</a:t>
            </a:r>
            <a:endParaRPr lang="en-US" dirty="0"/>
          </a:p>
        </p:txBody>
      </p:sp>
      <p:pic>
        <p:nvPicPr>
          <p:cNvPr id="7" name="Picture 6" descr="UM-Logo13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Tree>
    <p:extLst>
      <p:ext uri="{BB962C8B-B14F-4D97-AF65-F5344CB8AC3E}">
        <p14:creationId xmlns:p14="http://schemas.microsoft.com/office/powerpoint/2010/main" val="2640701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Magnetic field on foil face</a:t>
            </a:r>
            <a:endParaRPr lang="en-US" dirty="0"/>
          </a:p>
        </p:txBody>
      </p:sp>
      <p:sp>
        <p:nvSpPr>
          <p:cNvPr id="3" name="Content Placeholder 2"/>
          <p:cNvSpPr>
            <a:spLocks noGrp="1"/>
          </p:cNvSpPr>
          <p:nvPr>
            <p:ph idx="1"/>
          </p:nvPr>
        </p:nvSpPr>
        <p:spPr>
          <a:xfrm>
            <a:off x="228600" y="1371600"/>
            <a:ext cx="4114800" cy="4754563"/>
          </a:xfrm>
        </p:spPr>
        <p:txBody>
          <a:bodyPr>
            <a:normAutofit fontScale="85000" lnSpcReduction="10000"/>
          </a:bodyPr>
          <a:lstStyle/>
          <a:p>
            <a:pPr marL="0" indent="0">
              <a:buNone/>
            </a:pPr>
            <a:r>
              <a:rPr lang="en-US" dirty="0" smtClean="0"/>
              <a:t>Magnetic fields calculated using </a:t>
            </a:r>
            <a:r>
              <a:rPr lang="en-US" dirty="0" err="1" smtClean="0"/>
              <a:t>Ansys</a:t>
            </a:r>
            <a:r>
              <a:rPr lang="en-US" dirty="0" smtClean="0"/>
              <a:t> Maxwell</a:t>
            </a:r>
          </a:p>
          <a:p>
            <a:endParaRPr lang="en-US" dirty="0" smtClean="0"/>
          </a:p>
          <a:p>
            <a:pPr marL="0" indent="0">
              <a:buNone/>
            </a:pPr>
            <a:r>
              <a:rPr lang="en-US" b="1" dirty="0" smtClean="0"/>
              <a:t>B </a:t>
            </a:r>
            <a:r>
              <a:rPr lang="en-US" dirty="0"/>
              <a:t>field calculated for 600 kA </a:t>
            </a:r>
            <a:r>
              <a:rPr lang="en-US" dirty="0" smtClean="0"/>
              <a:t>current and includes </a:t>
            </a:r>
            <a:r>
              <a:rPr lang="en-US" b="1" dirty="0" smtClean="0"/>
              <a:t>B </a:t>
            </a:r>
            <a:r>
              <a:rPr lang="en-US" dirty="0" smtClean="0"/>
              <a:t>from foil</a:t>
            </a:r>
          </a:p>
          <a:p>
            <a:endParaRPr lang="en-US" b="1" dirty="0"/>
          </a:p>
          <a:p>
            <a:pPr marL="0" indent="0">
              <a:buNone/>
            </a:pPr>
            <a:r>
              <a:rPr lang="en-US" dirty="0"/>
              <a:t>Since </a:t>
            </a:r>
            <a:r>
              <a:rPr lang="en-US" dirty="0" err="1"/>
              <a:t>B</a:t>
            </a:r>
            <a:r>
              <a:rPr lang="en-US" baseline="-25000" dirty="0" err="1"/>
              <a:t>z</a:t>
            </a:r>
            <a:r>
              <a:rPr lang="en-US" dirty="0"/>
              <a:t> depends on current, </a:t>
            </a:r>
            <a:r>
              <a:rPr lang="en-US" dirty="0" err="1" smtClean="0"/>
              <a:t>B</a:t>
            </a:r>
            <a:r>
              <a:rPr lang="en-US" baseline="-25000" dirty="0" err="1" smtClean="0"/>
              <a:t>z</a:t>
            </a:r>
            <a:r>
              <a:rPr lang="en-US" dirty="0" smtClean="0"/>
              <a:t>/</a:t>
            </a:r>
            <a:r>
              <a:rPr lang="en-US" dirty="0" err="1" smtClean="0"/>
              <a:t>B</a:t>
            </a:r>
            <a:r>
              <a:rPr lang="en-US" baseline="-25000" dirty="0" err="1" smtClean="0"/>
              <a:t>Total</a:t>
            </a:r>
            <a:r>
              <a:rPr lang="en-US" dirty="0" smtClean="0"/>
              <a:t> </a:t>
            </a:r>
            <a:r>
              <a:rPr lang="en-US" dirty="0"/>
              <a:t>is constant throughout pulse</a:t>
            </a:r>
          </a:p>
          <a:p>
            <a:endParaRPr lang="en-US" b="1"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4699000" cy="37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M-Logo13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64740" cy="1028413"/>
          </a:xfrm>
          <a:prstGeom prst="rect">
            <a:avLst/>
          </a:prstGeom>
        </p:spPr>
      </p:pic>
      <p:sp>
        <p:nvSpPr>
          <p:cNvPr id="7" name="TextBox 6"/>
          <p:cNvSpPr txBox="1"/>
          <p:nvPr/>
        </p:nvSpPr>
        <p:spPr>
          <a:xfrm>
            <a:off x="5334000" y="5562600"/>
            <a:ext cx="3124200" cy="381000"/>
          </a:xfrm>
          <a:prstGeom prst="rect">
            <a:avLst/>
          </a:prstGeom>
          <a:noFill/>
        </p:spPr>
        <p:txBody>
          <a:bodyPr wrap="square" rtlCol="0">
            <a:spAutoFit/>
          </a:bodyPr>
          <a:lstStyle/>
          <a:p>
            <a:r>
              <a:rPr lang="en-US" b="1" dirty="0" smtClean="0"/>
              <a:t>B</a:t>
            </a:r>
            <a:r>
              <a:rPr lang="en-US" dirty="0" smtClean="0"/>
              <a:t> field 0.5 mm from foil center</a:t>
            </a:r>
            <a:endParaRPr lang="en-US" dirty="0"/>
          </a:p>
        </p:txBody>
      </p:sp>
    </p:spTree>
    <p:extLst>
      <p:ext uri="{BB962C8B-B14F-4D97-AF65-F5344CB8AC3E}">
        <p14:creationId xmlns:p14="http://schemas.microsoft.com/office/powerpoint/2010/main" val="2310734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5457</TotalTime>
  <Words>2316</Words>
  <Application>Microsoft Office PowerPoint</Application>
  <PresentationFormat>On-screen Show (4:3)</PresentationFormat>
  <Paragraphs>285</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Experimental Investigation of the Effects of an Axial Magnetic Field on the Magneto Rayleigh-Taylor Instability in Ablating Planar Foils*</vt:lpstr>
      <vt:lpstr>Overview</vt:lpstr>
      <vt:lpstr>1-MA LTD at UM</vt:lpstr>
      <vt:lpstr>Magneto Rayleigh-Taylor Instability</vt:lpstr>
      <vt:lpstr>Electrothermal Instability</vt:lpstr>
      <vt:lpstr>Foil Ablation</vt:lpstr>
      <vt:lpstr>MRT Stabilization and Axial B Field</vt:lpstr>
      <vt:lpstr>Planar vs Helical load</vt:lpstr>
      <vt:lpstr>Magnetic field on foil face</vt:lpstr>
      <vt:lpstr>Magnetic Field on Foil Face</vt:lpstr>
      <vt:lpstr>Experimental Results</vt:lpstr>
      <vt:lpstr>775 nm Ti:sapphire laser Shadowgraphs</vt:lpstr>
      <vt:lpstr>Early time features (shot 630)</vt:lpstr>
      <vt:lpstr>Late time features (shot 636)</vt:lpstr>
      <vt:lpstr>Late time features (shot 634)</vt:lpstr>
      <vt:lpstr>Fourier Transforms</vt:lpstr>
      <vt:lpstr>MRT Growth for Foil Offset</vt:lpstr>
      <vt:lpstr>A Possible Explanation</vt:lpstr>
      <vt:lpstr>Evidence for same wavenumber</vt:lpstr>
      <vt:lpstr>Comparison to Previous Experiment</vt:lpstr>
      <vt:lpstr>Comparison to Previous Experiment</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Shear Stabilization of MRT</dc:title>
  <dc:creator>David</dc:creator>
  <cp:lastModifiedBy>Julia Falkovitch-Khain</cp:lastModifiedBy>
  <cp:revision>131</cp:revision>
  <cp:lastPrinted>2014-10-08T17:49:09Z</cp:lastPrinted>
  <dcterms:created xsi:type="dcterms:W3CDTF">2014-06-17T21:34:25Z</dcterms:created>
  <dcterms:modified xsi:type="dcterms:W3CDTF">2014-10-20T15:44:41Z</dcterms:modified>
</cp:coreProperties>
</file>