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896FF"/>
    <a:srgbClr val="7623C5"/>
    <a:srgbClr val="DFCC08"/>
    <a:srgbClr val="B7EDFF"/>
    <a:srgbClr val="61B1FB"/>
    <a:srgbClr val="C0F1FF"/>
    <a:srgbClr val="72E0FB"/>
    <a:srgbClr val="34B6A5"/>
    <a:srgbClr val="BBFFE7"/>
    <a:srgbClr val="00D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6" autoAdjust="0"/>
  </p:normalViewPr>
  <p:slideViewPr>
    <p:cSldViewPr snapToGrid="0" snapToObjects="1" showGuides="1">
      <p:cViewPr>
        <p:scale>
          <a:sx n="75" d="100"/>
          <a:sy n="75" d="100"/>
        </p:scale>
        <p:origin x="-80" y="16488"/>
      </p:cViewPr>
      <p:guideLst>
        <p:guide orient="horz" pos="11183"/>
        <p:guide pos="65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C93EC-933E-6243-BECF-5CC686B9991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399A9-0C32-1344-ABDD-1ABC2CC4E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99A9-0C32-1344-ABDD-1ABC2CC4EF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7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3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9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8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0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9000">
              <a:srgbClr val="AF9A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76C6C-D486-714A-AB4F-E35A39E41500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52C3F-6B70-4A4B-A5E2-41E77087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6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10.emf"/><Relationship Id="rId13" Type="http://schemas.openxmlformats.org/officeDocument/2006/relationships/image" Target="../media/image11.png"/><Relationship Id="rId14" Type="http://schemas.openxmlformats.org/officeDocument/2006/relationships/image" Target="../media/image12.emf"/><Relationship Id="rId15" Type="http://schemas.openxmlformats.org/officeDocument/2006/relationships/image" Target="../media/image13.emf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emf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896FF"/>
            </a:gs>
            <a:gs pos="100000">
              <a:srgbClr val="7623C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583001" y="15172266"/>
            <a:ext cx="21822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47112" y="799625"/>
            <a:ext cx="32086384" cy="5386090"/>
            <a:chOff x="423312" y="799625"/>
            <a:chExt cx="31889516" cy="5386090"/>
          </a:xfrm>
        </p:grpSpPr>
        <p:sp>
          <p:nvSpPr>
            <p:cNvPr id="6" name="TextBox 5"/>
            <p:cNvSpPr txBox="1"/>
            <p:nvPr/>
          </p:nvSpPr>
          <p:spPr>
            <a:xfrm>
              <a:off x="423312" y="799625"/>
              <a:ext cx="31889516" cy="5386090"/>
            </a:xfrm>
            <a:prstGeom prst="rect">
              <a:avLst/>
            </a:prstGeom>
            <a:noFill/>
            <a:ln w="76200" cmpd="sng"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8033" y="1143916"/>
              <a:ext cx="25695711" cy="4708981"/>
            </a:xfrm>
            <a:prstGeom prst="rect">
              <a:avLst/>
            </a:prstGeom>
            <a:noFill/>
            <a:ln w="762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n w="6350" cmpd="sng">
                    <a:noFill/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 Rounded MT Bold"/>
                  <a:cs typeface="Arial Rounded MT Bold"/>
                </a:rPr>
                <a:t>Are Plasma </a:t>
              </a:r>
              <a:r>
                <a:rPr lang="en-US" sz="6000" dirty="0" smtClean="0">
                  <a:ln w="6350" cmpd="sng">
                    <a:noFill/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 Rounded MT Bold"/>
                  <a:cs typeface="Arial Rounded MT Bold"/>
                </a:rPr>
                <a:t>Waves at the Proton </a:t>
              </a:r>
              <a:r>
                <a:rPr lang="en-US" sz="6000" dirty="0" err="1" smtClean="0">
                  <a:ln w="6350" cmpd="sng">
                    <a:noFill/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 Rounded MT Bold"/>
                  <a:cs typeface="Arial Rounded MT Bold"/>
                </a:rPr>
                <a:t>Gyrofrequency</a:t>
              </a:r>
              <a:r>
                <a:rPr lang="en-US" sz="6000" dirty="0" smtClean="0">
                  <a:ln w="6350" cmpd="sng">
                    <a:noFill/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 Rounded MT Bold"/>
                  <a:cs typeface="Arial Rounded MT Bold"/>
                </a:rPr>
                <a:t> </a:t>
              </a:r>
              <a:r>
                <a:rPr lang="en-US" sz="6000" dirty="0" smtClean="0">
                  <a:ln w="6350" cmpd="sng">
                    <a:noFill/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 Rounded MT Bold"/>
                  <a:cs typeface="Arial Rounded MT Bold"/>
                </a:rPr>
                <a:t>Scattering the High Energy (1-10 </a:t>
              </a:r>
              <a:r>
                <a:rPr lang="en-US" sz="6000" dirty="0" err="1" smtClean="0">
                  <a:ln w="6350" cmpd="sng">
                    <a:noFill/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 Rounded MT Bold"/>
                  <a:cs typeface="Arial Rounded MT Bold"/>
                </a:rPr>
                <a:t>eV</a:t>
              </a:r>
              <a:r>
                <a:rPr lang="en-US" sz="6000" dirty="0" smtClean="0">
                  <a:ln w="6350" cmpd="sng">
                    <a:noFill/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 Rounded MT Bold"/>
                  <a:cs typeface="Arial Rounded MT Bold"/>
                </a:rPr>
                <a:t>) Post-Midnight </a:t>
              </a:r>
              <a:r>
                <a:rPr lang="en-US" sz="6000" dirty="0" err="1" smtClean="0">
                  <a:ln w="6350" cmpd="sng">
                    <a:noFill/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 Rounded MT Bold"/>
                  <a:cs typeface="Arial Rounded MT Bold"/>
                </a:rPr>
                <a:t>Plasmasphere</a:t>
              </a:r>
              <a:r>
                <a:rPr lang="en-US" sz="6000" dirty="0" smtClean="0">
                  <a:ln w="6350" cmpd="sng">
                    <a:noFill/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 Rounded MT Bold"/>
                  <a:cs typeface="Arial Rounded MT Bold"/>
                </a:rPr>
                <a:t>?</a:t>
              </a:r>
            </a:p>
            <a:p>
              <a:endParaRPr lang="en-US" sz="800" dirty="0" smtClean="0">
                <a:ln w="6350" cmpd="sng">
                  <a:noFill/>
                  <a:prstDash val="solid"/>
                </a:ln>
                <a:solidFill>
                  <a:srgbClr val="4115A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Rounded MT Bold"/>
                <a:cs typeface="Arial Rounded MT Bold"/>
              </a:endParaRPr>
            </a:p>
            <a:p>
              <a:r>
                <a:rPr lang="en-US" sz="4400" baseline="30000" dirty="0" smtClean="0">
                  <a:ln w="6350" cmpd="sng">
                    <a:noFill/>
                    <a:prstDash val="solid"/>
                  </a:ln>
                  <a:solidFill>
                    <a:srgbClr val="DFCC08"/>
                  </a:solidFill>
                  <a:latin typeface="Arial Rounded MT Bold"/>
                  <a:cs typeface="Arial Rounded MT Bold"/>
                </a:rPr>
                <a:t>1</a:t>
              </a:r>
              <a:r>
                <a:rPr lang="en-US" sz="4400" dirty="0" smtClean="0">
                  <a:ln w="6350" cmpd="sng">
                    <a:noFill/>
                    <a:prstDash val="solid"/>
                  </a:ln>
                  <a:solidFill>
                    <a:srgbClr val="DFCC08"/>
                  </a:solidFill>
                  <a:latin typeface="Arial Rounded MT Bold"/>
                  <a:cs typeface="Arial Rounded MT Bold"/>
                </a:rPr>
                <a:t>Lois K. </a:t>
              </a:r>
              <a:r>
                <a:rPr lang="en-US" sz="4400" dirty="0" err="1" smtClean="0">
                  <a:ln w="6350" cmpd="sng">
                    <a:noFill/>
                    <a:prstDash val="solid"/>
                  </a:ln>
                  <a:solidFill>
                    <a:srgbClr val="DFCC08"/>
                  </a:solidFill>
                  <a:latin typeface="Arial Rounded MT Bold"/>
                  <a:cs typeface="Arial Rounded MT Bold"/>
                </a:rPr>
                <a:t>Sarno</a:t>
              </a:r>
              <a:r>
                <a:rPr lang="en-US" sz="4400" dirty="0" smtClean="0">
                  <a:ln w="6350" cmpd="sng">
                    <a:noFill/>
                    <a:prstDash val="solid"/>
                  </a:ln>
                  <a:solidFill>
                    <a:srgbClr val="DFCC08"/>
                  </a:solidFill>
                  <a:latin typeface="Arial Rounded MT Bold"/>
                  <a:cs typeface="Arial Rounded MT Bold"/>
                </a:rPr>
                <a:t>-Smith</a:t>
              </a:r>
              <a:r>
                <a:rPr lang="en-US" sz="4400" b="1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, </a:t>
              </a:r>
              <a:r>
                <a:rPr lang="en-US" sz="44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1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Michael W. </a:t>
              </a:r>
              <a:r>
                <a:rPr lang="en-US" sz="4400" dirty="0" err="1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Liemohn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, </a:t>
              </a:r>
              <a:r>
                <a:rPr lang="en-US" sz="4400" baseline="300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2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Ruth </a:t>
              </a:r>
              <a:r>
                <a:rPr lang="en-US" sz="44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M. </a:t>
              </a:r>
              <a:r>
                <a:rPr lang="en-US" sz="4400" dirty="0" err="1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Skoug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,</a:t>
              </a:r>
              <a:r>
                <a:rPr lang="en-US" sz="4400" baseline="300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 </a:t>
              </a:r>
              <a:r>
                <a:rPr lang="en-US" sz="44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2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Brian </a:t>
              </a:r>
              <a:r>
                <a:rPr lang="en-US" sz="44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A. 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Larsen, </a:t>
              </a:r>
              <a:r>
                <a:rPr lang="en-US" sz="44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 </a:t>
              </a:r>
              <a:r>
                <a:rPr lang="en-US" sz="44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3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Aaron </a:t>
              </a:r>
              <a:r>
                <a:rPr lang="en-US" sz="4400" dirty="0" err="1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Breneman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, </a:t>
              </a:r>
              <a:r>
                <a:rPr lang="en-US" sz="4400" baseline="300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2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Steven 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K. Morley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, </a:t>
              </a:r>
              <a:r>
                <a:rPr lang="en-US" sz="4400" baseline="300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2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Geoff 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Reeves, </a:t>
              </a:r>
              <a:r>
                <a:rPr lang="en-US" sz="4400" baseline="30000" dirty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3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John 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R. </a:t>
              </a:r>
              <a:r>
                <a:rPr lang="en-US" sz="4400" dirty="0" err="1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Wygant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, </a:t>
              </a:r>
              <a:r>
                <a:rPr lang="en-US" sz="44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4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Craig </a:t>
              </a:r>
              <a:r>
                <a:rPr lang="en-US" sz="4400" dirty="0" err="1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Kletzing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, </a:t>
              </a:r>
              <a:r>
                <a:rPr lang="en-US" sz="44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1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Mark B. </a:t>
              </a:r>
              <a:r>
                <a:rPr lang="en-US" sz="4400" dirty="0" err="1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Moldwin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, </a:t>
              </a:r>
              <a:r>
                <a:rPr lang="en-US" sz="44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1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Roxanne M. </a:t>
              </a:r>
              <a:r>
                <a:rPr lang="en-US" sz="4400" dirty="0" err="1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Katus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, </a:t>
              </a:r>
              <a:r>
                <a:rPr lang="en-US" sz="44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1</a:t>
              </a:r>
              <a:r>
                <a:rPr lang="en-US" sz="44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Shasha </a:t>
              </a:r>
              <a:r>
                <a:rPr lang="en-US" sz="4400" dirty="0" err="1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Zou</a:t>
              </a:r>
              <a:endParaRPr lang="en-US" sz="4400" dirty="0" smtClean="0">
                <a:solidFill>
                  <a:srgbClr val="000000"/>
                </a:solidFill>
                <a:latin typeface="Arial Rounded MT Bold"/>
                <a:cs typeface="Arial Rounded MT Bold"/>
              </a:endParaRPr>
            </a:p>
            <a:p>
              <a:r>
                <a:rPr lang="en-US" sz="44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 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1</a:t>
              </a:r>
              <a:r>
                <a:rPr lang="en-US" sz="4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University of Michigan, 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Los Alamos National Laboratory, 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University of Minnesota, 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4</a:t>
              </a:r>
              <a:r>
                <a:rPr lang="en-US" sz="4000" dirty="0" smtClean="0">
                  <a:solidFill>
                    <a:srgbClr val="000000"/>
                  </a:solidFill>
                  <a:latin typeface="Arial Rounded MT Bold"/>
                  <a:cs typeface="Arial Rounded MT Bold"/>
                </a:rPr>
                <a:t>University of Iowa</a:t>
              </a:r>
              <a:endParaRPr lang="en-US" sz="4000" dirty="0">
                <a:solidFill>
                  <a:srgbClr val="000000"/>
                </a:solidFill>
                <a:latin typeface="Arial Rounded MT Bold"/>
                <a:cs typeface="Arial Rounded MT Bold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3130" y="1222956"/>
              <a:ext cx="2959918" cy="2244673"/>
            </a:xfrm>
            <a:prstGeom prst="rect">
              <a:avLst/>
            </a:prstGeom>
          </p:spPr>
        </p:pic>
        <p:pic>
          <p:nvPicPr>
            <p:cNvPr id="19" name="Picture 18" descr="coe-c-aoss-ver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02" y="1103514"/>
              <a:ext cx="2457730" cy="2048106"/>
            </a:xfrm>
            <a:prstGeom prst="rect">
              <a:avLst/>
            </a:prstGeom>
          </p:spPr>
        </p:pic>
        <p:pic>
          <p:nvPicPr>
            <p:cNvPr id="30" name="Picture 29" descr="spacepy_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970" y="3668993"/>
              <a:ext cx="3142203" cy="1013360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317500" y="6387716"/>
            <a:ext cx="15307074" cy="8863963"/>
            <a:chOff x="317500" y="6387716"/>
            <a:chExt cx="15070688" cy="8863963"/>
          </a:xfrm>
        </p:grpSpPr>
        <p:sp>
          <p:nvSpPr>
            <p:cNvPr id="73" name="TextBox 72"/>
            <p:cNvSpPr txBox="1"/>
            <p:nvPr/>
          </p:nvSpPr>
          <p:spPr>
            <a:xfrm>
              <a:off x="345522" y="6387716"/>
              <a:ext cx="15042666" cy="8863963"/>
            </a:xfrm>
            <a:prstGeom prst="rect">
              <a:avLst/>
            </a:prstGeom>
            <a:noFill/>
            <a:ln w="76200" cmpd="sng"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sz="1400" dirty="0" smtClean="0"/>
            </a:p>
            <a:p>
              <a:endParaRPr lang="en-US" sz="1400" dirty="0"/>
            </a:p>
            <a:p>
              <a:endParaRPr lang="en-US" sz="1400" dirty="0" smtClean="0"/>
            </a:p>
            <a:p>
              <a:endParaRPr lang="en-US" sz="1400" dirty="0"/>
            </a:p>
            <a:p>
              <a:endParaRPr lang="en-US" sz="1400" dirty="0" smtClean="0"/>
            </a:p>
            <a:p>
              <a:endParaRPr lang="en-US" sz="1400" dirty="0"/>
            </a:p>
            <a:p>
              <a:endParaRPr lang="en-US" sz="1400" dirty="0" smtClean="0"/>
            </a:p>
            <a:p>
              <a:endParaRPr lang="en-US" sz="1400" dirty="0"/>
            </a:p>
            <a:p>
              <a:endParaRPr lang="en-US" sz="1400" dirty="0" smtClean="0"/>
            </a:p>
            <a:p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17500" y="6500477"/>
              <a:ext cx="15070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u="sng" dirty="0" smtClean="0">
                  <a:latin typeface="Arial Rounded MT Bold"/>
                  <a:cs typeface="Arial Rounded MT Bold"/>
                </a:rPr>
                <a:t>Background and Summary</a:t>
              </a:r>
              <a:endParaRPr lang="en-US" sz="4400" u="sng" dirty="0">
                <a:latin typeface="Arial Rounded MT Bold"/>
                <a:cs typeface="Arial Rounded MT Bold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181" y="8486089"/>
              <a:ext cx="698699" cy="69869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181" y="11462296"/>
              <a:ext cx="698699" cy="69869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181" y="13629591"/>
              <a:ext cx="698699" cy="698699"/>
            </a:xfrm>
            <a:prstGeom prst="rect">
              <a:avLst/>
            </a:prstGeom>
          </p:spPr>
        </p:pic>
      </p:grpSp>
      <p:sp>
        <p:nvSpPr>
          <p:cNvPr id="84" name="TextBox 83"/>
          <p:cNvSpPr txBox="1"/>
          <p:nvPr/>
        </p:nvSpPr>
        <p:spPr>
          <a:xfrm>
            <a:off x="16009417" y="6384762"/>
            <a:ext cx="16424080" cy="14988719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4115A9"/>
                </a:solidFill>
                <a:latin typeface="Arial Rounded MT Bold"/>
                <a:cs typeface="Arial Rounded MT Bold"/>
              </a:rPr>
              <a:t>   </a:t>
            </a:r>
            <a:r>
              <a:rPr lang="en-US" sz="44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  </a:t>
            </a:r>
            <a:r>
              <a:rPr lang="en-US" sz="4400" u="sng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Methodology</a:t>
            </a:r>
          </a:p>
          <a:p>
            <a:endParaRPr lang="en-US" sz="4400" u="sng" dirty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  <a:p>
            <a:endParaRPr lang="en-US" sz="4400" u="sng" dirty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  <a:p>
            <a:endParaRPr lang="en-US" sz="4400" u="sng" dirty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  <a:p>
            <a:endParaRPr lang="en-US" sz="4400" u="sng" dirty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  <a:p>
            <a:endParaRPr lang="en-US" sz="4400" u="sng" dirty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  <a:p>
            <a:endParaRPr lang="en-US" sz="4400" u="sng" dirty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  <a:p>
            <a:endParaRPr lang="en-US" sz="4400" u="sng" dirty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  <a:p>
            <a:endParaRPr lang="en-US" sz="4400" u="sng" dirty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  <a:p>
            <a:endParaRPr lang="en-US" sz="4400" u="sng" dirty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  <a:p>
            <a:endParaRPr lang="en-US" sz="4400" u="sng" dirty="0">
              <a:latin typeface="Arial Rounded MT Bold"/>
              <a:cs typeface="Arial Rounded MT Bold"/>
            </a:endParaRPr>
          </a:p>
          <a:p>
            <a:endParaRPr lang="en-US" sz="4400" u="sng" dirty="0" smtClean="0">
              <a:latin typeface="Arial Rounded MT Bold"/>
              <a:cs typeface="Arial Rounded MT Bold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7500" y="15590198"/>
            <a:ext cx="15277462" cy="24899136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Equatorial Noise Wave Activity</a:t>
            </a:r>
            <a:endParaRPr lang="en-US" sz="4400" u="sng" dirty="0" smtClean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</a:t>
            </a: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lvl="0"/>
            <a:endParaRPr lang="en-US" sz="3200" dirty="0" smtClean="0">
              <a:solidFill>
                <a:prstClr val="white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u="sng" dirty="0" smtClean="0">
              <a:latin typeface="Arial Rounded MT Bold"/>
              <a:cs typeface="Arial Rounded MT Bold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86" y="3186672"/>
            <a:ext cx="2604670" cy="260467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33834" y="4875382"/>
            <a:ext cx="3130578" cy="11468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899849" y="29147498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480643" y="192421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9821" y="6982495"/>
            <a:ext cx="32347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From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2013-02-01 to 2014-10-01 </a:t>
            </a:r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sort HOPE H</a:t>
            </a:r>
            <a:r>
              <a:rPr lang="en-US" sz="3200" baseline="30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+</a:t>
            </a:r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Pitch Angle Distributions by 0.25 L Shell and 0.5 MLT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 descr="PA_Squar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78" y="11289353"/>
            <a:ext cx="7654553" cy="35724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16009417" y="21692353"/>
            <a:ext cx="16471226" cy="7171193"/>
          </a:xfrm>
          <a:prstGeom prst="rect">
            <a:avLst/>
          </a:prstGeom>
          <a:noFill/>
          <a:ln w="7620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Results of Pitch Angle Distribution Algorithm</a:t>
            </a:r>
          </a:p>
          <a:p>
            <a:pPr algn="ctr"/>
            <a:endParaRPr lang="en-US" sz="4400" u="sng" dirty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>
              <a:latin typeface="Arial Rounded MT Bold"/>
              <a:cs typeface="Arial Rounded MT Bold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 </a:t>
            </a:r>
            <a:endParaRPr lang="en-US" sz="3200" dirty="0" smtClean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>
              <a:latin typeface="Arial Rounded MT Bold"/>
              <a:cs typeface="Arial Rounded MT Bold"/>
            </a:endParaRPr>
          </a:p>
          <a:p>
            <a:pPr algn="ctr"/>
            <a:endParaRPr lang="en-US" sz="800" u="sng" dirty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>
              <a:latin typeface="Arial Rounded MT Bold"/>
              <a:cs typeface="Arial Rounded MT Bold"/>
            </a:endParaRPr>
          </a:p>
        </p:txBody>
      </p:sp>
      <p:pic>
        <p:nvPicPr>
          <p:cNvPr id="46" name="Picture 45" descr="FlowChart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002" y="6756727"/>
            <a:ext cx="16082308" cy="1544824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408027" y="22794311"/>
            <a:ext cx="4025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Heightened Loss Cone at Dusk Terminator</a:t>
            </a:r>
          </a:p>
          <a:p>
            <a:endParaRPr lang="en-US" sz="3200" dirty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Loss Cone </a:t>
            </a:r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at</a:t>
            </a:r>
            <a:r>
              <a:rPr lang="en-US" sz="3200" dirty="0" smtClean="0">
                <a:solidFill>
                  <a:srgbClr val="D61E6E"/>
                </a:solidFill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Minimum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in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Post-Midnight Sector –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plasma already scattered</a:t>
            </a:r>
            <a:endParaRPr lang="en-US" sz="3200" dirty="0">
              <a:solidFill>
                <a:srgbClr val="D61E6E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009416" y="29147500"/>
            <a:ext cx="16424079" cy="11356951"/>
          </a:xfrm>
          <a:prstGeom prst="rect">
            <a:avLst/>
          </a:prstGeom>
          <a:noFill/>
          <a:ln w="7620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Case Studies of PA </a:t>
            </a:r>
            <a:r>
              <a:rPr lang="en-US" sz="4400" u="sng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Spectograms</a:t>
            </a:r>
            <a:r>
              <a:rPr lang="en-US" sz="4400" u="sng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en-US" sz="4400" u="sng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vs</a:t>
            </a:r>
            <a:r>
              <a:rPr lang="en-US" sz="4400" u="sng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Wave Amplitude </a:t>
            </a: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</a:t>
            </a: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lvl="0"/>
            <a:endParaRPr lang="en-US" sz="800" dirty="0" smtClean="0">
              <a:solidFill>
                <a:prstClr val="white"/>
              </a:solidFill>
              <a:latin typeface="Arial Rounded MT Bold"/>
              <a:cs typeface="Arial Rounded MT Bold"/>
            </a:endParaRPr>
          </a:p>
          <a:p>
            <a:pPr lvl="0"/>
            <a:endParaRPr lang="en-US" sz="800" dirty="0" smtClean="0">
              <a:solidFill>
                <a:prstClr val="white"/>
              </a:solidFill>
              <a:latin typeface="Arial Rounded MT Bold"/>
              <a:cs typeface="Arial Rounded MT Bold"/>
            </a:endParaRPr>
          </a:p>
          <a:p>
            <a:pPr lvl="0"/>
            <a:endParaRPr lang="en-US" sz="800" dirty="0" smtClean="0">
              <a:solidFill>
                <a:prstClr val="white"/>
              </a:solidFill>
              <a:latin typeface="Arial Rounded MT Bold"/>
              <a:cs typeface="Arial Rounded MT Bold"/>
            </a:endParaRPr>
          </a:p>
          <a:p>
            <a:pPr lvl="0"/>
            <a:endParaRPr lang="en-US" sz="800" dirty="0" smtClean="0">
              <a:solidFill>
                <a:prstClr val="white"/>
              </a:solidFill>
              <a:latin typeface="Arial Rounded MT Bold"/>
              <a:cs typeface="Arial Rounded MT Bold"/>
            </a:endParaRPr>
          </a:p>
          <a:p>
            <a:pPr lvl="0"/>
            <a:endParaRPr lang="en-US" sz="800" dirty="0" smtClean="0">
              <a:solidFill>
                <a:prstClr val="white"/>
              </a:solidFill>
              <a:latin typeface="Arial Rounded MT Bold"/>
              <a:cs typeface="Arial Rounded MT Bold"/>
            </a:endParaRPr>
          </a:p>
          <a:p>
            <a:pPr lvl="0"/>
            <a:endParaRPr lang="en-US" sz="800" dirty="0" smtClean="0">
              <a:solidFill>
                <a:prstClr val="white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44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  <a:p>
            <a:pPr algn="ctr"/>
            <a:endParaRPr lang="en-US" sz="800" u="sng" dirty="0" smtClean="0">
              <a:latin typeface="Arial Rounded MT Bold"/>
              <a:cs typeface="Arial Rounded MT Bold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785573" y="18172557"/>
            <a:ext cx="4312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Algorithm allows us to determine the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long term plasma behavior </a:t>
            </a:r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in different regions of space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62190" y="7664897"/>
            <a:ext cx="6187945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Known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1-10 </a:t>
            </a:r>
            <a:r>
              <a:rPr lang="en-US" sz="3200" dirty="0" err="1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eV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 Plasma loss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in Post-Midnight Sector when </a:t>
            </a:r>
          </a:p>
          <a:p>
            <a:r>
              <a:rPr lang="en-US" sz="3200" dirty="0" err="1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Kp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 &lt; 3</a:t>
            </a:r>
            <a:r>
              <a:rPr lang="en-US" sz="3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at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 2 &lt; L &lt; 3 </a:t>
            </a:r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– Use Van Allen Probes HOPE and EMFISIS to further explore</a:t>
            </a:r>
            <a:endParaRPr lang="en-US" sz="3200" dirty="0" smtClean="0">
              <a:solidFill>
                <a:srgbClr val="D61E6E"/>
              </a:solidFill>
              <a:latin typeface="Arial Rounded MT Bold"/>
              <a:cs typeface="Arial Rounded MT Bold"/>
            </a:endParaRPr>
          </a:p>
          <a:p>
            <a:endParaRPr lang="en-US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We develop an</a:t>
            </a:r>
            <a:r>
              <a:rPr lang="en-US" sz="3200" dirty="0" smtClean="0">
                <a:solidFill>
                  <a:srgbClr val="D61E6E"/>
                </a:solidFill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algorithm to sort Pitch Angle (PA) distributions</a:t>
            </a:r>
            <a:r>
              <a:rPr lang="en-US" sz="3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so we can determine what causes the loss</a:t>
            </a:r>
          </a:p>
          <a:p>
            <a:endParaRPr lang="en-US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We show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wave amplitudes linked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to 1-10 </a:t>
            </a:r>
            <a:r>
              <a:rPr lang="en-US" sz="3200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eV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ion loss</a:t>
            </a:r>
            <a:endParaRPr lang="en-US" sz="3200" dirty="0">
              <a:solidFill>
                <a:srgbClr val="DFCC08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Picture 1" descr="Combine_Henergy=5L=2_to_3_percentagen=5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001" y="22768454"/>
            <a:ext cx="5583883" cy="418791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Combine_Henergy=5L=2_to_3_stacked_alln=5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629" y="22768454"/>
            <a:ext cx="5583884" cy="418791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6856068" y="27246795"/>
            <a:ext cx="11379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FCC08"/>
                </a:solidFill>
                <a:latin typeface="Arial Rounded MT Bold"/>
                <a:cs typeface="Arial Rounded MT Bold"/>
              </a:rPr>
              <a:t>Bad </a:t>
            </a:r>
            <a:r>
              <a:rPr lang="en-US" sz="3200" dirty="0">
                <a:solidFill>
                  <a:schemeClr val="bg1"/>
                </a:solidFill>
                <a:latin typeface="Arial Rounded MT Bold"/>
                <a:cs typeface="Arial Rounded MT Bold"/>
              </a:rPr>
              <a:t>= Summed Pitch Angle Distributions where there are few/no counts -&gt; </a:t>
            </a:r>
            <a:r>
              <a:rPr lang="en-US" sz="3200" dirty="0">
                <a:solidFill>
                  <a:srgbClr val="DFCC08"/>
                </a:solidFill>
                <a:latin typeface="Arial Rounded MT Bold"/>
                <a:cs typeface="Arial Rounded MT Bold"/>
              </a:rPr>
              <a:t>suggests depleted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plasma</a:t>
            </a:r>
          </a:p>
          <a:p>
            <a:endParaRPr lang="en-US" sz="3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10299" y="22836643"/>
            <a:ext cx="3463576" cy="334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42407" y="22815477"/>
            <a:ext cx="3238395" cy="3346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creen Shot 2015-04-13 at 2.30.48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26" y="7113449"/>
            <a:ext cx="4547290" cy="379274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5" name="Right Arrow 34"/>
          <p:cNvSpPr/>
          <p:nvPr/>
        </p:nvSpPr>
        <p:spPr>
          <a:xfrm>
            <a:off x="6942815" y="8998336"/>
            <a:ext cx="869425" cy="1024494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17499" y="40766619"/>
            <a:ext cx="4395713" cy="283154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Arial Rounded MT Bold"/>
                <a:cs typeface="Arial Rounded MT Bold"/>
              </a:rPr>
              <a:t>Thanks</a:t>
            </a:r>
          </a:p>
          <a:p>
            <a:pPr algn="ctr"/>
            <a:endParaRPr lang="en-US" sz="1800" u="sng" dirty="0">
              <a:latin typeface="Arial Rounded MT Bold"/>
              <a:cs typeface="Arial Rounded MT Bold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dobe Caslon Pro"/>
                <a:cs typeface="Adobe Caslon Pro"/>
              </a:rPr>
              <a:t>W</a:t>
            </a:r>
            <a:r>
              <a:rPr lang="en-US" sz="28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e would like to thank the NSF, NASA, and the Rackham Graduate School for sponsoring this work.</a:t>
            </a:r>
          </a:p>
          <a:p>
            <a:pPr algn="ctr"/>
            <a:endParaRPr lang="en-US" sz="800" dirty="0">
              <a:solidFill>
                <a:srgbClr val="000000"/>
              </a:solidFill>
              <a:latin typeface="Adobe Caslon Pro"/>
              <a:cs typeface="Adobe Caslon Pro"/>
            </a:endParaRPr>
          </a:p>
          <a:p>
            <a:pPr algn="ctr"/>
            <a:endParaRPr lang="en-US" sz="800" dirty="0" smtClean="0">
              <a:latin typeface="Adobe Caslon Pro"/>
              <a:cs typeface="Adobe Caslon Pro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396723" y="40684961"/>
            <a:ext cx="90367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40080" y="40794840"/>
            <a:ext cx="27393414" cy="2739212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Arial Rounded MT Bold"/>
                <a:cs typeface="Arial Rounded MT Bold"/>
              </a:rPr>
              <a:t>Conclusions</a:t>
            </a:r>
            <a:endParaRPr lang="en-US" sz="3600" u="sng" dirty="0">
              <a:latin typeface="Arial Rounded MT Bold"/>
              <a:cs typeface="Arial Rounded MT Bold"/>
            </a:endParaRPr>
          </a:p>
          <a:p>
            <a:endParaRPr lang="en-US" sz="2800" dirty="0" smtClean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28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2800" dirty="0" smtClean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28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800" dirty="0" smtClean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8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800" dirty="0" smtClean="0">
              <a:latin typeface="Adobe Caslon Pro"/>
              <a:cs typeface="Adobe Caslon Pro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099246" y="41550397"/>
            <a:ext cx="7086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Strongest case study link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between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ion loss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and wave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activity at the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cyclotron frequency</a:t>
            </a:r>
            <a:endParaRPr lang="en-US" sz="3200" dirty="0">
              <a:solidFill>
                <a:srgbClr val="DFCC08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347751" y="41550397"/>
            <a:ext cx="8494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FCC08"/>
                </a:solidFill>
                <a:latin typeface="Arial Rounded MT Bold"/>
                <a:cs typeface="Arial Rounded MT Bold"/>
              </a:rPr>
              <a:t>Increased  Asymmetric and Loss Cone Distributions </a:t>
            </a:r>
            <a:r>
              <a:rPr lang="en-US" sz="3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across the night side – plasma severely depleted in 1-4 MLT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944005" y="41244937"/>
            <a:ext cx="49510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FCC08"/>
                </a:solidFill>
                <a:latin typeface="Arial Rounded MT Bold"/>
                <a:cs typeface="Arial Rounded MT Bold"/>
              </a:rPr>
              <a:t>Wave Activity linked to 1-10 </a:t>
            </a:r>
            <a:r>
              <a:rPr lang="en-US" sz="3200" dirty="0" err="1">
                <a:solidFill>
                  <a:srgbClr val="DFCC08"/>
                </a:solidFill>
                <a:latin typeface="Arial Rounded MT Bold"/>
                <a:cs typeface="Arial Rounded MT Bold"/>
              </a:rPr>
              <a:t>eV</a:t>
            </a:r>
            <a:r>
              <a:rPr lang="en-US" sz="3200" dirty="0">
                <a:solidFill>
                  <a:srgbClr val="DFCC08"/>
                </a:solidFill>
                <a:latin typeface="Arial Rounded MT Bold"/>
                <a:cs typeface="Arial Rounded MT Bold"/>
              </a:rPr>
              <a:t> particle loss, </a:t>
            </a:r>
            <a:r>
              <a:rPr lang="en-US" sz="3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appears to be from multiple sources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8192943" y="41262984"/>
            <a:ext cx="38383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/>
                <a:cs typeface="Arial Rounded MT Bold"/>
              </a:rPr>
              <a:t>More work is needed </a:t>
            </a:r>
            <a:r>
              <a:rPr lang="en-US" sz="3200" dirty="0">
                <a:solidFill>
                  <a:srgbClr val="000000"/>
                </a:solidFill>
                <a:latin typeface="Arial Rounded MT Bold"/>
                <a:cs typeface="Arial Rounded MT Bold"/>
              </a:rPr>
              <a:t>to determine physics behind loss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447" y="42020178"/>
            <a:ext cx="709658" cy="69869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6900" y="42020178"/>
            <a:ext cx="709658" cy="69869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2138" y="42020178"/>
            <a:ext cx="709658" cy="69869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50596" y="42020178"/>
            <a:ext cx="709658" cy="698699"/>
          </a:xfrm>
          <a:prstGeom prst="rect">
            <a:avLst/>
          </a:prstGeom>
        </p:spPr>
      </p:pic>
      <p:pic>
        <p:nvPicPr>
          <p:cNvPr id="17" name="Picture 16" descr="wavestats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45" y="16588037"/>
            <a:ext cx="12777134" cy="4785443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  <p:pic>
        <p:nvPicPr>
          <p:cNvPr id="21" name="Picture 20" descr="skillscore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6" y="23276079"/>
            <a:ext cx="14536883" cy="11174933"/>
          </a:xfrm>
          <a:prstGeom prst="rect">
            <a:avLst/>
          </a:prstGeom>
        </p:spPr>
      </p:pic>
      <p:pic>
        <p:nvPicPr>
          <p:cNvPr id="23" name="Picture 22" descr="caseStudy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474" y="30326844"/>
            <a:ext cx="12697323" cy="482287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5" name="Picture 24" descr="caseStudy2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474" y="35407598"/>
            <a:ext cx="12676583" cy="4642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7" name="TextBox 86"/>
          <p:cNvSpPr txBox="1"/>
          <p:nvPr/>
        </p:nvSpPr>
        <p:spPr>
          <a:xfrm>
            <a:off x="29250349" y="30425351"/>
            <a:ext cx="3391408" cy="944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July 9, 2014 </a:t>
            </a:r>
          </a:p>
          <a:p>
            <a:endParaRPr lang="en-US" sz="3200" dirty="0" smtClean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Left = EMFISIS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WFR spectra, silver line = cyclotron frequency, black dots = HOPE 2.5 </a:t>
            </a:r>
            <a:r>
              <a:rPr lang="en-US" sz="320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eV</a:t>
            </a:r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flux</a:t>
            </a:r>
            <a:endParaRPr lang="en-US" sz="3200" dirty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endParaRPr lang="en-US" sz="3200" dirty="0" smtClean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Right = HOPE PA </a:t>
            </a:r>
            <a:r>
              <a:rPr lang="en-US" sz="3200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s</a:t>
            </a:r>
            <a:r>
              <a:rPr lang="en-US" sz="320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pectogram</a:t>
            </a:r>
            <a:r>
              <a:rPr lang="en-US" sz="32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with EMFISIS 350 Hz amplitude </a:t>
            </a:r>
            <a:r>
              <a:rPr lang="en-US" sz="320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overplotted</a:t>
            </a:r>
            <a:endParaRPr lang="en-US" sz="3200" dirty="0" smtClean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endParaRPr lang="en-US" sz="3200" dirty="0">
              <a:solidFill>
                <a:srgbClr val="DFCC08"/>
              </a:solidFill>
              <a:latin typeface="Arial Rounded MT Bold"/>
              <a:cs typeface="Arial Rounded MT Bold"/>
            </a:endParaRPr>
          </a:p>
          <a:p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May 6, 2013</a:t>
            </a:r>
            <a:r>
              <a:rPr lang="en-US" sz="3200" dirty="0" smtClean="0">
                <a:solidFill>
                  <a:srgbClr val="D61E6E"/>
                </a:solidFill>
                <a:latin typeface="Arial Rounded MT Bold"/>
                <a:cs typeface="Arial Rounded MT Bold"/>
              </a:rPr>
              <a:t> </a:t>
            </a:r>
            <a:endParaRPr lang="en-US" sz="3200" dirty="0">
              <a:solidFill>
                <a:srgbClr val="DFCC08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082800" y="21168195"/>
            <a:ext cx="406400" cy="8314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97596" y="21983624"/>
            <a:ext cx="70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Equatorial Noise Peak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Above Proton </a:t>
            </a:r>
            <a:r>
              <a:rPr lang="en-US" sz="3200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Gyrofrequency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over 2 year Period </a:t>
            </a:r>
            <a:endParaRPr lang="en-US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063654" y="21891937"/>
            <a:ext cx="6505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Hit Test – High Wave Above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1e-12 nT</a:t>
            </a:r>
            <a:r>
              <a:rPr lang="en-US" sz="3200" baseline="300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2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/m</a:t>
            </a:r>
            <a:r>
              <a:rPr lang="en-US" sz="3200" baseline="300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, High Particle Above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1e8 cm</a:t>
            </a:r>
            <a:r>
              <a:rPr lang="en-US" sz="3200" baseline="300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-2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 s</a:t>
            </a:r>
            <a:r>
              <a:rPr lang="en-US" sz="3200" baseline="300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-1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 sr</a:t>
            </a:r>
            <a:r>
              <a:rPr lang="en-US" sz="3200" baseline="300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-1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 keV</a:t>
            </a:r>
            <a:r>
              <a:rPr lang="en-US" sz="3200" baseline="300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-1</a:t>
            </a:r>
            <a:endParaRPr lang="en-US" sz="3200" dirty="0">
              <a:solidFill>
                <a:srgbClr val="DFCC08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3157200" y="23461597"/>
            <a:ext cx="457200" cy="9224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linesE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0" y="34981330"/>
            <a:ext cx="6932625" cy="51994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8" name="TextBox 97"/>
          <p:cNvSpPr txBox="1"/>
          <p:nvPr/>
        </p:nvSpPr>
        <p:spPr>
          <a:xfrm>
            <a:off x="9063654" y="35407598"/>
            <a:ext cx="57703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Exploring relationship between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wave amplitude 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at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cyclotron frequency 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and 1-10 </a:t>
            </a:r>
            <a:r>
              <a:rPr lang="en-US" sz="3200" dirty="0" err="1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eV</a:t>
            </a:r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partial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densities 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at </a:t>
            </a:r>
            <a:r>
              <a:rPr lang="en-US" sz="3200" dirty="0" smtClean="0">
                <a:solidFill>
                  <a:srgbClr val="DFCC08"/>
                </a:solidFill>
                <a:latin typeface="Arial Rounded MT Bold"/>
                <a:cs typeface="Arial Rounded MT Bold"/>
              </a:rPr>
              <a:t>L = 2</a:t>
            </a:r>
          </a:p>
          <a:p>
            <a:endParaRPr lang="en-US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Maybe be offset by several hours?</a:t>
            </a:r>
            <a:endParaRPr lang="en-US" sz="32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7284478" y="36093400"/>
            <a:ext cx="1575973" cy="355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8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21894</TotalTime>
  <Words>446</Words>
  <Application>Microsoft Macintosh PowerPoint</Application>
  <PresentationFormat>Custom</PresentationFormat>
  <Paragraphs>176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</dc:creator>
  <cp:lastModifiedBy>loisks</cp:lastModifiedBy>
  <cp:revision>199</cp:revision>
  <cp:lastPrinted>2015-04-17T17:22:14Z</cp:lastPrinted>
  <dcterms:created xsi:type="dcterms:W3CDTF">2014-06-02T19:38:43Z</dcterms:created>
  <dcterms:modified xsi:type="dcterms:W3CDTF">2015-09-28T00:28:42Z</dcterms:modified>
</cp:coreProperties>
</file>