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30" r:id="rId3"/>
    <p:sldId id="357" r:id="rId4"/>
    <p:sldId id="331" r:id="rId5"/>
    <p:sldId id="332" r:id="rId6"/>
    <p:sldId id="333" r:id="rId7"/>
    <p:sldId id="346" r:id="rId8"/>
    <p:sldId id="350" r:id="rId9"/>
    <p:sldId id="356" r:id="rId10"/>
    <p:sldId id="349" r:id="rId11"/>
    <p:sldId id="363" r:id="rId12"/>
    <p:sldId id="362" r:id="rId13"/>
    <p:sldId id="359" r:id="rId14"/>
    <p:sldId id="366" r:id="rId15"/>
    <p:sldId id="367" r:id="rId16"/>
    <p:sldId id="368" r:id="rId17"/>
    <p:sldId id="343" r:id="rId18"/>
    <p:sldId id="361" r:id="rId19"/>
    <p:sldId id="371" r:id="rId20"/>
    <p:sldId id="372" r:id="rId21"/>
    <p:sldId id="373" r:id="rId22"/>
  </p:sldIdLst>
  <p:sldSz cx="9144000" cy="6858000" type="screen4x3"/>
  <p:notesSz cx="9305925" cy="7019925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7ADA00"/>
    <a:srgbClr val="00FF00"/>
    <a:srgbClr val="00FFFF"/>
    <a:srgbClr val="FF00FF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4" autoAdjust="0"/>
    <p:restoredTop sz="95477" autoAdjust="0"/>
  </p:normalViewPr>
  <p:slideViewPr>
    <p:cSldViewPr>
      <p:cViewPr>
        <p:scale>
          <a:sx n="120" d="100"/>
          <a:sy n="120" d="100"/>
        </p:scale>
        <p:origin x="-13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08" y="-870"/>
      </p:cViewPr>
      <p:guideLst>
        <p:guide orient="horz" pos="2211"/>
        <p:guide pos="29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E72E-4349-46D7-A272-A9D96AFE1770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6F27-989A-4138-9CCE-13BF9B86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A955A4-6F43-4037-ABC0-BC39A446D3F4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9D0C07-14E2-4194-852E-C5F87E8F5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2688" y="109538"/>
            <a:ext cx="4400550" cy="3300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218" y="3492900"/>
            <a:ext cx="8506735" cy="3527025"/>
          </a:xfrm>
          <a:noFill/>
        </p:spPr>
        <p:txBody>
          <a:bodyPr wrap="square" lIns="91520" tIns="45759" rIns="91520" bIns="45759" numCol="1" anchor="t" anchorCtr="0" compatLnSpc="1">
            <a:prstTxWarp prst="textNoShape">
              <a:avLst/>
            </a:prstTxWarp>
          </a:bodyPr>
          <a:lstStyle/>
          <a:p>
            <a:pPr marL="310957" indent="-310957">
              <a:buFontTx/>
              <a:buAutoNum type="arabicPeriod"/>
            </a:pPr>
            <a:endParaRPr lang="en-US" altLang="ko-KR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actual ground plane</a:t>
            </a:r>
            <a:r>
              <a:rPr lang="en-US" baseline="0" dirty="0" smtClean="0"/>
              <a:t> is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actual ground plane</a:t>
            </a:r>
            <a:r>
              <a:rPr lang="en-US" baseline="0" dirty="0" smtClean="0"/>
              <a:t> is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actual ground plane</a:t>
            </a:r>
            <a:r>
              <a:rPr lang="en-US" baseline="0" dirty="0" smtClean="0"/>
              <a:t> is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actual ground plane</a:t>
            </a:r>
            <a:r>
              <a:rPr lang="en-US" baseline="0" dirty="0" smtClean="0"/>
              <a:t> is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actual ground plane</a:t>
            </a:r>
            <a:r>
              <a:rPr lang="en-US" baseline="0" dirty="0" smtClean="0"/>
              <a:t> is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TIMESCALES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3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2E2946-C3A6-42D2-A7EB-CDFE9889C55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 anchor="b"/>
          <a:lstStyle/>
          <a:p>
            <a:pPr algn="r" defTabSz="966788"/>
            <a:fld id="{C02D8B3B-0735-49DD-8DF7-A703250218D0}" type="slidenum">
              <a:rPr lang="en-US" sz="1200">
                <a:latin typeface="Times New Roman" pitchFamily="18" charset="0"/>
              </a:rPr>
              <a:pPr algn="r" defTabSz="966788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273357" y="6668929"/>
            <a:ext cx="4032568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 anchor="b"/>
          <a:lstStyle/>
          <a:p>
            <a:pPr algn="r" defTabSz="966788"/>
            <a:fld id="{E5746DDB-7280-46F9-A34E-533926D917E8}" type="slidenum">
              <a:rPr lang="en-US" sz="1200">
                <a:latin typeface="Times New Roman" pitchFamily="18" charset="0"/>
              </a:rPr>
              <a:pPr algn="r" defTabSz="966788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89" tIns="45694" rIns="91389" bIns="4569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000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TIMESCALES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Humidity: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85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45-D29B-40F5-B767-63358967D44B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E46-3D95-421B-93EE-BBC78791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91E-723E-4858-A13B-F5C9B3BF36D0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63DF-E07D-4DE8-8CF1-2459AD674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4AFB-E81C-419B-A6F0-955200CD6A90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2D-7D36-4735-88C1-9C0E4FB07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E542-B1D9-4FBD-A212-F18F86B5B9AF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0B2-92C9-4DE5-9C19-3CD2D300DA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078-D508-4622-8A77-912B95D6ABF6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6061-6CDB-4C00-8BE4-FE55202C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A737-19B9-45FD-8512-DCB3EC3D124C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D98D-2644-41C2-B0A8-BFDB57C39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0D1-A638-474E-A62F-71EE889CD841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E8B-3019-4B89-A38A-97EE508C2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5A02-B1E9-4E84-AAFE-938A9FB97AA3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729-FF62-4D60-B1ED-2CEB294A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5D70-C551-4A72-AF91-E06763A1F03A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61B-1DD8-459E-A113-B4D9FAF91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31B-6221-4797-A72F-922D1DD68B8D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328D-1552-4B2A-9C31-79E3EEA1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336-B6E2-4FFB-AF28-6FDC6A5169E4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A9D-7D7A-4A5D-B48B-8CD9318A4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15C34C-06DA-40D2-8FB4-B54C3E49E112}" type="datetimeFigureOut">
              <a:rPr lang="zh-CN" altLang="en-US"/>
              <a:pPr>
                <a:defRPr/>
              </a:pPr>
              <a:t>2016/9/29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40499-9D9B-4913-B575-6AA49A347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358080" y="178141"/>
            <a:ext cx="8534400" cy="584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ELECTRODE PLACEMENT ON RONS PRODUCTION IN ATMOSPHERIC PRESSURE PLASMA JETS</a:t>
            </a: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200" b="1" baseline="30000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Amanda M. </a:t>
            </a:r>
            <a:r>
              <a:rPr lang="en-US" alt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Lietz</a:t>
            </a:r>
            <a:r>
              <a:rPr lang="en-US" altLang="en-US" sz="2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Mark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Kushner</a:t>
            </a:r>
            <a:r>
              <a:rPr lang="en-US" altLang="en-US" sz="2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sz="26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Dept. Nuclear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Engineering and Radiological Sciences</a:t>
            </a:r>
          </a:p>
          <a:p>
            <a:pPr algn="ctr">
              <a:spcBef>
                <a:spcPct val="0"/>
              </a:spcBef>
            </a:pP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Dept. Electrical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Engineering and Computer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Michigan, Ann Arbor, MI 48109, USA   </a:t>
            </a:r>
          </a:p>
          <a:p>
            <a:pPr algn="ctr"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lietz@umich.edu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mjkush@umich.edu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://uigelz.eecs.umich.edu </a:t>
            </a:r>
            <a:endParaRPr lang="en-US" altLang="ko-KR" b="1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7</a:t>
            </a:r>
            <a:r>
              <a:rPr lang="en-US" altLang="ko-KR" sz="2400" b="1" baseline="30000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th</a:t>
            </a: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Annual MIPSE Graduate Student Symposium</a:t>
            </a:r>
            <a:endParaRPr lang="en-US" altLang="ko-KR" sz="24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Ann Arbor, MI</a:t>
            </a:r>
            <a:endParaRPr lang="en-US" altLang="ko-KR" sz="24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5 October </a:t>
            </a: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2016</a:t>
            </a:r>
            <a:endParaRPr lang="en-US" altLang="ko-KR" sz="24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467544" y="5989813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600" b="1" dirty="0" smtClean="0"/>
              <a:t>* 	Work </a:t>
            </a:r>
            <a:r>
              <a:rPr lang="en-US" sz="1600" b="1" dirty="0"/>
              <a:t>was supported by the DOE Office of Fusion Energy </a:t>
            </a:r>
            <a:r>
              <a:rPr lang="en-US" sz="1600" b="1" dirty="0" smtClean="0"/>
              <a:t>Science and the National </a:t>
            </a:r>
            <a:r>
              <a:rPr lang="en-US" sz="1600" b="1" dirty="0"/>
              <a:t>Science </a:t>
            </a:r>
            <a:r>
              <a:rPr lang="en-US" sz="1600" b="1" dirty="0" smtClean="0"/>
              <a:t>Foundation.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 DISTANCE FROM OUTLET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220072" y="1124744"/>
            <a:ext cx="3816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kV, 200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152 ns;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36 ns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 single ring electrode jet, placing the electrode closer to the tube outlet leads to a more intense IW.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 exits the tube sooner, greater energy deposition outside of tube.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effect is most important for short pulses.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 propagation time ~ pulse duration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1022794" y="6192522"/>
            <a:ext cx="3246691" cy="546259"/>
            <a:chOff x="1007" y="4043"/>
            <a:chExt cx="2448" cy="412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1007" y="4043"/>
              <a:ext cx="2448" cy="212"/>
              <a:chOff x="479" y="4139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203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79" y="4139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</a:t>
                </a:r>
                <a:r>
                  <a:rPr lang="en-US" sz="1600" b="1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842" y="4221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3" name="Picture 4" descr="D:\UIGELS_D_Amanda\nonPDPsim\Jet_into_ambient\param_v4\mv_pwrd_1r_noad\ICPM_elec_position_1r_ne_label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"/>
          <a:stretch/>
        </p:blipFill>
        <p:spPr bwMode="auto">
          <a:xfrm>
            <a:off x="30065" y="770412"/>
            <a:ext cx="2441671" cy="4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UIGELS_D_Amanda\nonPDPsim\Jet_into_ambient\param_v4\mv_pwrd_1r_noad\ICPM_elec_position_1r_Se_label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30"/>
          <a:stretch/>
        </p:blipFill>
        <p:spPr bwMode="auto">
          <a:xfrm>
            <a:off x="2613416" y="745058"/>
            <a:ext cx="2390632" cy="4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5122" name="Picture 2" descr="D:\UIGELS_D_Amanda\nonPDPsim\Jet_into_ambient\param_v4\mv_pwrd_1r_noad\MIPSE_compare_elec_pos_1r_ne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" y="1146644"/>
            <a:ext cx="2151388" cy="50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IGELS_D_Amanda\nonPDPsim\Jet_into_ambient\param_v4\mv_pwrd_1r_noad\MIPSE_compare_elec_pos_1r_Se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1831"/>
            <a:ext cx="2160240" cy="50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234281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ELECTRODE DISTANCE FROM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OUTLET - RONS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23528" y="3573016"/>
            <a:ext cx="8498825" cy="30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Inventory – volume integrated number of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 at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s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Moving electrode closer to outlet increases all RONS.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Species originating from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(OH,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are the least sensitive to distance to exit, as a significant amount of these species are made inside the tube, even for 3 mm.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other species at 3 mm, formation outside the tube dominates for all other RONS.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10 ppm O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O/N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– results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with an admixture.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2991" r="4554" b="4722"/>
          <a:stretch/>
        </p:blipFill>
        <p:spPr bwMode="auto">
          <a:xfrm>
            <a:off x="537670" y="726449"/>
            <a:ext cx="7901479" cy="28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05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RING vs 2 RING ELECTRODE IW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4139952" y="1844824"/>
            <a:ext cx="42070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174 ns; S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36 ns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grounded ring produces a faster IW, and a generally more intense plasma.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 wave is initially faster (larger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it slows when it passes the grounded ring to charge the higher capacitance.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is significantly more annular with grounded ring. 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1022794" y="6192522"/>
            <a:ext cx="3246691" cy="546259"/>
            <a:chOff x="1007" y="4043"/>
            <a:chExt cx="2448" cy="412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 bwMode="auto">
            <a:xfrm>
              <a:off x="1007" y="4043"/>
              <a:ext cx="2448" cy="212"/>
              <a:chOff x="479" y="4139"/>
              <a:chExt cx="2448" cy="212"/>
            </a:xfrm>
          </p:grpSpPr>
          <p:pic>
            <p:nvPicPr>
              <p:cNvPr id="26" name="Picture 2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203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79" y="4139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</a:t>
                </a:r>
                <a:r>
                  <a:rPr lang="en-US" sz="1600" b="1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22" name="Text Box 27"/>
            <p:cNvSpPr txBox="1">
              <a:spLocks noChangeAspect="1" noChangeArrowheads="1"/>
            </p:cNvSpPr>
            <p:nvPr/>
          </p:nvSpPr>
          <p:spPr bwMode="auto">
            <a:xfrm>
              <a:off x="1842" y="4221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5796136" y="5733256"/>
            <a:ext cx="1584176" cy="3600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Animation Slide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6146" name="Picture 2" descr="D:\UIGELS_D_Amanda\nonPDPsim\Jet_into_ambient\param_v4\no_admix\MIPSE_1vs2_ring_n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2" y="908720"/>
            <a:ext cx="1416252" cy="53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IGELS_D_Amanda\nonPDPsim\Jet_into_ambient\param_v4\no_admix\MIPSE_1vs2_ring_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79" y="764704"/>
            <a:ext cx="1410933" cy="54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RING vs 2 RING ELECTRODE: RONS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323529" y="3501008"/>
            <a:ext cx="86409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 – volume integrated number of molecules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220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All RONS increase when a grounded ring is added except HO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Though more HO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produced with 2 rings, it reacts with the elevated levels of NO, forming HNO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and ONOOH by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RONS originating from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 are again the less sensitive.  Because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 has the lowest ionization potential and the pathway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O + H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produces OH and H.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2828" r="5278" b="3082"/>
          <a:stretch/>
        </p:blipFill>
        <p:spPr bwMode="auto">
          <a:xfrm>
            <a:off x="557484" y="700647"/>
            <a:ext cx="7830940" cy="288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91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DISTANT GROUND PLANES - n</a:t>
            </a:r>
            <a:r>
              <a:rPr lang="en-US" altLang="zh-CN" sz="3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30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07504" y="1132477"/>
            <a:ext cx="3168352" cy="26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presence of ground planes which are not on the tube are often not controlled.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ground in close proximity increases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tube.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1835696" y="6293996"/>
            <a:ext cx="3246691" cy="607250"/>
            <a:chOff x="931" y="4050"/>
            <a:chExt cx="2448" cy="4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31" y="4050"/>
              <a:ext cx="2448" cy="212"/>
              <a:chOff x="403" y="4146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203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03" y="4146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</a:t>
                </a:r>
                <a:r>
                  <a:rPr lang="en-US" sz="1600" b="1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66" y="4274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23" name="Picture 2" descr="D:\UIGELS_D_Amanda\nonPDPsim\Jet_into_ambient\param_v4\vary_grnd_1r_noad\ICPM_radial_grnd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0" r="9231" b="16853"/>
          <a:stretch/>
        </p:blipFill>
        <p:spPr bwMode="auto">
          <a:xfrm>
            <a:off x="3635896" y="1052736"/>
            <a:ext cx="1172272" cy="2728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107504" y="3781307"/>
            <a:ext cx="4299124" cy="216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profile is more annular with nearby grounds due to greater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Capacitance to ground increases, more charging of inner wall.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7170" name="Picture 2" descr="D:\UIGELS_D_Amanda\nonPDPsim\Jet_into_ambient\param_v4\vary_grnd_1r_noad\MIPSE_radial_grnd_1r_n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06" y="704033"/>
            <a:ext cx="4196198" cy="52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DISTANT GROUND PLANES -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79511" y="963485"/>
            <a:ext cx="3230555" cy="25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Faster IW with a nearby ground means the plasma reaches the ambient faster.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 finite pulse duration, this allows more power deposition outside of the tube.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 bwMode="auto">
          <a:xfrm>
            <a:off x="1022794" y="6192522"/>
            <a:ext cx="3246691" cy="546259"/>
            <a:chOff x="1007" y="4043"/>
            <a:chExt cx="2448" cy="412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1007" y="4043"/>
              <a:ext cx="2448" cy="212"/>
              <a:chOff x="479" y="4139"/>
              <a:chExt cx="2448" cy="212"/>
            </a:xfrm>
          </p:grpSpPr>
          <p:pic>
            <p:nvPicPr>
              <p:cNvPr id="29" name="Picture 28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203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79" y="4139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</a:t>
                </a:r>
                <a:r>
                  <a:rPr lang="en-US" sz="1600" b="1" baseline="30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1842" y="4221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pic>
        <p:nvPicPr>
          <p:cNvPr id="32" name="Picture 2" descr="D:\UIGELS_D_Amanda\nonPDPsim\Jet_into_ambient\param_v4\vary_grnd_1r_noad\ICPM_radial_grnd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0" r="9231" b="16853"/>
          <a:stretch/>
        </p:blipFill>
        <p:spPr bwMode="auto">
          <a:xfrm>
            <a:off x="3559816" y="1179510"/>
            <a:ext cx="1090192" cy="2537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内容占位符 2"/>
          <p:cNvSpPr txBox="1">
            <a:spLocks/>
          </p:cNvSpPr>
          <p:nvPr/>
        </p:nvSpPr>
        <p:spPr bwMode="auto">
          <a:xfrm>
            <a:off x="107656" y="3781427"/>
            <a:ext cx="4597846" cy="20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the ground is assumed to be cylindrically symmetric, this would rarely be the case for an uncontrolled ground.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may lead to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nonuniformity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8194" name="Picture 2" descr="D:\UIGELS_D_Amanda\nonPDPsim\Jet_into_ambient\param_v4\vary_grnd_1r_noad\MIPSE_radial_grnd_1r_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14766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DISTANT GROUND PLANES - </a:t>
            </a:r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RONS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611560" y="4437112"/>
            <a:ext cx="8424936" cy="18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RONS decrease with increasing radial ground distance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Nearby grounds (stray capacitance of the APPJ) can increase the IW intensity.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higher RNS (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ONOOH) are particularly sensitive – 3 orders of magnitude drop from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 = 0.4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5.4 cm.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4098" name="Picture 2" descr="D:\UIGELS_D_Amanda\nonPDPsim\Jet_into_ambient\param_v4\vary_grnd_1r_noad\ICPM_radial_grnd_inv_high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9262" r="8465" b="1490"/>
          <a:stretch/>
        </p:blipFill>
        <p:spPr bwMode="auto">
          <a:xfrm>
            <a:off x="251520" y="764704"/>
            <a:ext cx="3816424" cy="33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IGELS_D_Amanda\nonPDPsim\Jet_into_ambient\param_v4\vary_grnd_1r_noad\ICPM_radial_grnd_inv_low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9828" r="7428" b="879"/>
          <a:stretch/>
        </p:blipFill>
        <p:spPr bwMode="auto">
          <a:xfrm>
            <a:off x="4499992" y="764704"/>
            <a:ext cx="3807339" cy="32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2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07656" y="-242888"/>
            <a:ext cx="8928839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447401" y="844625"/>
            <a:ext cx="8531265" cy="54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 configuration of an APPJ can be used to control the regions of power deposition, and the resulting RONS production.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Confinin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power deposition inside the tube is a trade-off: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more control over RONS production (RONS reflect </a:t>
            </a:r>
            <a:r>
              <a:rPr lang="en-US" altLang="zh-CN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feedgas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composition).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produces less RONS.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deposition can be confined to the tube by: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oving the powered electrode further from the tube outlet.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short pulse durations.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Placing a ground electrode on the tube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any nearby grounds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pure He, the species originating from H</a:t>
            </a:r>
            <a:r>
              <a:rPr lang="en-US" altLang="zh-CN" sz="21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are less sensitive to these parameters.</a:t>
            </a:r>
            <a:endParaRPr lang="en-US" altLang="zh-CN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zh-CN" alt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468313" y="69215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9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188521" y="2852936"/>
            <a:ext cx="8928839" cy="1143001"/>
          </a:xfrm>
        </p:spPr>
        <p:txBody>
          <a:bodyPr/>
          <a:lstStyle/>
          <a:p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SUPPLEMENTAL SLIDES</a:t>
            </a:r>
            <a:endParaRPr lang="zh-CN" alt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8600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ICPM_2016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30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IONIZATION WAVE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995936" y="692696"/>
            <a:ext cx="4680520" cy="54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 kV, 200 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propagates as ionization wave (IW) from powered electrode.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IW propagates along the tube, inner wall is negatively charged while the area by the electrode is positive.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ionization source when voltage turns off.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Cathode-directed streamer forms later due to photoionization.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photoionization model includes excimer only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Photoionization hotspot at the end of tube due to high gradient of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density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32093" y="6115644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3578783" y="6405188"/>
            <a:ext cx="1584176" cy="3600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Animation Slide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pic>
        <p:nvPicPr>
          <p:cNvPr id="1026" name="Picture 2" descr="D:\UIGELS_D_Amanda\nonPDPsim\Jet_into_ambient\param_v4\no_admix\ICPM_IW_v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6" y="836712"/>
            <a:ext cx="3375375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23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001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Pressure Plasma Jets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Description: nonPDPSIM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 – Single Powered Ring Electrode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Ionization Wave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Reactive Neutrals </a:t>
            </a: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Powered Electrode Placement Along Tube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Outer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lectrode vs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2 Outer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  <a:endParaRPr lang="en-US" altLang="zh-CN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 HV Electrode vs. Outer HV Electrode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smtClean="0">
                <a:latin typeface="Arial" panose="020B0604020202020204" pitchFamily="34" charset="0"/>
                <a:cs typeface="Arial" panose="020B0604020202020204" pitchFamily="34" charset="0"/>
              </a:rPr>
              <a:t>Distant Radial Ground </a:t>
            </a: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 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zh-CN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zh-CN" sz="2400" dirty="0" smtClean="0"/>
          </a:p>
          <a:p>
            <a:pPr lvl="2">
              <a:lnSpc>
                <a:spcPct val="90000"/>
              </a:lnSpc>
            </a:pPr>
            <a:endParaRPr lang="en-US" altLang="zh-CN" sz="20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764704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2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ROS FORMATION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788024" y="764704"/>
            <a:ext cx="4226818" cy="4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*, O, OH and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form inside the tube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HO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produced where plasma contacts air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Initial ROS production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* + 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 + 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OH 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longer timescales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M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OH + OH 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 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 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755576" y="6107859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6156176" y="5761588"/>
            <a:ext cx="1584176" cy="3600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Animation Slide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pic>
        <p:nvPicPr>
          <p:cNvPr id="2050" name="Picture 2" descr="D:\UIGELS_D_Amanda\nonPDPsim\Jet_into_ambient\param_v4\no_admix\ICPM_ROS_v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29100" cy="49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UIGELS_D_Amanda\nonPDPsim\Jet_into_ambient\param_v4\no_admix\ICPM_timer_RONS_v0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4" y="6093297"/>
            <a:ext cx="1308274" cy="6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0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IONIZATION WAVE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995936" y="692696"/>
            <a:ext cx="4680520" cy="54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 kV, 200 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propagates as ionization wave (IW) from powered electrode.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IW propagates along the tube, inner wall is negatively charged while the area by the electrode is positive.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ionization source when voltage turns off.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Cathode-directed streamer forms later due to photoionization.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photoionization model includes excimer only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Photoionization hotspot at the end of tube due to high gradient of 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density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3074" name="Picture 2" descr="D:\UIGELS_D_Amanda\nonPDPsim\Jet_into_ambient\param_v4\no_admix\MIPSE_totch_v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1" y="788386"/>
            <a:ext cx="2415215" cy="52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PRESSURE PLASMA JETS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3" y="1052736"/>
            <a:ext cx="5112569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Atmospheric pressure plasma jets (APPJs) in plasma medicine have been studied for: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Sanitizing wounds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without tissue damage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size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of cancerous tumors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Eradicating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bacteria in 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biofilms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gas with small amounts 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 to increase r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eactive </a:t>
            </a:r>
            <a:r>
              <a:rPr lang="en-US" altLang="zh-CN" sz="2100" b="1" dirty="0">
                <a:latin typeface="Arial" panose="020B0604020202020204" pitchFamily="34" charset="0"/>
                <a:cs typeface="Arial" panose="020B0604020202020204" pitchFamily="34" charset="0"/>
              </a:rPr>
              <a:t>oxygen and nitrogen species 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(RONS) production.</a:t>
            </a:r>
            <a:endParaRPr lang="en-US" altLang="zh-CN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RONS production is key to influencing biological systems.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zh-CN" sz="21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zh-CN" sz="2100" dirty="0" smtClean="0"/>
          </a:p>
          <a:p>
            <a:pPr lvl="2">
              <a:lnSpc>
                <a:spcPct val="90000"/>
              </a:lnSpc>
            </a:pPr>
            <a:endParaRPr lang="en-US" altLang="zh-CN" sz="21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827523" y="5229200"/>
            <a:ext cx="2488893" cy="45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O’Connor, N. J. Applied Phys., 110, 013308 (2011)</a:t>
            </a:r>
          </a:p>
          <a:p>
            <a:pPr algn="r">
              <a:lnSpc>
                <a:spcPct val="90000"/>
              </a:lnSpc>
              <a:buFont typeface="Symbol" panose="05050102010706020507" pitchFamily="18" charset="2"/>
              <a:buChar char="·"/>
            </a:pPr>
            <a:endParaRPr lang="en-US" altLang="zh-CN" sz="14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zh-CN" sz="1400" dirty="0" smtClean="0"/>
          </a:p>
          <a:p>
            <a:pPr lvl="2" algn="r">
              <a:lnSpc>
                <a:spcPct val="90000"/>
              </a:lnSpc>
            </a:pPr>
            <a:endParaRPr lang="en-US" altLang="zh-CN" sz="14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745397" y="3427870"/>
            <a:ext cx="2880320" cy="7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	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Joh, H. et al. Applied Phys. Letters,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101 (2012)</a:t>
            </a:r>
            <a:endParaRPr lang="en-US" altLang="zh-CN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altLang="zh-CN" sz="1400" b="1" dirty="0" smtClean="0"/>
          </a:p>
          <a:p>
            <a:pPr lvl="2" algn="r">
              <a:lnSpc>
                <a:spcPct val="90000"/>
              </a:lnSpc>
            </a:pPr>
            <a:endParaRPr lang="en-US" altLang="zh-CN" sz="1400" b="1" dirty="0" smtClean="0"/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165304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49" y="4221088"/>
            <a:ext cx="3484612" cy="87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38" y="980728"/>
            <a:ext cx="3013664" cy="2447142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65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RONS PRODUCTION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4536504" cy="39604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designs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APPJs differ in the arrangement of electrodes on the tube.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these designs would allow for better selection of an APPJ design for a given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application.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Side-by-side comparison of APPJs is challenging due to poorly known effects of secondary parameters. </a:t>
            </a:r>
            <a:endParaRPr lang="en-US" altLang="zh-CN" sz="2000" dirty="0" smtClean="0"/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764704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5364088" y="4797152"/>
            <a:ext cx="29523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J Winter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PSST 24, 064001 (2015)</a:t>
            </a:r>
            <a:endParaRPr lang="en-US" altLang="zh-C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07504" y="5157192"/>
            <a:ext cx="87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 Computationally investigate the effect of electrode configuration on breakdown dynamics and RONS production in an APPJ with powered outer ring electrode.</a:t>
            </a:r>
            <a:endParaRPr lang="en-US" altLang="zh-CN" sz="2000" dirty="0" smtClean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88" y="980728"/>
            <a:ext cx="4343400" cy="319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67" y="4115038"/>
            <a:ext cx="2642425" cy="6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6176963" y="114300"/>
            <a:ext cx="2771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algn="ctr" eaLnBrk="0" hangingPunct="0"/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nonPDPSIM</a:t>
            </a:r>
            <a:endParaRPr lang="en-US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6119813" y="1111250"/>
            <a:ext cx="2741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6012160" y="1340768"/>
            <a:ext cx="3024336" cy="444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nstructured mesh.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Fully implicit plasma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and gas dynamic transport.</a:t>
            </a:r>
          </a:p>
          <a:p>
            <a:pPr marL="231775" indent="-231775"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temperature equation for bulk electrons with Boltzmann derived transport coefficients.</a:t>
            </a:r>
          </a:p>
          <a:p>
            <a:pPr marL="231775" indent="-231775"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transport and photoionization.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Time slicing algorithms between plasma and fluid timescales.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820987" y="4195763"/>
            <a:ext cx="2371725" cy="3825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Radiation Transport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182937" y="6032500"/>
            <a:ext cx="1647825" cy="382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Circuit Model</a:t>
            </a:r>
          </a:p>
        </p:txBody>
      </p:sp>
      <p:sp>
        <p:nvSpPr>
          <p:cNvPr id="21532" name="Text Box 12"/>
          <p:cNvSpPr txBox="1">
            <a:spLocks noChangeArrowheads="1"/>
          </p:cNvSpPr>
          <p:nvPr/>
        </p:nvSpPr>
        <p:spPr bwMode="auto">
          <a:xfrm>
            <a:off x="308100" y="670135"/>
            <a:ext cx="2778125" cy="657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Plasma Hydrodynamics</a:t>
            </a:r>
          </a:p>
          <a:p>
            <a:pPr algn="ctr"/>
            <a:r>
              <a:rPr lang="en-US" b="1" dirty="0"/>
              <a:t>Poisson’s Equation</a:t>
            </a:r>
          </a:p>
        </p:txBody>
      </p:sp>
      <p:sp>
        <p:nvSpPr>
          <p:cNvPr id="21533" name="Text Box 13"/>
          <p:cNvSpPr txBox="1">
            <a:spLocks noChangeArrowheads="1"/>
          </p:cNvSpPr>
          <p:nvPr/>
        </p:nvSpPr>
        <p:spPr bwMode="auto">
          <a:xfrm>
            <a:off x="3414837" y="785813"/>
            <a:ext cx="1897063" cy="3413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Gas </a:t>
            </a:r>
            <a:r>
              <a:rPr lang="en-US" b="1" dirty="0"/>
              <a:t>Phase </a:t>
            </a:r>
            <a:r>
              <a:rPr lang="en-US" b="1" dirty="0" smtClean="0"/>
              <a:t>Plasma</a:t>
            </a:r>
          </a:p>
        </p:txBody>
      </p:sp>
      <p:sp>
        <p:nvSpPr>
          <p:cNvPr id="21535" name="Rectangle 15"/>
          <p:cNvSpPr>
            <a:spLocks noChangeArrowheads="1"/>
          </p:cNvSpPr>
          <p:nvPr/>
        </p:nvSpPr>
        <p:spPr bwMode="auto">
          <a:xfrm>
            <a:off x="179512" y="476672"/>
            <a:ext cx="5654675" cy="10441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179512" y="1741488"/>
            <a:ext cx="5654675" cy="976312"/>
            <a:chOff x="217" y="1620"/>
            <a:chExt cx="3562" cy="615"/>
          </a:xfrm>
        </p:grpSpPr>
        <p:sp>
          <p:nvSpPr>
            <p:cNvPr id="21529" name="Text Box 17"/>
            <p:cNvSpPr txBox="1">
              <a:spLocks noChangeArrowheads="1"/>
            </p:cNvSpPr>
            <p:nvPr/>
          </p:nvSpPr>
          <p:spPr bwMode="auto">
            <a:xfrm>
              <a:off x="423" y="1721"/>
              <a:ext cx="158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Bulk Electron Energy</a:t>
              </a:r>
            </a:p>
            <a:p>
              <a:pPr algn="ctr"/>
              <a:r>
                <a:rPr lang="en-US" b="1"/>
                <a:t>Transport</a:t>
              </a:r>
            </a:p>
          </p:txBody>
        </p:sp>
        <p:sp>
          <p:nvSpPr>
            <p:cNvPr id="21530" name="Text Box 18"/>
            <p:cNvSpPr txBox="1">
              <a:spLocks noChangeArrowheads="1"/>
            </p:cNvSpPr>
            <p:nvPr/>
          </p:nvSpPr>
          <p:spPr bwMode="auto">
            <a:xfrm>
              <a:off x="2132" y="1721"/>
              <a:ext cx="145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Kinetic “Beam”</a:t>
              </a:r>
            </a:p>
            <a:p>
              <a:pPr algn="ctr"/>
              <a:r>
                <a:rPr lang="en-US" b="1"/>
                <a:t>Electron Transport </a:t>
              </a:r>
            </a:p>
          </p:txBody>
        </p:sp>
        <p:sp>
          <p:nvSpPr>
            <p:cNvPr id="21531" name="Rectangle 19"/>
            <p:cNvSpPr>
              <a:spLocks noChangeArrowheads="1"/>
            </p:cNvSpPr>
            <p:nvPr/>
          </p:nvSpPr>
          <p:spPr bwMode="auto">
            <a:xfrm>
              <a:off x="217" y="162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181100" y="2979738"/>
            <a:ext cx="5654675" cy="976312"/>
            <a:chOff x="238" y="2340"/>
            <a:chExt cx="3562" cy="615"/>
          </a:xfrm>
        </p:grpSpPr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523" y="2440"/>
              <a:ext cx="133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Neutral Transport</a:t>
              </a:r>
            </a:p>
            <a:p>
              <a:pPr algn="ctr"/>
              <a:r>
                <a:rPr lang="en-US" b="1"/>
                <a:t>Navier-Stokes</a:t>
              </a:r>
            </a:p>
          </p:txBody>
        </p:sp>
        <p:sp>
          <p:nvSpPr>
            <p:cNvPr id="21527" name="Text Box 22"/>
            <p:cNvSpPr txBox="1">
              <a:spLocks noChangeArrowheads="1"/>
            </p:cNvSpPr>
            <p:nvPr/>
          </p:nvSpPr>
          <p:spPr bwMode="auto">
            <a:xfrm>
              <a:off x="2066" y="2440"/>
              <a:ext cx="1462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Neutral and Plasma</a:t>
              </a:r>
            </a:p>
            <a:p>
              <a:pPr algn="ctr"/>
              <a:r>
                <a:rPr lang="en-US" b="1"/>
                <a:t>Chemistry </a:t>
              </a:r>
            </a:p>
          </p:txBody>
        </p:sp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008437" y="1512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5"/>
          <p:cNvSpPr>
            <a:spLocks noChangeShapeType="1"/>
          </p:cNvSpPr>
          <p:nvPr/>
        </p:nvSpPr>
        <p:spPr bwMode="auto">
          <a:xfrm>
            <a:off x="3006850" y="274796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26"/>
          <p:cNvSpPr>
            <a:spLocks noChangeShapeType="1"/>
          </p:cNvSpPr>
          <p:nvPr/>
        </p:nvSpPr>
        <p:spPr bwMode="auto">
          <a:xfrm>
            <a:off x="3006850" y="3922713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27"/>
          <p:cNvSpPr>
            <a:spLocks noChangeShapeType="1"/>
          </p:cNvSpPr>
          <p:nvPr/>
        </p:nvSpPr>
        <p:spPr bwMode="auto">
          <a:xfrm>
            <a:off x="3006850" y="57292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28"/>
          <p:cNvSpPr>
            <a:spLocks noChangeShapeType="1"/>
          </p:cNvSpPr>
          <p:nvPr/>
        </p:nvSpPr>
        <p:spPr bwMode="auto">
          <a:xfrm>
            <a:off x="3006850" y="4560888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16025" y="4800600"/>
            <a:ext cx="5654675" cy="976313"/>
            <a:chOff x="238" y="2340"/>
            <a:chExt cx="3562" cy="615"/>
          </a:xfrm>
        </p:grpSpPr>
        <p:sp>
          <p:nvSpPr>
            <p:cNvPr id="21523" name="Text Box 30"/>
            <p:cNvSpPr txBox="1">
              <a:spLocks noChangeArrowheads="1"/>
            </p:cNvSpPr>
            <p:nvPr/>
          </p:nvSpPr>
          <p:spPr bwMode="auto">
            <a:xfrm>
              <a:off x="491" y="2440"/>
              <a:ext cx="1398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Surface Chemistry</a:t>
              </a:r>
            </a:p>
            <a:p>
              <a:pPr algn="ctr"/>
              <a:r>
                <a:rPr lang="en-US" b="1"/>
                <a:t>and Charging</a:t>
              </a:r>
            </a:p>
          </p:txBody>
        </p:sp>
        <p:sp>
          <p:nvSpPr>
            <p:cNvPr id="21524" name="Text Box 31"/>
            <p:cNvSpPr txBox="1">
              <a:spLocks noChangeArrowheads="1"/>
            </p:cNvSpPr>
            <p:nvPr/>
          </p:nvSpPr>
          <p:spPr bwMode="auto">
            <a:xfrm>
              <a:off x="2190" y="2440"/>
              <a:ext cx="1214" cy="4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Ion Monte Carlo</a:t>
              </a:r>
            </a:p>
            <a:p>
              <a:pPr algn="ctr"/>
              <a:r>
                <a:rPr lang="en-US" b="1"/>
                <a:t>Simulation </a:t>
              </a:r>
            </a:p>
          </p:txBody>
        </p:sp>
        <p:sp>
          <p:nvSpPr>
            <p:cNvPr id="21525" name="Rectangle 32"/>
            <p:cNvSpPr>
              <a:spLocks noChangeArrowheads="1"/>
            </p:cNvSpPr>
            <p:nvPr/>
          </p:nvSpPr>
          <p:spPr bwMode="auto">
            <a:xfrm>
              <a:off x="238" y="2340"/>
              <a:ext cx="3562" cy="6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5373688" y="6230763"/>
            <a:ext cx="3770312" cy="582613"/>
            <a:chOff x="2953" y="3839"/>
            <a:chExt cx="2375" cy="367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6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FLOW and MESH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131840" y="980728"/>
            <a:ext cx="3766964" cy="50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Cylindrically symmetric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 ns pulse, -8 kV pulse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ns rise time, 20 ns fall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He/O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(2.4/4.7/2.9 ppm), 1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slm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into humid air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ɛ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4, 250 µm thick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Steady-state flow established before plasma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mechanism: He/N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O, 51 species, 717 reactions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12,572 nodes, spacing 50 µm in tube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347864" y="5739786"/>
            <a:ext cx="3246690" cy="478640"/>
            <a:chOff x="960" y="3888"/>
            <a:chExt cx="2448" cy="361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103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Linear </a:t>
              </a:r>
              <a:r>
                <a:rPr lang="en-US" sz="1600" b="1" dirty="0"/>
                <a:t>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pic>
        <p:nvPicPr>
          <p:cNvPr id="1027" name="Picture 3" descr="D:\UIGELS_D_Amanda\nonPDPsim\Jet_into_ambient\param_v4\no_admix\ICPM_geo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9637"/>
            <a:ext cx="2547640" cy="57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IGELS_D_Amanda\nonPDPsim\Jet_into_ambient\param_v4\no_admix\ICPM_mesh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12" y="888959"/>
            <a:ext cx="1502379" cy="52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7656" y="6597352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01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IONIZATION WAVE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076056" y="692696"/>
            <a:ext cx="4010794" cy="54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 kV, 200 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electron impact ionization source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propagates as ionization wave (IW) from powered electrode.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IW propagates along the tube, inner wall is negatively charged while the area by the electrode is positive.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ionization source when voltage turns off.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Cathode-directed streamer forms later due to photoionization.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32093" y="6115644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2050" name="Picture 2" descr="D:\UIGELS_D_Amanda\nonPDPsim\Jet_into_ambient\param_v4\no_admix\MIPSE_ne_v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" y="817406"/>
            <a:ext cx="2302703" cy="4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IGELS_D_Amanda\nonPDPsim\Jet_into_ambient\param_v4\no_admix\MIPSE_Se_v0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63" y="755925"/>
            <a:ext cx="2331087" cy="50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ROS FORMATION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148064" y="764704"/>
            <a:ext cx="3866778" cy="49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41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s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*, O, OH and H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form inside the tube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HO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produced where plasma contacts air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Initial ROS production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* + 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 + 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O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OH 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longer timescales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M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 + 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M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HO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OH + OH +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 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 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zh-CN" sz="1800" dirty="0" smtClean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755576" y="6107859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1027" name="Picture 3" descr="D:\UIGELS_D_Amanda\nonPDPsim\Jet_into_ambient\param_v4\no_admix\MIPSE_ROS_v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752528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251520" y="-234281"/>
            <a:ext cx="8640960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CASE: RNS FORMATION</a:t>
            </a:r>
            <a:endParaRPr lang="zh-CN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971550" y="692696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3635897" y="908720"/>
            <a:ext cx="5328592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100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s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NO are produced in the tube.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</a:t>
            </a:r>
            <a:r>
              <a:rPr lang="en-US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HNO</a:t>
            </a:r>
            <a:r>
              <a:rPr lang="en-US" altLang="zh-CN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formed outside of the tube.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 atom produced initially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N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 + e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+ 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 + 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zh-CN" sz="18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Much of the N produced recombines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 + N + M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N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 </a:t>
            </a:r>
            <a:endParaRPr lang="en-US" altLang="zh-CN" sz="18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Reactions with ROS produce other RNS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+ O + M  NO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 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+ OH + M  HNO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M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</a:t>
            </a:r>
            <a:r>
              <a:rPr lang="en-US" altLang="zh-CN" sz="1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OH + M  HNO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M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OH </a:t>
            </a:r>
            <a:r>
              <a:rPr lang="en-US" altLang="zh-CN" sz="1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+ M  ONOOH + M 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27054" y="6171135"/>
            <a:ext cx="3246690" cy="474662"/>
            <a:chOff x="960" y="3888"/>
            <a:chExt cx="2448" cy="358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>
              <a:off x="960" y="3888"/>
              <a:ext cx="2448" cy="212"/>
              <a:chOff x="432" y="3984"/>
              <a:chExt cx="2448" cy="212"/>
            </a:xfrm>
          </p:grpSpPr>
          <p:pic>
            <p:nvPicPr>
              <p:cNvPr id="16" name="Picture 15" descr="colorba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032"/>
                <a:ext cx="141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432" y="3984"/>
                <a:ext cx="244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600" b="1" dirty="0">
                    <a:solidFill>
                      <a:srgbClr val="000000"/>
                    </a:solidFill>
                  </a:rPr>
                  <a:t>MIN</a:t>
                </a:r>
                <a:r>
                  <a:rPr lang="en-US" sz="1600" b="1" baseline="30000" dirty="0">
                    <a:solidFill>
                      <a:srgbClr val="000000"/>
                    </a:solidFill>
                  </a:rPr>
                  <a:t>                                                         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MAX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1790" y="4012"/>
              <a:ext cx="77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Log scale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5373688" y="6237312"/>
            <a:ext cx="3770312" cy="582613"/>
            <a:chOff x="2953" y="3839"/>
            <a:chExt cx="2375" cy="367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7656" y="6582521"/>
            <a:ext cx="1007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MIPSE_2016</a:t>
            </a:r>
            <a:endParaRPr lang="en-US" sz="1000" dirty="0"/>
          </a:p>
        </p:txBody>
      </p:sp>
      <p:pic>
        <p:nvPicPr>
          <p:cNvPr id="4098" name="Picture 2" descr="D:\UIGELS_D_Amanda\nonPDPsim\Jet_into_ambient\param_v4\no_admix\MIPSE_RNS_v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2" y="805385"/>
            <a:ext cx="3222206" cy="53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27423</TotalTime>
  <Words>1927</Words>
  <Application>Microsoft Office PowerPoint</Application>
  <PresentationFormat>On-screen Show (4:3)</PresentationFormat>
  <Paragraphs>371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PowerPoint Presentation</vt:lpstr>
      <vt:lpstr>AGENDA</vt:lpstr>
      <vt:lpstr>ATMOSPHERIC PRESSURE PLASMA JETS</vt:lpstr>
      <vt:lpstr>CONTROL OF RONS PRODUCTION</vt:lpstr>
      <vt:lpstr>PowerPoint Presentation</vt:lpstr>
      <vt:lpstr>GAS FLOW and MESH</vt:lpstr>
      <vt:lpstr>BASE CASE: IONIZATION WAVE</vt:lpstr>
      <vt:lpstr>BASE CASE: ROS FORMATION</vt:lpstr>
      <vt:lpstr>BASE CASE: RNS FORMATION</vt:lpstr>
      <vt:lpstr>ELECTRODE DISTANCE FROM OUTLET</vt:lpstr>
      <vt:lpstr>ELECTRODE DISTANCE FROM OUTLET - RONS</vt:lpstr>
      <vt:lpstr>1 RING vs 2 RING ELECTRODE IW</vt:lpstr>
      <vt:lpstr>1 RING vs 2 RING ELECTRODE: RONS</vt:lpstr>
      <vt:lpstr>DISTANT GROUND PLANES - ne</vt:lpstr>
      <vt:lpstr>DISTANT GROUND PLANES - Se</vt:lpstr>
      <vt:lpstr>DISTANT GROUND PLANES - RONS</vt:lpstr>
      <vt:lpstr>CONCLUDING REMARKS</vt:lpstr>
      <vt:lpstr>SUPPLEMENTAL SLIDES</vt:lpstr>
      <vt:lpstr>BASE CASE: IONIZATION WAVE</vt:lpstr>
      <vt:lpstr>BASE CASE: ROS FORMATION</vt:lpstr>
      <vt:lpstr>BASE CASE: IONIZATION WAVE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P.T.</dc:creator>
  <cp:lastModifiedBy>Amanda Lietz</cp:lastModifiedBy>
  <cp:revision>1184</cp:revision>
  <cp:lastPrinted>2015-06-02T19:11:13Z</cp:lastPrinted>
  <dcterms:created xsi:type="dcterms:W3CDTF">2012-03-04T21:52:45Z</dcterms:created>
  <dcterms:modified xsi:type="dcterms:W3CDTF">2016-09-29T19:26:40Z</dcterms:modified>
</cp:coreProperties>
</file>