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0" r:id="rId3"/>
    <p:sldId id="318" r:id="rId4"/>
    <p:sldId id="273" r:id="rId5"/>
    <p:sldId id="274" r:id="rId6"/>
    <p:sldId id="264" r:id="rId7"/>
    <p:sldId id="283" r:id="rId8"/>
    <p:sldId id="282" r:id="rId9"/>
    <p:sldId id="265" r:id="rId10"/>
    <p:sldId id="260" r:id="rId11"/>
    <p:sldId id="291" r:id="rId12"/>
    <p:sldId id="290" r:id="rId13"/>
    <p:sldId id="319" r:id="rId14"/>
    <p:sldId id="309" r:id="rId15"/>
    <p:sldId id="310" r:id="rId16"/>
    <p:sldId id="311" r:id="rId17"/>
    <p:sldId id="313" r:id="rId18"/>
    <p:sldId id="314" r:id="rId19"/>
    <p:sldId id="315" r:id="rId20"/>
    <p:sldId id="29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710" autoAdjust="0"/>
  </p:normalViewPr>
  <p:slideViewPr>
    <p:cSldViewPr>
      <p:cViewPr>
        <p:scale>
          <a:sx n="134" d="100"/>
          <a:sy n="134" d="100"/>
        </p:scale>
        <p:origin x="-9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BB31E-7385-494C-9393-D25A562DBB9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C4D8A-860F-42CC-8B8A-6773B84F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66" indent="-291179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717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604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491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48348E5E-1359-405E-B9DD-DD7B406EDC36}" type="slidenum">
              <a:rPr lang="en-US" altLang="zh-TW" b="0" smtClean="0"/>
              <a:pPr eaLnBrk="1" hangingPunct="1"/>
              <a:t>1</a:t>
            </a:fld>
            <a:endParaRPr lang="en-US" altLang="zh-TW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7404"/>
            <a:ext cx="5140960" cy="41817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7" tIns="47469" rIns="94937" bIns="47469"/>
          <a:lstStyle/>
          <a:p>
            <a:pPr eaLnBrk="1" hangingPunct="1"/>
            <a:endParaRPr lang="en-US" altLang="zh-CN" sz="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66" indent="-291179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717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604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491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zh-TW" b="0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2013" cy="3503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3" rIns="93164" bIns="46583"/>
          <a:lstStyle/>
          <a:p>
            <a:pPr eaLnBrk="1" hangingPunct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0261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195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90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2875"/>
            <a:ext cx="5832475" cy="43751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66" indent="-291179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717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604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491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/>
              <a:pPr eaLnBrk="1" hangingPunct="1"/>
              <a:t>6</a:t>
            </a:fld>
            <a:endParaRPr lang="en-US" altLang="zh-TW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2013" cy="3503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3" rIns="93164" bIns="46583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4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30B1-DD52-4708-AAE2-EBA486108A7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3600" dirty="0" smtClean="0"/>
              <a:t>ARRAYS OF MICROPLASMAS FOR CONTROLLING PROPERTIES OF ELECTROMAGNETIC WAVES*</a:t>
            </a:r>
            <a:endParaRPr kumimoji="0" lang="en-US" altLang="zh-TW" sz="3600" dirty="0">
              <a:ea typeface="굴림" pitchFamily="34" charset="-127"/>
            </a:endParaRPr>
          </a:p>
          <a:p>
            <a:pPr algn="ctr">
              <a:spcAft>
                <a:spcPts val="0"/>
              </a:spcAft>
            </a:pPr>
            <a:r>
              <a:rPr kumimoji="0" lang="en-US" altLang="zh-TW" sz="2200" dirty="0" err="1" smtClean="0"/>
              <a:t>Chenhui</a:t>
            </a:r>
            <a:r>
              <a:rPr kumimoji="0" lang="en-US" altLang="zh-TW" sz="2200" dirty="0" smtClean="0"/>
              <a:t> Qu, Peng Tian and Mark </a:t>
            </a:r>
            <a:r>
              <a:rPr kumimoji="0" lang="en-US" altLang="zh-TW" sz="2200" dirty="0"/>
              <a:t>J. </a:t>
            </a:r>
            <a:r>
              <a:rPr kumimoji="0" lang="en-US" altLang="zh-TW" sz="2200" dirty="0" smtClean="0"/>
              <a:t>Kushner</a:t>
            </a:r>
            <a:endParaRPr kumimoji="0" lang="en-US" altLang="zh-TW" sz="2200" baseline="30000" dirty="0" smtClean="0"/>
          </a:p>
          <a:p>
            <a:pPr algn="ctr">
              <a:spcAft>
                <a:spcPts val="0"/>
              </a:spcAft>
            </a:pPr>
            <a:endParaRPr kumimoji="0" lang="en-US" altLang="zh-TW" sz="2200" baseline="30000" dirty="0" smtClean="0"/>
          </a:p>
          <a:p>
            <a:pPr algn="ctr"/>
            <a:r>
              <a:rPr kumimoji="0" lang="en-US" altLang="zh-TW" sz="2200" dirty="0" smtClean="0"/>
              <a:t>University </a:t>
            </a:r>
            <a:r>
              <a:rPr kumimoji="0" lang="en-US" altLang="zh-TW" sz="2200" dirty="0"/>
              <a:t>of </a:t>
            </a:r>
            <a:r>
              <a:rPr kumimoji="0" lang="en-US" altLang="zh-TW" sz="2200" dirty="0" smtClean="0"/>
              <a:t>Michigan, Electrical Engineering &amp; Computer Science</a:t>
            </a:r>
          </a:p>
          <a:p>
            <a:pPr algn="ctr">
              <a:spcAft>
                <a:spcPts val="0"/>
              </a:spcAft>
            </a:pPr>
            <a:r>
              <a:rPr kumimoji="0" lang="en-US" altLang="zh-TW" sz="2200" dirty="0" smtClean="0"/>
              <a:t>Ann </a:t>
            </a:r>
            <a:r>
              <a:rPr kumimoji="0" lang="en-US" altLang="zh-TW" sz="2200" dirty="0"/>
              <a:t>Arbor, MI </a:t>
            </a:r>
            <a:r>
              <a:rPr kumimoji="0" lang="en-US" altLang="zh-TW" sz="2200" dirty="0" smtClean="0"/>
              <a:t>48109-2122 USA</a:t>
            </a:r>
          </a:p>
          <a:p>
            <a:pPr algn="ctr">
              <a:spcAft>
                <a:spcPts val="600"/>
              </a:spcAft>
            </a:pPr>
            <a:r>
              <a:rPr kumimoji="0" lang="en-US" altLang="zh-TW" sz="2200" dirty="0" smtClean="0"/>
              <a:t>chenqu@umich.edu, tianpeng@umich.edu</a:t>
            </a:r>
            <a:r>
              <a:rPr kumimoji="0" lang="en-US" altLang="zh-TW" sz="2200" dirty="0"/>
              <a:t>, </a:t>
            </a:r>
            <a:r>
              <a:rPr kumimoji="0" lang="en-US" altLang="zh-TW" sz="2200" dirty="0" smtClean="0"/>
              <a:t>mjkush@umich.edu</a:t>
            </a:r>
            <a:endParaRPr kumimoji="0" lang="en-US" altLang="zh-TW" sz="2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ko-KR" sz="2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dirty="0" smtClean="0">
                <a:ea typeface="굴림" charset="-127"/>
              </a:rPr>
              <a:t>MIPSE Poster, September 2016</a:t>
            </a:r>
            <a:r>
              <a:rPr lang="en-US" altLang="ko-KR" sz="2200" dirty="0" smtClean="0">
                <a:ea typeface="굴림" charset="-127"/>
              </a:rPr>
              <a:t> </a:t>
            </a:r>
            <a:endParaRPr lang="en-US" altLang="ko-KR" sz="2200" dirty="0">
              <a:ea typeface="굴림" charset="-127"/>
            </a:endParaRPr>
          </a:p>
          <a:p>
            <a:pPr algn="ctr" eaLnBrk="1" hangingPunct="1"/>
            <a:endParaRPr kumimoji="0"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37972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706874" y="76200"/>
            <a:ext cx="3873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PRESSURE SCALING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891540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Argon, -300 V, 10 MHz PRF, 30 to 80 </a:t>
            </a:r>
            <a:r>
              <a:rPr lang="en-US" altLang="ko-KR" sz="1900" i="0" dirty="0" err="1" smtClean="0">
                <a:ea typeface="SimSun" pitchFamily="2" charset="-122"/>
              </a:rPr>
              <a:t>Torr</a:t>
            </a:r>
            <a:r>
              <a:rPr lang="en-US" altLang="ko-KR" sz="1900" i="0" dirty="0" smtClean="0">
                <a:ea typeface="SimSun" pitchFamily="2" charset="-122"/>
              </a:rPr>
              <a:t>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Low pressure produces low plasma density with thicker cathode fall which excludes bulk plasma.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>
                <a:ea typeface="SimSun" pitchFamily="2" charset="-122"/>
              </a:rPr>
              <a:t>P</a:t>
            </a:r>
            <a:r>
              <a:rPr lang="en-US" altLang="ko-KR" sz="1900" i="0" dirty="0" smtClean="0">
                <a:ea typeface="SimSun" pitchFamily="2" charset="-122"/>
              </a:rPr>
              <a:t>lasma is confined and has better uniformity at high pressure.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With higher stopping power of beam electrons, </a:t>
            </a:r>
            <a:r>
              <a:rPr lang="en-US" altLang="ko-KR" sz="1900" i="0" dirty="0" err="1" smtClean="0">
                <a:ea typeface="SimSun" pitchFamily="2" charset="-122"/>
              </a:rPr>
              <a:t>T</a:t>
            </a:r>
            <a:r>
              <a:rPr lang="en-US" altLang="ko-KR" sz="1900" i="0" baseline="-25000" dirty="0" err="1" smtClean="0">
                <a:ea typeface="SimSun" pitchFamily="2" charset="-122"/>
              </a:rPr>
              <a:t>gas</a:t>
            </a:r>
            <a:r>
              <a:rPr lang="en-US" altLang="ko-KR" sz="1900" i="0" dirty="0" smtClean="0">
                <a:ea typeface="SimSun" pitchFamily="2" charset="-122"/>
              </a:rPr>
              <a:t> increases with pressure.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Plasma density saturates due to rarefaction effect of gas heating.</a:t>
            </a:r>
          </a:p>
        </p:txBody>
      </p:sp>
      <p:pic>
        <p:nvPicPr>
          <p:cNvPr id="23" name="Picture 2" descr="D:\tianpeng_UIGEL5_D\PT_Conference\2015_GEC_Hawaii\Tif\Ar-1D-versus-pressur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3693"/>
            <a:ext cx="3546571" cy="31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Chenqu\LAB\Figure\Extra_Figures\Pressure\Pressur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746411" cy="28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4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4419600" y="6096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648200" y="76200"/>
            <a:ext cx="415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PRF AND DUTY CYCLE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267200" y="1209050"/>
            <a:ext cx="481965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err="1" smtClean="0">
                <a:solidFill>
                  <a:prstClr val="black"/>
                </a:solidFill>
                <a:ea typeface="SimSun" pitchFamily="2" charset="-122"/>
              </a:rPr>
              <a:t>Ar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, 60 </a:t>
            </a:r>
            <a:r>
              <a:rPr lang="en-US" altLang="ko-KR" sz="19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, -300 V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>
                <a:ea typeface="SimSun" pitchFamily="2" charset="-122"/>
              </a:rPr>
              <a:t>Lower PRF, lower average power reduces gas temperature and regains some loss in efficiency due to rarefaction</a:t>
            </a:r>
            <a:r>
              <a:rPr lang="en-US" altLang="ko-KR" sz="1900" i="0" dirty="0" smtClean="0">
                <a:ea typeface="SimSun" pitchFamily="2" charset="-122"/>
              </a:rPr>
              <a:t>.</a:t>
            </a:r>
            <a:endParaRPr lang="en-US" altLang="ko-KR" sz="19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Increasing pulse length (higher duty cycle) with stable PRF will transit plasma to </a:t>
            </a:r>
            <a:r>
              <a:rPr lang="en-US" altLang="ko-KR" sz="1900" i="0" dirty="0" err="1" smtClean="0">
                <a:solidFill>
                  <a:prstClr val="black"/>
                </a:solidFill>
                <a:ea typeface="SimSun" pitchFamily="2" charset="-122"/>
              </a:rPr>
              <a:t>cw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-like with larger cathode fall.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The </a:t>
            </a:r>
            <a:r>
              <a:rPr lang="en-US" altLang="ko-KR" sz="1900" i="0" dirty="0" err="1" smtClean="0">
                <a:solidFill>
                  <a:prstClr val="black"/>
                </a:solidFill>
                <a:ea typeface="SimSun" pitchFamily="2" charset="-122"/>
              </a:rPr>
              <a:t>cw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 configuration has the plasma in the center of the array.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The threshold of transition in plasma behavior is duty cycle =60%. </a:t>
            </a:r>
            <a:endParaRPr lang="en-US" altLang="ko-KR" sz="1900" i="0" dirty="0">
              <a:solidFill>
                <a:prstClr val="black"/>
              </a:solidFill>
              <a:ea typeface="SimSun" pitchFamily="2" charset="-122"/>
            </a:endParaRPr>
          </a:p>
        </p:txBody>
      </p:sp>
      <p:pic>
        <p:nvPicPr>
          <p:cNvPr id="10242" name="Picture 2" descr="D:\Chenqu\LAB\Figure\Extra_Figures\Duty_Cycle\Duty_Cycl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3124200"/>
            <a:ext cx="3931920" cy="37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pic>
        <p:nvPicPr>
          <p:cNvPr id="18" name="Picture 2" descr="D:\Chenqu\LAB\Figure\Extra_Figures\Period\Perio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150"/>
            <a:ext cx="3429000" cy="30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048050" y="76200"/>
            <a:ext cx="5190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TURNING OFF ELECTRODES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762000" y="5334000"/>
            <a:ext cx="3529013" cy="304800"/>
            <a:chOff x="449" y="3984"/>
            <a:chExt cx="2448" cy="212"/>
          </a:xfrm>
        </p:grpSpPr>
        <p:pic>
          <p:nvPicPr>
            <p:cNvPr id="13" name="Picture 25" descr="colorb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32"/>
              <a:ext cx="14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spect="1" noChangeArrowheads="1"/>
            </p:cNvSpPr>
            <p:nvPr/>
          </p:nvSpPr>
          <p:spPr bwMode="auto">
            <a:xfrm>
              <a:off x="449" y="3984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600" dirty="0">
                  <a:solidFill>
                    <a:srgbClr val="000000"/>
                  </a:solidFill>
                </a:rPr>
                <a:t>MIN</a:t>
              </a:r>
              <a:r>
                <a:rPr lang="en-US" altLang="zh-CN" sz="1600" baseline="30000" dirty="0">
                  <a:solidFill>
                    <a:srgbClr val="000000"/>
                  </a:solidFill>
                </a:rPr>
                <a:t>                                                           </a:t>
              </a:r>
              <a:r>
                <a:rPr lang="en-US" altLang="zh-CN" sz="1600" dirty="0">
                  <a:solidFill>
                    <a:srgbClr val="000000"/>
                  </a:solidFill>
                </a:rPr>
                <a:t>MAX </a:t>
              </a:r>
              <a:r>
                <a:rPr lang="en-US" altLang="zh-CN" sz="20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792902" y="1313794"/>
            <a:ext cx="435109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Electrodes are turned off to investigate plasma interactions.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Different pair of electrodes produce similar densities with little interactions between pairs.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000" i="0" dirty="0" smtClean="0">
                <a:solidFill>
                  <a:prstClr val="black"/>
                </a:solidFill>
                <a:ea typeface="SimSun" pitchFamily="2" charset="-122"/>
              </a:rPr>
              <a:t>Drifting electrons from other pairs produce higher electron density but are not critical for sustaining neighbors.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>
                <a:ea typeface="SimSun" pitchFamily="2" charset="-122"/>
              </a:rPr>
              <a:t>Ar</a:t>
            </a:r>
            <a:r>
              <a:rPr lang="en-US" altLang="ko-KR" sz="2000" i="0" dirty="0">
                <a:ea typeface="SimSun" pitchFamily="2" charset="-122"/>
              </a:rPr>
              <a:t>, 60 </a:t>
            </a:r>
            <a:r>
              <a:rPr lang="en-US" altLang="ko-KR" sz="2000" i="0" dirty="0" err="1">
                <a:ea typeface="SimSun" pitchFamily="2" charset="-122"/>
              </a:rPr>
              <a:t>Torr</a:t>
            </a:r>
            <a:r>
              <a:rPr lang="en-US" altLang="ko-KR" sz="2000" i="0" dirty="0">
                <a:ea typeface="SimSun" pitchFamily="2" charset="-122"/>
              </a:rPr>
              <a:t>, -300 V, 30 ns pulse length, 10 </a:t>
            </a:r>
            <a:r>
              <a:rPr lang="en-US" altLang="ko-KR" sz="2000" i="0" dirty="0" err="1">
                <a:ea typeface="SimSun" pitchFamily="2" charset="-122"/>
              </a:rPr>
              <a:t>MHz.</a:t>
            </a:r>
            <a:r>
              <a:rPr lang="en-US" altLang="ko-KR" sz="2000" i="0" dirty="0">
                <a:ea typeface="SimSun" pitchFamily="2" charset="-122"/>
              </a:rPr>
              <a:t>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</p:txBody>
      </p:sp>
      <p:pic>
        <p:nvPicPr>
          <p:cNvPr id="6146" name="Picture 2" descr="D:\Chenqu\LAB\WithGasTemp\Shutting Down Electrodes\PPT\2by2 cop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8810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9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enqu\Desktop\Microplasma\Figures\Extra_Figures\One_Pulse\Pulse_One_Combin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533400"/>
            <a:ext cx="9677401" cy="36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306936" y="76200"/>
            <a:ext cx="467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UNBALANCED POWERED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400" y="4242643"/>
            <a:ext cx="90424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Electrodes are powered with different voltages( -300 V, -250 V).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>
                <a:solidFill>
                  <a:prstClr val="black"/>
                </a:solidFill>
                <a:ea typeface="SimSun" pitchFamily="2" charset="-122"/>
              </a:rPr>
              <a:t>C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athode to anode:  130 </a:t>
            </a: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m</a:t>
            </a:r>
            <a:endParaRPr lang="en-US" altLang="ko-KR" sz="19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Diffusion of metastable atoms help in generating high density plasma with lower power input.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solidFill>
                  <a:prstClr val="black"/>
                </a:solidFill>
                <a:ea typeface="SimSun" pitchFamily="2" charset="-122"/>
              </a:rPr>
              <a:t>In steady state the plasma densities of each cell are commensurate.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err="1" smtClean="0">
                <a:ea typeface="SimSun" pitchFamily="2" charset="-122"/>
              </a:rPr>
              <a:t>Ar</a:t>
            </a:r>
            <a:r>
              <a:rPr lang="en-US" altLang="ko-KR" sz="1900" i="0" dirty="0">
                <a:ea typeface="SimSun" pitchFamily="2" charset="-122"/>
              </a:rPr>
              <a:t>, 60 </a:t>
            </a:r>
            <a:r>
              <a:rPr lang="en-US" altLang="ko-KR" sz="1900" i="0" dirty="0" err="1">
                <a:ea typeface="SimSun" pitchFamily="2" charset="-122"/>
              </a:rPr>
              <a:t>Torr</a:t>
            </a:r>
            <a:r>
              <a:rPr lang="en-US" altLang="ko-KR" sz="1900" i="0" dirty="0" smtClean="0">
                <a:ea typeface="SimSun" pitchFamily="2" charset="-122"/>
              </a:rPr>
              <a:t>, </a:t>
            </a:r>
            <a:r>
              <a:rPr lang="en-US" altLang="ko-KR" sz="1900" i="0" dirty="0">
                <a:ea typeface="SimSun" pitchFamily="2" charset="-122"/>
              </a:rPr>
              <a:t>30 ns pulse length, 10 </a:t>
            </a:r>
            <a:r>
              <a:rPr lang="en-US" altLang="ko-KR" sz="1900" i="0" dirty="0" err="1">
                <a:ea typeface="SimSun" pitchFamily="2" charset="-122"/>
              </a:rPr>
              <a:t>MHz.</a:t>
            </a:r>
            <a:r>
              <a:rPr lang="en-US" altLang="ko-KR" sz="1900" i="0" dirty="0">
                <a:ea typeface="SimSun" pitchFamily="2" charset="-122"/>
              </a:rPr>
              <a:t>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510"/>
            <a:ext cx="6248400" cy="3241490"/>
          </a:xfrm>
          <a:prstGeom prst="rect">
            <a:avLst/>
          </a:prstGeom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76200" y="8638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MICRO-PLASMA ARRAYS IN WAVEGUIDES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000" y="2903577"/>
            <a:ext cx="83058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C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ontrol or modulation of high frequency microwave radiation by small arrays of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microplasmas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was investigated.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HFSS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(High Frequency Electromagnetic Field Simulation) software (www.ansys.com/Products/Electronics/ANSYS-HFSS) was used with plasma properties provided by UM simulations.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I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ndustry standard copper waveguides are modeled with EM fields produced in frequency domain calculations.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MPA is placed in center of waveguide.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University of Michigan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403095" y="116632"/>
            <a:ext cx="6466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800" dirty="0" smtClean="0">
                <a:solidFill>
                  <a:prstClr val="black"/>
                </a:solidFill>
              </a:rPr>
              <a:t>PLASMA ELECTRICAL PROPERTIES</a:t>
            </a:r>
            <a:endParaRPr kumimoji="0" lang="en-US" altLang="zh-TW" sz="2800" dirty="0">
              <a:solidFill>
                <a:prstClr val="black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99470" y="838200"/>
            <a:ext cx="53736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Electron Plasma Frequency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Effective Permittivity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Effective Conductivity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>
              <a:solidFill>
                <a:prstClr val="black"/>
              </a:solidFill>
              <a:ea typeface="SimSun" pitchFamily="2" charset="-122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University of Michigan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40994" y="1209350"/>
            <a:ext cx="112512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44176"/>
              </p:ext>
            </p:extLst>
          </p:nvPr>
        </p:nvGraphicFramePr>
        <p:xfrm>
          <a:off x="3866586" y="1358332"/>
          <a:ext cx="1467414" cy="92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4" imgW="711200" imgH="457200" progId="Equation.3">
                  <p:embed/>
                </p:oleObj>
              </mc:Choice>
              <mc:Fallback>
                <p:oleObj name="Equation" r:id="rId4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586" y="1358332"/>
                        <a:ext cx="1467414" cy="927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964635" y="2438400"/>
            <a:ext cx="9541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13466"/>
              </p:ext>
            </p:extLst>
          </p:nvPr>
        </p:nvGraphicFramePr>
        <p:xfrm>
          <a:off x="990600" y="2971800"/>
          <a:ext cx="7602379" cy="89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6" imgW="4013200" imgH="469900" progId="Equation.3">
                  <p:embed/>
                </p:oleObj>
              </mc:Choice>
              <mc:Fallback>
                <p:oleObj name="Equation" r:id="rId6" imgW="4013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7602379" cy="895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017459" y="4307456"/>
            <a:ext cx="121896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721770"/>
              </p:ext>
            </p:extLst>
          </p:nvPr>
        </p:nvGraphicFramePr>
        <p:xfrm>
          <a:off x="1600200" y="4724400"/>
          <a:ext cx="6434605" cy="924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8" imgW="3289300" imgH="469900" progId="Equation.3">
                  <p:embed/>
                </p:oleObj>
              </mc:Choice>
              <mc:Fallback>
                <p:oleObj name="Equation" r:id="rId8" imgW="3289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24400"/>
                        <a:ext cx="6434605" cy="924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4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805494" y="76200"/>
            <a:ext cx="3568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err="1" smtClean="0">
                <a:solidFill>
                  <a:prstClr val="black"/>
                </a:solidFill>
              </a:rPr>
              <a:t>WR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-42 WAVEGUIDE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0" y="990600"/>
            <a:ext cx="44958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WR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-42 intended for 18-26.5 GHz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(a) 10.668 mm × (b) 4.318 mm × (L) 75 mm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4 x 10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array: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Radius of Plasma Cell = 400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m </a:t>
            </a: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Thickness of plasma = 1 mm (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L</a:t>
            </a:r>
            <a:r>
              <a:rPr lang="en-US" altLang="ko-KR" sz="2000" i="0" baseline="-25000" dirty="0" err="1" smtClean="0">
                <a:solidFill>
                  <a:prstClr val="black"/>
                </a:solidFill>
                <a:ea typeface="SimSun" pitchFamily="2" charset="-122"/>
              </a:rPr>
              <a:t>p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)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Plasma properties: 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  [e] = 7.2 x 10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14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cm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-3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  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</a:t>
            </a:r>
            <a:r>
              <a:rPr lang="en-US" altLang="ko-KR" sz="2000" i="0" baseline="-2500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m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 = 1.5 x 10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11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 s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-1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.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University of Michigan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5943600" y="2667000"/>
            <a:ext cx="13517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flipV="1">
            <a:off x="7260463" y="3365501"/>
            <a:ext cx="142760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8" y="4038600"/>
            <a:ext cx="4394652" cy="2057400"/>
          </a:xfrm>
          <a:prstGeom prst="rect">
            <a:avLst/>
          </a:prstGeom>
        </p:spPr>
      </p:pic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800600" y="4495800"/>
            <a:ext cx="4191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TE</a:t>
            </a:r>
            <a:r>
              <a:rPr lang="en-US" altLang="ko-KR" sz="2000" i="0" baseline="-25000" dirty="0" err="1" smtClean="0">
                <a:solidFill>
                  <a:prstClr val="black"/>
                </a:solidFill>
                <a:ea typeface="SimSun" pitchFamily="2" charset="-122"/>
              </a:rPr>
              <a:t>10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Mode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Cutoff frequency of empty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WR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-42 from simulation is 14 GHz – agrees with theory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62000" y="6044625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Transmission Coefficient through Waveguide (dB)</a:t>
            </a:r>
          </a:p>
        </p:txBody>
      </p:sp>
      <p:pic>
        <p:nvPicPr>
          <p:cNvPr id="6253" name="Picture 109" descr="D:\UIGELT-1_D_MJK\WORDDOCS\projects\AFOSR_Plasma_arrays\Review_2016_08_22\array_0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153430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7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689877"/>
            <a:ext cx="89154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Due to mode structure of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TE</a:t>
            </a:r>
            <a:r>
              <a:rPr lang="en-US" altLang="ko-KR" sz="2000" i="0" baseline="-25000" dirty="0" err="1" smtClean="0">
                <a:solidFill>
                  <a:prstClr val="black"/>
                </a:solidFill>
                <a:ea typeface="SimSun" pitchFamily="2" charset="-122"/>
              </a:rPr>
              <a:t>10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wave, transmission through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array depends on layout of the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elements.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The transmission can be controlled using the same number of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elements but different arrangement. </a:t>
            </a:r>
            <a:endParaRPr lang="en-US" altLang="ko-KR" sz="2000" i="0" dirty="0">
              <a:solidFill>
                <a:prstClr val="black"/>
              </a:solidFill>
              <a:ea typeface="SimSun" pitchFamily="2" charset="-122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University of Michigan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4751" y="76200"/>
            <a:ext cx="7190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err="1" smtClean="0">
                <a:solidFill>
                  <a:prstClr val="black"/>
                </a:solidFill>
              </a:rPr>
              <a:t>WR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-42: </a:t>
            </a:r>
            <a:r>
              <a:rPr lang="en-US" altLang="zh-CN" sz="2800" i="0" dirty="0" err="1" smtClean="0">
                <a:solidFill>
                  <a:prstClr val="black"/>
                </a:solidFill>
              </a:rPr>
              <a:t>MICROPLASMA</a:t>
            </a:r>
            <a:r>
              <a:rPr lang="en-US" altLang="zh-CN" sz="2800" i="0" dirty="0">
                <a:solidFill>
                  <a:prstClr val="black"/>
                </a:solidFill>
              </a:rPr>
              <a:t> 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 ARRAY LAYOUT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638800" y="3581400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layout (Cross-Section View)</a:t>
            </a:r>
            <a:endParaRPr lang="en-US" altLang="ko-KR" sz="2000" i="0" dirty="0">
              <a:solidFill>
                <a:prstClr val="black"/>
              </a:solidFill>
              <a:ea typeface="SimSun" pitchFamily="2" charset="-122"/>
            </a:endParaRPr>
          </a:p>
        </p:txBody>
      </p:sp>
      <p:pic>
        <p:nvPicPr>
          <p:cNvPr id="7170" name="Picture 2" descr="D:\UIGELT-1_D_MJK\WORDDOCS\projects\AFOSR_Plasma_arrays\Review_2016_08_22\Array_0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54219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IGELT-1_D_MJK\WORDDOCS\projects\AFOSR_Plasma_arrays\Review_2016_08_22\Array_0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16002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52600" y="5562600"/>
            <a:ext cx="3733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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92%                            </a:t>
            </a: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  <a:sym typeface="Symbol"/>
              </a:rPr>
              <a:t>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84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%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     </a:t>
            </a:r>
            <a:r>
              <a:rPr lang="en-US" altLang="ko-KR" sz="2000" i="0" u="sng" dirty="0" smtClean="0">
                <a:solidFill>
                  <a:prstClr val="black"/>
                </a:solidFill>
                <a:ea typeface="SimSun" pitchFamily="2" charset="-122"/>
              </a:rPr>
              <a:t>20 </a:t>
            </a:r>
            <a:r>
              <a:rPr lang="en-US" altLang="ko-KR" sz="2000" i="0" u="sng" dirty="0">
                <a:solidFill>
                  <a:prstClr val="black"/>
                </a:solidFill>
                <a:ea typeface="SimSun" pitchFamily="2" charset="-122"/>
              </a:rPr>
              <a:t>GHz </a:t>
            </a:r>
            <a:r>
              <a:rPr lang="en-US" altLang="ko-KR" sz="2000" i="0" u="sng" dirty="0" smtClean="0">
                <a:solidFill>
                  <a:prstClr val="black"/>
                </a:solidFill>
                <a:ea typeface="SimSun" pitchFamily="2" charset="-122"/>
              </a:rPr>
              <a:t>Transmission</a:t>
            </a:r>
            <a:endParaRPr lang="en-US" altLang="ko-KR" sz="2000" i="0" u="sng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6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IGELT-1_D_MJK\WORDDOCS\projects\AFOSR_Plasma_arrays\Review_2016_08_22\array_0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17619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805494" y="76200"/>
            <a:ext cx="3568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err="1" smtClean="0">
                <a:solidFill>
                  <a:prstClr val="black"/>
                </a:solidFill>
              </a:rPr>
              <a:t>WR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-12 WAVEGUIDE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0" y="990600"/>
            <a:ext cx="44958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WR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-12 intended for 60-90 GHz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(a) 1.549 mm × (b) 3.3099 mm × (L) 17 mm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7 x 15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array: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Radius of Plasma Cell = 80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m </a:t>
            </a: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Thickness of plasma = 0.5 mm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Plasma properties: 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  [e] = 7.2 x 10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14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cm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-3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  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</a:t>
            </a:r>
            <a:r>
              <a:rPr lang="en-US" altLang="ko-KR" sz="2000" i="0" baseline="-2500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m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 = 1.5 x 10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11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 s</a:t>
            </a:r>
            <a:r>
              <a:rPr lang="en-US" altLang="ko-KR" sz="2000" i="0" baseline="3000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-1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  <a:sym typeface="Symbol"/>
              </a:rPr>
              <a:t>.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University of Michigan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5943600" y="2667000"/>
            <a:ext cx="13517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flipV="1">
            <a:off x="7260463" y="3365501"/>
            <a:ext cx="142760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8" y="4038600"/>
            <a:ext cx="4394652" cy="2057400"/>
          </a:xfrm>
          <a:prstGeom prst="rect">
            <a:avLst/>
          </a:prstGeom>
        </p:spPr>
      </p:pic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800600" y="4495800"/>
            <a:ext cx="4191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TE</a:t>
            </a:r>
            <a:r>
              <a:rPr lang="en-US" altLang="ko-KR" sz="2000" i="0" baseline="-25000" dirty="0" err="1" smtClean="0">
                <a:solidFill>
                  <a:prstClr val="black"/>
                </a:solidFill>
                <a:ea typeface="SimSun" pitchFamily="2" charset="-122"/>
              </a:rPr>
              <a:t>10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Mode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Cutoff frequency of empty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WR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-12 from simulation is 48.4 GHz – agrees with theory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62000" y="6044625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Transmission Coefficient through Waveguide (</a:t>
            </a:r>
            <a:r>
              <a:rPr lang="en-US" altLang="ko-KR" i="0" dirty="0" err="1" smtClean="0">
                <a:solidFill>
                  <a:prstClr val="black"/>
                </a:solidFill>
                <a:ea typeface="SimSun" pitchFamily="2" charset="-122"/>
              </a:rPr>
              <a:t>db</a:t>
            </a:r>
            <a:r>
              <a:rPr lang="en-US" altLang="ko-KR" i="0" dirty="0" smtClean="0">
                <a:solidFill>
                  <a:prstClr val="black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71600" y="358140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8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lang="en-US" altLang="ko-KR" sz="1800" i="0" dirty="0" smtClean="0">
                <a:solidFill>
                  <a:prstClr val="black"/>
                </a:solidFill>
                <a:ea typeface="SimSun" pitchFamily="2" charset="-122"/>
              </a:rPr>
              <a:t> Array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2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enqu\Desktop\Microplasma\Figures\Extra_Figures\Turned on Row by Row\Turned_On_Row_by_Row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08875"/>
            <a:ext cx="4155268" cy="36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39255" y="76200"/>
            <a:ext cx="8808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err="1" smtClean="0">
                <a:solidFill>
                  <a:prstClr val="black"/>
                </a:solidFill>
              </a:rPr>
              <a:t>WR</a:t>
            </a:r>
            <a:r>
              <a:rPr lang="en-US" altLang="zh-CN" sz="2800" i="0" dirty="0" smtClean="0">
                <a:solidFill>
                  <a:prstClr val="black"/>
                </a:solidFill>
              </a:rPr>
              <a:t>-12:  PLASMA ARRAY FILLING OF WAVEGUIDE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191000"/>
            <a:ext cx="892013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Transmission through </a:t>
            </a:r>
            <a:r>
              <a:rPr lang="en-US" altLang="ko-K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WR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-12 at 65 GHz as </a:t>
            </a:r>
            <a:r>
              <a:rPr lang="en-US" altLang="ko-K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microplasma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array is turned on row-by-row from bottom.</a:t>
            </a:r>
            <a:endParaRPr lang="en-US" altLang="ko-KR" b="1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Decrease in 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transmitted power 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as array is populated due to plasma absorption and reflection.  (For 65 GHz, cut off occurs at 5 x 10</a:t>
            </a:r>
            <a:r>
              <a:rPr lang="en-US" altLang="ko-KR" b="1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13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cm</a:t>
            </a:r>
            <a:r>
              <a:rPr lang="en-US" altLang="ko-KR" b="1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-3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.)</a:t>
            </a:r>
          </a:p>
          <a:p>
            <a:pPr marL="171450" indent="-171450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E</a:t>
            </a:r>
            <a:r>
              <a:rPr lang="en-US" altLang="ko-KR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ffect of plasma is maximum when rows of plasma approach center of waveguide cross section where the electric field amplitude is largest. </a:t>
            </a:r>
            <a:endParaRPr lang="en-US" altLang="ko-KR" b="1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9218" name="Picture 2" descr="D:\UIGELT-1_D_MJK\WORDDOCS\projects\AFOSR_Plasma_arrays\Review_2016_08_22\array_05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66" y="838200"/>
            <a:ext cx="193733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10400" y="2110026"/>
            <a:ext cx="182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Fill waveguide from bottom row-by-row</a:t>
            </a:r>
            <a:endParaRPr lang="en-US" altLang="ko-KR" sz="1600" b="1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University of Michigan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altLang="zh-CN" sz="1600" b="1" dirty="0">
                  <a:solidFill>
                    <a:prstClr val="black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4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153400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Introduction to </a:t>
            </a:r>
            <a:r>
              <a:rPr lang="en-US" sz="2000" b="1" dirty="0" err="1" smtClean="0"/>
              <a:t>Microplasma</a:t>
            </a:r>
            <a:r>
              <a:rPr lang="en-US" sz="2000" b="1" dirty="0" smtClean="0"/>
              <a:t> Array (MPA)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Description of </a:t>
            </a:r>
            <a:r>
              <a:rPr lang="en-US" sz="2000" b="1" dirty="0"/>
              <a:t>M</a:t>
            </a:r>
            <a:r>
              <a:rPr lang="en-US" sz="2000" b="1" dirty="0" smtClean="0"/>
              <a:t>odel.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Scaling of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icroplasma</a:t>
            </a:r>
            <a:r>
              <a:rPr lang="en-US" sz="2000" b="1" dirty="0" smtClean="0"/>
              <a:t> Array</a:t>
            </a:r>
            <a:endParaRPr lang="en-US" sz="2000" b="1" dirty="0"/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Pressure, Voltage, Pulse </a:t>
            </a:r>
            <a:r>
              <a:rPr lang="en-US" sz="2000" b="1" dirty="0"/>
              <a:t>R</a:t>
            </a:r>
            <a:r>
              <a:rPr lang="en-US" sz="2000" b="1" dirty="0" smtClean="0"/>
              <a:t>epetition </a:t>
            </a:r>
            <a:r>
              <a:rPr lang="en-US" sz="2000" b="1" dirty="0"/>
              <a:t>F</a:t>
            </a:r>
            <a:r>
              <a:rPr lang="en-US" sz="2000" b="1" dirty="0" smtClean="0"/>
              <a:t>requency (PRF)</a:t>
            </a:r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/>
              <a:t> </a:t>
            </a:r>
            <a:r>
              <a:rPr lang="en-US" sz="2000" b="1" dirty="0" smtClean="0"/>
              <a:t>Cross-talk Between </a:t>
            </a:r>
            <a:r>
              <a:rPr lang="en-US" sz="2000" b="1" dirty="0"/>
              <a:t>P</a:t>
            </a:r>
            <a:r>
              <a:rPr lang="en-US" sz="2000" b="1" dirty="0" smtClean="0"/>
              <a:t>lasma </a:t>
            </a:r>
            <a:r>
              <a:rPr lang="en-US" sz="2000" b="1" dirty="0"/>
              <a:t>C</a:t>
            </a:r>
            <a:r>
              <a:rPr lang="en-US" sz="2000" b="1" dirty="0" smtClean="0"/>
              <a:t>ells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Controlling Microwave Transmission with Array of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icroplasma</a:t>
            </a:r>
            <a:r>
              <a:rPr lang="en-US" sz="2000" b="1" dirty="0" smtClean="0"/>
              <a:t> 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Concluding Remarks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None/>
            </a:pPr>
            <a:endParaRPr lang="en-US" b="1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533400" y="6858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05378" y="141288"/>
            <a:ext cx="1741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375837" y="176213"/>
            <a:ext cx="4535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CONCLUDING REMARKS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47663" y="1152465"/>
            <a:ext cx="85312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arrays in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Ar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at 10s – 100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Torr</a:t>
            </a: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 sealed cavities maintained by ns DC </a:t>
            </a: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pulses were 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investigated to determine scaling laws of plasma density (PRF, voltage, pressure).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Gas heating in </a:t>
            </a:r>
            <a:r>
              <a:rPr lang="en-US" altLang="ko-KR" sz="2000" i="0" dirty="0" err="1" smtClean="0">
                <a:solidFill>
                  <a:prstClr val="black"/>
                </a:solidFill>
                <a:ea typeface="SimSun" pitchFamily="2" charset="-122"/>
              </a:rPr>
              <a:t>microplasmas</a:t>
            </a: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 at such pressures is important in scaling as local rarefaction of the gas will decrease ionization efficiency during the pulse.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solidFill>
                  <a:prstClr val="black"/>
                </a:solidFill>
                <a:ea typeface="SimSun" pitchFamily="2" charset="-122"/>
              </a:rPr>
              <a:t>Interactions are controllable between plasma cells and may be helpful for sustaining high plasma densities.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Layout of </a:t>
            </a:r>
            <a:r>
              <a:rPr lang="en-US" altLang="ko-KR" sz="2000" i="0" dirty="0" err="1">
                <a:solidFill>
                  <a:prstClr val="black"/>
                </a:solidFill>
                <a:ea typeface="SimSun" pitchFamily="2" charset="-122"/>
              </a:rPr>
              <a:t>microplasma</a:t>
            </a: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 elements important to transmission due to overlap with mode structure and diffraction effects.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Arrays of </a:t>
            </a:r>
            <a:r>
              <a:rPr lang="en-US" altLang="ko-KR" sz="2000" i="0" dirty="0" err="1">
                <a:solidFill>
                  <a:prstClr val="black"/>
                </a:solidFill>
                <a:ea typeface="SimSun" pitchFamily="2" charset="-122"/>
              </a:rPr>
              <a:t>microplasmas</a:t>
            </a:r>
            <a:r>
              <a:rPr lang="en-US" altLang="ko-KR" sz="2000" i="0" dirty="0">
                <a:solidFill>
                  <a:prstClr val="black"/>
                </a:solidFill>
                <a:ea typeface="SimSun" pitchFamily="2" charset="-122"/>
              </a:rPr>
              <a:t> are not in generally equivalent to a slab of the average of the plasma properties.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 smtClean="0">
              <a:solidFill>
                <a:prstClr val="black"/>
              </a:solidFill>
              <a:ea typeface="SimSun" pitchFamily="2" charset="-122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34" y="2480210"/>
            <a:ext cx="2510137" cy="29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66009"/>
            <a:ext cx="4191000" cy="29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270089" y="76200"/>
            <a:ext cx="6642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 smtClean="0">
                <a:ea typeface="SimSun" pitchFamily="2" charset="-122"/>
              </a:rPr>
              <a:t>MICROPLASMAS AS METAMATERIAL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271463" y="609600"/>
            <a:ext cx="8796337" cy="25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err="1" smtClean="0">
                <a:ea typeface="SimSun" pitchFamily="2" charset="-122"/>
              </a:rPr>
              <a:t>Microplasma</a:t>
            </a:r>
            <a:r>
              <a:rPr lang="en-US" altLang="ko-KR" sz="1900" i="0" dirty="0" smtClean="0">
                <a:ea typeface="SimSun" pitchFamily="2" charset="-122"/>
              </a:rPr>
              <a:t> arrays are being investigated as </a:t>
            </a:r>
            <a:r>
              <a:rPr lang="en-US" altLang="ko-KR" sz="1900" i="0" dirty="0">
                <a:ea typeface="SimSun" pitchFamily="2" charset="-122"/>
              </a:rPr>
              <a:t>metamaterials for </a:t>
            </a:r>
            <a:r>
              <a:rPr lang="en-US" altLang="ko-KR" sz="1900" i="0" dirty="0" smtClean="0">
                <a:ea typeface="SimSun" pitchFamily="2" charset="-122"/>
              </a:rPr>
              <a:t>control of electromagnetic waves.  Optimizing material's performance requires stringent control of </a:t>
            </a:r>
            <a:r>
              <a:rPr lang="en-US" altLang="ko-KR" sz="1900" i="0" dirty="0" err="1" smtClean="0">
                <a:ea typeface="SimSun" pitchFamily="2" charset="-122"/>
              </a:rPr>
              <a:t>microplasma</a:t>
            </a:r>
            <a:r>
              <a:rPr lang="en-US" altLang="ko-KR" sz="1900" i="0" dirty="0" smtClean="0">
                <a:ea typeface="SimSun" pitchFamily="2" charset="-122"/>
              </a:rPr>
              <a:t> properties. </a:t>
            </a:r>
          </a:p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Plasma material has advantages on</a:t>
            </a:r>
          </a:p>
          <a:p>
            <a:pPr lvl="1"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Tuning material’s properties </a:t>
            </a:r>
            <a:endParaRPr lang="en-US" altLang="ko-KR" sz="1900" i="0" dirty="0">
              <a:ea typeface="SimSun" pitchFamily="2" charset="-122"/>
            </a:endParaRPr>
          </a:p>
          <a:p>
            <a:pPr lvl="1"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Manipulating material structure arbitrarily</a:t>
            </a:r>
          </a:p>
          <a:p>
            <a:pPr lvl="1"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Add inherent nonlinearity to the material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6303" y="5906869"/>
            <a:ext cx="50676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kumimoji="0" lang="en-US" altLang="zh-TW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A. Iwai</a:t>
            </a:r>
            <a:r>
              <a:rPr kumimoji="0"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Sakai</a:t>
            </a:r>
            <a:r>
              <a:rPr kumimoji="0"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Appl. Phys. Express </a:t>
            </a:r>
            <a:r>
              <a:rPr kumimoji="0" lang="en-US" altLang="zh-TW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056201 (2015)</a:t>
            </a:r>
            <a:r>
              <a:rPr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zh-TW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zh-TW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Singh et al. Nature Scientific Reports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: 5964 (2014)</a:t>
            </a:r>
            <a:endParaRPr kumimoji="0" lang="en-US" altLang="zh-TW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720130" y="5239435"/>
            <a:ext cx="4520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1500" dirty="0" smtClean="0"/>
              <a:t>[2]</a:t>
            </a:r>
            <a:endParaRPr kumimoji="0" lang="en-US" altLang="zh-TW" sz="10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5800" y="5772835"/>
            <a:ext cx="4520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1500" dirty="0" smtClean="0"/>
              <a:t>[</a:t>
            </a:r>
            <a:r>
              <a:rPr kumimoji="0" lang="en-US" altLang="zh-TW" sz="1500" dirty="0"/>
              <a:t>1</a:t>
            </a:r>
            <a:r>
              <a:rPr kumimoji="0" lang="en-US" altLang="zh-TW" sz="1500" dirty="0" smtClean="0"/>
              <a:t>]</a:t>
            </a:r>
            <a:endParaRPr kumimoji="0" lang="en-US" altLang="zh-TW" sz="1000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4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016000" y="76200"/>
            <a:ext cx="7254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>
                <a:ea typeface="SimSun" pitchFamily="2" charset="-122"/>
              </a:rPr>
              <a:t>MODELING OF PULSED MICROPLASMAS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77824" y="968514"/>
            <a:ext cx="8531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The </a:t>
            </a:r>
            <a:r>
              <a:rPr lang="en-US" altLang="zh-CN" sz="2000" i="0" dirty="0"/>
              <a:t>Hybrid Plasma Equipment Model (HPEM) is a modular simulator that combines fluid and kinetic approaches</a:t>
            </a:r>
            <a:r>
              <a:rPr lang="en-US" altLang="zh-CN" sz="2000" i="0" dirty="0" smtClean="0"/>
              <a:t>.</a:t>
            </a:r>
            <a:endParaRPr lang="en-US" altLang="zh-CN" sz="2000" i="0" dirty="0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28600" y="2590800"/>
            <a:ext cx="7413625" cy="2632075"/>
            <a:chOff x="129" y="1027"/>
            <a:chExt cx="4670" cy="1658"/>
          </a:xfrm>
        </p:grpSpPr>
        <p:pic>
          <p:nvPicPr>
            <p:cNvPr id="106506" name="Picture 10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6507" name="Object 11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2" name="Equation" r:id="rId5" imgW="583920" imgH="457200" progId="Equation.3">
                    <p:embed/>
                  </p:oleObj>
                </mc:Choice>
                <mc:Fallback>
                  <p:oleObj name="Equation" r:id="rId5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08" name="Object 12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" name="Equation" r:id="rId7" imgW="660240" imgH="431640" progId="Equation.3">
                    <p:embed/>
                  </p:oleObj>
                </mc:Choice>
                <mc:Fallback>
                  <p:oleObj name="Equation" r:id="rId7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09" name="Object 13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0" name="Object 14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5" name="Equation" r:id="rId11" imgW="888840" imgH="457200" progId="Equation.3">
                    <p:embed/>
                  </p:oleObj>
                </mc:Choice>
                <mc:Fallback>
                  <p:oleObj name="Equation" r:id="rId11" imgW="888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1" name="Object 15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6" name="Equation" r:id="rId13" imgW="317160" imgH="215640" progId="Equation.3">
                    <p:embed/>
                  </p:oleObj>
                </mc:Choice>
                <mc:Fallback>
                  <p:oleObj name="Equation" r:id="rId13" imgW="317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3162771"/>
                </p:ext>
              </p:extLst>
            </p:nvPr>
          </p:nvGraphicFramePr>
          <p:xfrm>
            <a:off x="3921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" name="Equation" r:id="rId15" imgW="419040" imgH="228600" progId="Equation.3">
                    <p:embed/>
                  </p:oleObj>
                </mc:Choice>
                <mc:Fallback>
                  <p:oleObj name="Equation" r:id="rId1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3" name="Object 17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8" name="Equation" r:id="rId17" imgW="431640" imgH="241200" progId="Equation.3">
                    <p:embed/>
                  </p:oleObj>
                </mc:Choice>
                <mc:Fallback>
                  <p:oleObj name="Equation" r:id="rId17" imgW="431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7534275" y="3297238"/>
            <a:ext cx="1320800" cy="92333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Surface</a:t>
            </a:r>
          </a:p>
          <a:p>
            <a:pPr algn="ctr"/>
            <a:r>
              <a:rPr lang="en-US" b="1" i="0" dirty="0">
                <a:ea typeface="新細明體" pitchFamily="18" charset="-120"/>
              </a:rPr>
              <a:t>Chemistry</a:t>
            </a:r>
          </a:p>
          <a:p>
            <a:pPr algn="ctr"/>
            <a:r>
              <a:rPr lang="en-US" b="1" i="0" dirty="0">
                <a:ea typeface="新細明體" pitchFamily="18" charset="-120"/>
              </a:rPr>
              <a:t>Module</a:t>
            </a: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rot="5400000">
            <a:off x="7277894" y="3431382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rot="5400000" flipV="1">
            <a:off x="7304882" y="3606006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6453187" y="4572000"/>
            <a:ext cx="1471613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Monte Carlo Radiation Transport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6373813" y="2048470"/>
            <a:ext cx="1471612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Monte Carlo Ion/Neutral Transport</a:t>
            </a: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V="1">
            <a:off x="6708775" y="2952750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932613" y="2947988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446367" y="16258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 smtClean="0">
                <a:ea typeface="SimSun" pitchFamily="2" charset="-122"/>
              </a:rPr>
              <a:t>UNIPOLAR DC-PULSING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194862" y="1319748"/>
            <a:ext cx="36443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Short pulses (~ 10s ns) heat electrons rapidly at leading edges.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Pulsing repetition frequency is at several </a:t>
            </a:r>
            <a:r>
              <a:rPr lang="en-US" altLang="ko-KR" sz="2000" i="0" dirty="0" err="1" smtClean="0">
                <a:ea typeface="SimSun" pitchFamily="2" charset="-122"/>
              </a:rPr>
              <a:t>MHz.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Peak potential up to  hundreds of volts.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Duty cycle is 20% to 60%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 smtClean="0">
              <a:ea typeface="SimSun" pitchFamily="2" charset="-122"/>
            </a:endParaRPr>
          </a:p>
        </p:txBody>
      </p:sp>
      <p:pic>
        <p:nvPicPr>
          <p:cNvPr id="4098" name="Picture 2" descr="C:\Users\chenqu\Desktop\Microplasma\Figures\Fig.1\Puls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6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955758" y="116632"/>
            <a:ext cx="7360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800" dirty="0" smtClean="0"/>
              <a:t>2 × 2 ARRAY OF 4 MICROPLASMA CELLS </a:t>
            </a:r>
            <a:endParaRPr kumimoji="0" lang="en-US" altLang="zh-TW" sz="2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94113" y="1143000"/>
            <a:ext cx="537368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 2 </a:t>
            </a:r>
            <a:r>
              <a:rPr lang="en-US" altLang="ko-KR" sz="2000" i="0" dirty="0" smtClean="0">
                <a:ea typeface="SimSun" pitchFamily="2" charset="-122"/>
              </a:rPr>
              <a:t>× </a:t>
            </a:r>
            <a:r>
              <a:rPr lang="en-US" altLang="ko-KR" sz="2000" i="0" dirty="0">
                <a:ea typeface="SimSun" pitchFamily="2" charset="-122"/>
              </a:rPr>
              <a:t>2 symmetric </a:t>
            </a:r>
            <a:r>
              <a:rPr lang="en-US" altLang="ko-KR" sz="2000" i="0" dirty="0" smtClean="0">
                <a:ea typeface="SimSun" pitchFamily="2" charset="-122"/>
              </a:rPr>
              <a:t>configuration</a:t>
            </a:r>
            <a:r>
              <a:rPr lang="en-US" altLang="ko-KR" sz="2000" i="0" dirty="0">
                <a:ea typeface="SimSun" pitchFamily="2" charset="-122"/>
              </a:rPr>
              <a:t> </a:t>
            </a:r>
            <a:r>
              <a:rPr lang="en-US" altLang="ko-KR" sz="2000" i="0" dirty="0" smtClean="0">
                <a:ea typeface="SimSun" pitchFamily="2" charset="-122"/>
              </a:rPr>
              <a:t>of sealed plasma cavity with no net gas flow.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Powered </a:t>
            </a:r>
            <a:r>
              <a:rPr lang="en-US" altLang="ko-KR" sz="2000" i="0" dirty="0" smtClean="0">
                <a:ea typeface="SimSun" pitchFamily="2" charset="-122"/>
              </a:rPr>
              <a:t>electrodes are located </a:t>
            </a:r>
            <a:r>
              <a:rPr lang="en-US" altLang="ko-KR" sz="2000" i="0" dirty="0" smtClean="0">
                <a:ea typeface="SimSun" pitchFamily="2" charset="-122"/>
              </a:rPr>
              <a:t>at the center and </a:t>
            </a:r>
            <a:r>
              <a:rPr lang="en-US" altLang="ko-KR" sz="2000" i="0" dirty="0" smtClean="0">
                <a:ea typeface="SimSun" pitchFamily="2" charset="-122"/>
              </a:rPr>
              <a:t>separated </a:t>
            </a:r>
            <a:r>
              <a:rPr lang="en-US" altLang="ko-KR" sz="2000" i="0" dirty="0" smtClean="0">
                <a:ea typeface="SimSun" pitchFamily="2" charset="-122"/>
              </a:rPr>
              <a:t>by dielectric material.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Electrodes are exposed to plasma.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H</a:t>
            </a:r>
            <a:r>
              <a:rPr lang="en-US" altLang="ko-KR" sz="2000" i="0" dirty="0" smtClean="0">
                <a:ea typeface="SimSun" pitchFamily="2" charset="-122"/>
              </a:rPr>
              <a:t>igher plasma density is enabled through beam ionization from secondary electron emission.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10s of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r>
              <a:rPr lang="en-US" altLang="ko-KR" sz="2000" i="0" dirty="0" smtClean="0">
                <a:ea typeface="SimSun" pitchFamily="2" charset="-122"/>
              </a:rPr>
              <a:t>, 10s ns DC pulse with several MHz PRF, unipolar excitation.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Working gas is </a:t>
            </a:r>
            <a:r>
              <a:rPr lang="en-US" altLang="ko-KR" sz="2000" i="0" dirty="0" err="1" smtClean="0">
                <a:ea typeface="SimSun" pitchFamily="2" charset="-122"/>
              </a:rPr>
              <a:t>Ar</a:t>
            </a:r>
            <a:endParaRPr lang="en-US" altLang="ko-KR" sz="2000" i="0" dirty="0">
              <a:ea typeface="SimSun" pitchFamily="2" charset="-122"/>
            </a:endParaRPr>
          </a:p>
        </p:txBody>
      </p:sp>
      <p:pic>
        <p:nvPicPr>
          <p:cNvPr id="5122" name="Picture 2" descr="C:\Users\chenqu\Desktop\Microplasma\Figures\Fig.1\Geometr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0250"/>
            <a:ext cx="2881267" cy="57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5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51460" y="86380"/>
            <a:ext cx="798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ELECTRON DENSITY, IONIZATION SOURCES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81600" y="1157674"/>
            <a:ext cx="3962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Base case: </a:t>
            </a:r>
            <a:r>
              <a:rPr lang="en-US" altLang="ko-KR" sz="2000" i="0" dirty="0" err="1" smtClean="0">
                <a:ea typeface="SimSun" pitchFamily="2" charset="-122"/>
              </a:rPr>
              <a:t>Ar</a:t>
            </a:r>
            <a:r>
              <a:rPr lang="en-US" altLang="ko-KR" sz="2000" i="0" dirty="0" smtClean="0">
                <a:ea typeface="SimSun" pitchFamily="2" charset="-122"/>
              </a:rPr>
              <a:t>, 60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r>
              <a:rPr lang="en-US" altLang="ko-KR" sz="2000" i="0" dirty="0" smtClean="0">
                <a:ea typeface="SimSun" pitchFamily="2" charset="-122"/>
              </a:rPr>
              <a:t>, 10 MHz, 30% duty cycle (30 ns pulse), -300 V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Peak [e] </a:t>
            </a:r>
            <a:r>
              <a:rPr lang="en-US" altLang="ko-KR" sz="2000" i="0" dirty="0" smtClean="0">
                <a:ea typeface="SimSun" pitchFamily="2" charset="-122"/>
                <a:sym typeface="Symbol"/>
              </a:rPr>
              <a:t> </a:t>
            </a:r>
            <a:r>
              <a:rPr lang="en-US" altLang="ko-KR" sz="2000" i="0" dirty="0" smtClean="0">
                <a:ea typeface="SimSun" pitchFamily="2" charset="-122"/>
              </a:rPr>
              <a:t>1.1 × 10</a:t>
            </a:r>
            <a:r>
              <a:rPr lang="en-US" altLang="ko-KR" sz="2000" i="0" baseline="30000" dirty="0" smtClean="0">
                <a:ea typeface="SimSun" pitchFamily="2" charset="-122"/>
              </a:rPr>
              <a:t>14</a:t>
            </a:r>
            <a:r>
              <a:rPr lang="en-US" altLang="ko-KR" sz="2000" i="0" dirty="0" smtClean="0">
                <a:ea typeface="SimSun" pitchFamily="2" charset="-122"/>
              </a:rPr>
              <a:t> cm</a:t>
            </a:r>
            <a:r>
              <a:rPr lang="en-US" altLang="ko-KR" sz="2000" i="0" baseline="30000" dirty="0" smtClean="0">
                <a:ea typeface="SimSun" pitchFamily="2" charset="-122"/>
              </a:rPr>
              <a:t>-3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Significant "exclusion zone" with expansion of cathode fall during pulse.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Bulk ionization peaks where </a:t>
            </a:r>
            <a:r>
              <a:rPr lang="en-US" altLang="ko-KR" sz="2000" i="0" dirty="0" err="1">
                <a:ea typeface="SimSun" pitchFamily="2" charset="-122"/>
              </a:rPr>
              <a:t>T</a:t>
            </a:r>
            <a:r>
              <a:rPr lang="en-US" altLang="ko-KR" sz="2000" i="0" baseline="-25000" dirty="0" err="1">
                <a:ea typeface="SimSun" pitchFamily="2" charset="-122"/>
              </a:rPr>
              <a:t>e</a:t>
            </a:r>
            <a:r>
              <a:rPr lang="en-US" altLang="ko-KR" sz="2000" i="0" dirty="0">
                <a:ea typeface="SimSun" pitchFamily="2" charset="-122"/>
              </a:rPr>
              <a:t> and [e] are at high values near the edge of cathode fall</a:t>
            </a:r>
            <a:r>
              <a:rPr lang="en-US" altLang="ko-KR" sz="2000" i="0" dirty="0" smtClean="0">
                <a:ea typeface="SimSun" pitchFamily="2" charset="-122"/>
              </a:rPr>
              <a:t>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Ionization by secondary emission electrons is more important than by bulk electrons.</a:t>
            </a:r>
          </a:p>
        </p:txBody>
      </p:sp>
      <p:pic>
        <p:nvPicPr>
          <p:cNvPr id="4098" name="Picture 2" descr="C:\Users\chenqu\Desktop\Microplasma\Figures\Fig.2\Base_Cas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938784"/>
            <a:ext cx="5233416" cy="52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5202301" y="838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599191" y="162580"/>
            <a:ext cx="265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GAS HEATING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24400" y="1295400"/>
            <a:ext cx="41910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Profiles shown </a:t>
            </a:r>
            <a:r>
              <a:rPr lang="en-US" altLang="ko-KR" sz="2000" i="0" dirty="0" smtClean="0">
                <a:ea typeface="SimSun" pitchFamily="2" charset="-122"/>
              </a:rPr>
              <a:t>at peak-pulse.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Gas heating in </a:t>
            </a:r>
            <a:r>
              <a:rPr lang="en-US" altLang="ko-KR" sz="2000" i="0" dirty="0" err="1" smtClean="0">
                <a:ea typeface="SimSun" pitchFamily="2" charset="-122"/>
              </a:rPr>
              <a:t>microplasma</a:t>
            </a:r>
            <a:r>
              <a:rPr lang="en-US" altLang="ko-KR" sz="2000" i="0" dirty="0" smtClean="0">
                <a:ea typeface="SimSun" pitchFamily="2" charset="-122"/>
              </a:rPr>
              <a:t> is a major factor influencing scaling of plasma density.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Gas is heated immediately adjacent to electrodes</a:t>
            </a:r>
            <a:r>
              <a:rPr lang="en-US" altLang="ko-KR" sz="2000" i="0" dirty="0">
                <a:ea typeface="SimSun" pitchFamily="2" charset="-122"/>
              </a:rPr>
              <a:t> </a:t>
            </a:r>
            <a:r>
              <a:rPr lang="en-US" altLang="ko-KR" sz="2000" i="0" dirty="0" smtClean="0">
                <a:ea typeface="SimSun" pitchFamily="2" charset="-122"/>
              </a:rPr>
              <a:t>due to large ion drift velocity.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Rarefaction caused by heating near electrode decreases local gas density thus reduces ionization efficiency.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ea typeface="SimSun" pitchFamily="2" charset="-122"/>
              </a:rPr>
              <a:t>Ar</a:t>
            </a:r>
            <a:r>
              <a:rPr lang="en-US" altLang="ko-KR" sz="2000" i="0" dirty="0" smtClean="0">
                <a:ea typeface="SimSun" pitchFamily="2" charset="-122"/>
              </a:rPr>
              <a:t>, 60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r>
              <a:rPr lang="en-US" altLang="ko-KR" sz="2000" i="0" dirty="0" smtClean="0">
                <a:ea typeface="SimSun" pitchFamily="2" charset="-122"/>
              </a:rPr>
              <a:t>, -300 V, 30 ns pulse length, 10 MHz PRF. 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endParaRPr lang="en-US" altLang="ko-KR" sz="2000" i="0" dirty="0" smtClean="0">
              <a:ea typeface="SimSun" pitchFamily="2" charset="-122"/>
            </a:endParaRPr>
          </a:p>
        </p:txBody>
      </p:sp>
      <p:pic>
        <p:nvPicPr>
          <p:cNvPr id="7170" name="Picture 2" descr="D:\Chenqu\LAB\Figure\Extra_Figures\Temperature\Gas_Temperature_Combin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henqu\Desktop\Microplasma\Figures\Fig.3\Ar_Tga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3733800"/>
            <a:ext cx="3646488" cy="29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1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852978" y="76200"/>
            <a:ext cx="3580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VOLTAGE SCALING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4" name="Picture 3" descr="D:\tianpeng_UIGEL5_D\PT_Conference\2015_GEC_Hawaii\Tif\Ar-1D-versus-voltag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581400" cy="29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3855184"/>
            <a:ext cx="91440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err="1" smtClean="0">
                <a:ea typeface="SimSun" pitchFamily="2" charset="-122"/>
              </a:rPr>
              <a:t>Ar</a:t>
            </a:r>
            <a:r>
              <a:rPr lang="en-US" altLang="ko-KR" sz="1900" i="0" dirty="0" smtClean="0">
                <a:ea typeface="SimSun" pitchFamily="2" charset="-122"/>
              </a:rPr>
              <a:t>, 60 </a:t>
            </a:r>
            <a:r>
              <a:rPr lang="en-US" altLang="ko-KR" sz="1900" i="0" dirty="0" err="1" smtClean="0">
                <a:ea typeface="SimSun" pitchFamily="2" charset="-122"/>
              </a:rPr>
              <a:t>Torr</a:t>
            </a:r>
            <a:r>
              <a:rPr lang="en-US" altLang="ko-KR" sz="1900" i="0" dirty="0" smtClean="0">
                <a:ea typeface="SimSun" pitchFamily="2" charset="-122"/>
              </a:rPr>
              <a:t>, fixed pulse length (30 ns), 10 MHz PRF.</a:t>
            </a:r>
            <a:r>
              <a:rPr lang="en-US" altLang="ko-KR" sz="1900" i="0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ko-KR" sz="1900" i="0" dirty="0" smtClean="0">
                <a:ea typeface="SimSun" pitchFamily="2" charset="-122"/>
              </a:rPr>
              <a:t>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Increasing voltage and power deposition increases </a:t>
            </a:r>
            <a:r>
              <a:rPr lang="en-US" altLang="ko-KR" sz="1900" i="0" dirty="0" err="1" smtClean="0">
                <a:ea typeface="SimSun" pitchFamily="2" charset="-122"/>
              </a:rPr>
              <a:t>T</a:t>
            </a:r>
            <a:r>
              <a:rPr lang="en-US" altLang="ko-KR" sz="1900" i="0" baseline="-25000" dirty="0" err="1" smtClean="0">
                <a:ea typeface="SimSun" pitchFamily="2" charset="-122"/>
              </a:rPr>
              <a:t>gas</a:t>
            </a:r>
            <a:r>
              <a:rPr lang="en-US" altLang="ko-KR" sz="1900" i="0" dirty="0" smtClean="0">
                <a:ea typeface="SimSun" pitchFamily="2" charset="-122"/>
              </a:rPr>
              <a:t> which rarefies gas, leading to saturation in peak electron density.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Rarefaction increases particle transport and cross-talk between plasma cells.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Maximum electron density [e] is largely a function of product of voltage.</a:t>
            </a:r>
            <a:endParaRPr lang="en-US" altLang="ko-KR" sz="1900" i="0" dirty="0">
              <a:ea typeface="SimSun" pitchFamily="2" charset="-122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8424" y="6505575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MIPSE_Sep_2016</a:t>
            </a:r>
            <a:endParaRPr lang="en-US" altLang="ko-KR" sz="900" b="0" i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2" name="Picture 2" descr="C:\Users\chenqu\Desktop\Microplasma\Figures\Fig.4\Plasma_Density_Voltag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89136"/>
            <a:ext cx="4876800" cy="30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14267</TotalTime>
  <Words>1525</Words>
  <Application>Microsoft Office PowerPoint</Application>
  <PresentationFormat>On-screen Show (4:3)</PresentationFormat>
  <Paragraphs>204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 Tian</dc:creator>
  <cp:lastModifiedBy>Chenhui Qu</cp:lastModifiedBy>
  <cp:revision>252</cp:revision>
  <cp:lastPrinted>2016-09-29T18:50:31Z</cp:lastPrinted>
  <dcterms:created xsi:type="dcterms:W3CDTF">2015-09-10T02:52:34Z</dcterms:created>
  <dcterms:modified xsi:type="dcterms:W3CDTF">2016-09-30T14:09:47Z</dcterms:modified>
</cp:coreProperties>
</file>