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2"/>
  </p:notesMasterIdLst>
  <p:sldIdLst>
    <p:sldId id="296" r:id="rId5"/>
    <p:sldId id="295" r:id="rId6"/>
    <p:sldId id="315" r:id="rId7"/>
    <p:sldId id="314" r:id="rId8"/>
    <p:sldId id="316" r:id="rId9"/>
    <p:sldId id="304" r:id="rId10"/>
    <p:sldId id="303" r:id="rId11"/>
    <p:sldId id="317" r:id="rId12"/>
    <p:sldId id="318" r:id="rId13"/>
    <p:sldId id="320" r:id="rId14"/>
    <p:sldId id="323" r:id="rId15"/>
    <p:sldId id="322" r:id="rId16"/>
    <p:sldId id="321" r:id="rId17"/>
    <p:sldId id="306" r:id="rId18"/>
    <p:sldId id="308" r:id="rId19"/>
    <p:sldId id="307" r:id="rId20"/>
    <p:sldId id="300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6" autoAdjust="0"/>
    <p:restoredTop sz="95918" autoAdjust="0"/>
  </p:normalViewPr>
  <p:slideViewPr>
    <p:cSldViewPr snapToGrid="0">
      <p:cViewPr varScale="1">
        <p:scale>
          <a:sx n="120" d="100"/>
          <a:sy n="120" d="100"/>
        </p:scale>
        <p:origin x="1891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fan Gui" userId="cc9b31a8-a87e-4cb0-bf7d-1e1ce9eefe4e" providerId="ADAL" clId="{18DCCE2B-B861-419A-A181-F48863EACFE1}"/>
    <pc:docChg chg="custSel addSld modSld">
      <pc:chgData name="Yifan Gui" userId="cc9b31a8-a87e-4cb0-bf7d-1e1ce9eefe4e" providerId="ADAL" clId="{18DCCE2B-B861-419A-A181-F48863EACFE1}" dt="2023-11-15T18:01:35.178" v="149"/>
      <pc:docMkLst>
        <pc:docMk/>
      </pc:docMkLst>
      <pc:sldChg chg="modSp">
        <pc:chgData name="Yifan Gui" userId="cc9b31a8-a87e-4cb0-bf7d-1e1ce9eefe4e" providerId="ADAL" clId="{18DCCE2B-B861-419A-A181-F48863EACFE1}" dt="2023-11-15T18:00:20.876" v="113" actId="20577"/>
        <pc:sldMkLst>
          <pc:docMk/>
          <pc:sldMk cId="653820039" sldId="295"/>
        </pc:sldMkLst>
        <pc:spChg chg="mod">
          <ac:chgData name="Yifan Gui" userId="cc9b31a8-a87e-4cb0-bf7d-1e1ce9eefe4e" providerId="ADAL" clId="{18DCCE2B-B861-419A-A181-F48863EACFE1}" dt="2023-11-15T18:00:20.876" v="113" actId="20577"/>
          <ac:spMkLst>
            <pc:docMk/>
            <pc:sldMk cId="653820039" sldId="295"/>
            <ac:spMk id="10" creationId="{E94A459A-3856-49EF-B400-D33324353FB6}"/>
          </ac:spMkLst>
        </pc:spChg>
      </pc:sldChg>
      <pc:sldChg chg="modSp">
        <pc:chgData name="Yifan Gui" userId="cc9b31a8-a87e-4cb0-bf7d-1e1ce9eefe4e" providerId="ADAL" clId="{18DCCE2B-B861-419A-A181-F48863EACFE1}" dt="2023-11-15T18:00:15.673" v="105" actId="1076"/>
        <pc:sldMkLst>
          <pc:docMk/>
          <pc:sldMk cId="2917756178" sldId="296"/>
        </pc:sldMkLst>
        <pc:spChg chg="mod">
          <ac:chgData name="Yifan Gui" userId="cc9b31a8-a87e-4cb0-bf7d-1e1ce9eefe4e" providerId="ADAL" clId="{18DCCE2B-B861-419A-A181-F48863EACFE1}" dt="2023-11-15T18:00:15.673" v="105" actId="1076"/>
          <ac:spMkLst>
            <pc:docMk/>
            <pc:sldMk cId="2917756178" sldId="296"/>
            <ac:spMk id="7" creationId="{10AE36F2-7BDA-47AF-A0E4-7AE53B07CCDD}"/>
          </ac:spMkLst>
        </pc:spChg>
      </pc:sldChg>
      <pc:sldChg chg="addSp delSp modSp">
        <pc:chgData name="Yifan Gui" userId="cc9b31a8-a87e-4cb0-bf7d-1e1ce9eefe4e" providerId="ADAL" clId="{18DCCE2B-B861-419A-A181-F48863EACFE1}" dt="2023-11-15T18:01:35.178" v="149"/>
        <pc:sldMkLst>
          <pc:docMk/>
          <pc:sldMk cId="3889834517" sldId="300"/>
        </pc:sldMkLst>
        <pc:spChg chg="del mod">
          <ac:chgData name="Yifan Gui" userId="cc9b31a8-a87e-4cb0-bf7d-1e1ce9eefe4e" providerId="ADAL" clId="{18DCCE2B-B861-419A-A181-F48863EACFE1}" dt="2023-11-15T18:01:34.989" v="148" actId="478"/>
          <ac:spMkLst>
            <pc:docMk/>
            <pc:sldMk cId="3889834517" sldId="300"/>
            <ac:spMk id="16" creationId="{67C2FB4F-7518-4254-8413-5E6AFAAC1EBC}"/>
          </ac:spMkLst>
        </pc:spChg>
        <pc:spChg chg="add">
          <ac:chgData name="Yifan Gui" userId="cc9b31a8-a87e-4cb0-bf7d-1e1ce9eefe4e" providerId="ADAL" clId="{18DCCE2B-B861-419A-A181-F48863EACFE1}" dt="2023-11-15T18:01:35.178" v="149"/>
          <ac:spMkLst>
            <pc:docMk/>
            <pc:sldMk cId="3889834517" sldId="300"/>
            <ac:spMk id="17" creationId="{85F938B2-7506-4FD6-9438-7835536C2E33}"/>
          </ac:spMkLst>
        </pc:spChg>
      </pc:sldChg>
      <pc:sldChg chg="addSp delSp modSp">
        <pc:chgData name="Yifan Gui" userId="cc9b31a8-a87e-4cb0-bf7d-1e1ce9eefe4e" providerId="ADAL" clId="{18DCCE2B-B861-419A-A181-F48863EACFE1}" dt="2023-11-15T18:00:44.706" v="125" actId="1076"/>
        <pc:sldMkLst>
          <pc:docMk/>
          <pc:sldMk cId="38785989" sldId="303"/>
        </pc:sldMkLst>
        <pc:spChg chg="del">
          <ac:chgData name="Yifan Gui" userId="cc9b31a8-a87e-4cb0-bf7d-1e1ce9eefe4e" providerId="ADAL" clId="{18DCCE2B-B861-419A-A181-F48863EACFE1}" dt="2023-11-15T18:00:41.707" v="123" actId="478"/>
          <ac:spMkLst>
            <pc:docMk/>
            <pc:sldMk cId="38785989" sldId="303"/>
            <ac:spMk id="12" creationId="{EBDAD3BC-68DD-4817-BD18-8E72D2120146}"/>
          </ac:spMkLst>
        </pc:spChg>
        <pc:spChg chg="add mod">
          <ac:chgData name="Yifan Gui" userId="cc9b31a8-a87e-4cb0-bf7d-1e1ce9eefe4e" providerId="ADAL" clId="{18DCCE2B-B861-419A-A181-F48863EACFE1}" dt="2023-11-15T18:00:44.706" v="125" actId="1076"/>
          <ac:spMkLst>
            <pc:docMk/>
            <pc:sldMk cId="38785989" sldId="303"/>
            <ac:spMk id="16" creationId="{CED0C9D6-9897-46E9-AEC1-3398EE9A56A9}"/>
          </ac:spMkLst>
        </pc:spChg>
      </pc:sldChg>
      <pc:sldChg chg="addSp delSp">
        <pc:chgData name="Yifan Gui" userId="cc9b31a8-a87e-4cb0-bf7d-1e1ce9eefe4e" providerId="ADAL" clId="{18DCCE2B-B861-419A-A181-F48863EACFE1}" dt="2023-11-15T18:00:38.490" v="122"/>
        <pc:sldMkLst>
          <pc:docMk/>
          <pc:sldMk cId="2639104035" sldId="304"/>
        </pc:sldMkLst>
        <pc:spChg chg="add">
          <ac:chgData name="Yifan Gui" userId="cc9b31a8-a87e-4cb0-bf7d-1e1ce9eefe4e" providerId="ADAL" clId="{18DCCE2B-B861-419A-A181-F48863EACFE1}" dt="2023-11-15T18:00:38.490" v="122"/>
          <ac:spMkLst>
            <pc:docMk/>
            <pc:sldMk cId="2639104035" sldId="304"/>
            <ac:spMk id="16" creationId="{498F396C-DC54-4D1B-97E9-746ADFF57870}"/>
          </ac:spMkLst>
        </pc:spChg>
        <pc:spChg chg="del">
          <ac:chgData name="Yifan Gui" userId="cc9b31a8-a87e-4cb0-bf7d-1e1ce9eefe4e" providerId="ADAL" clId="{18DCCE2B-B861-419A-A181-F48863EACFE1}" dt="2023-11-15T18:00:38.306" v="121" actId="478"/>
          <ac:spMkLst>
            <pc:docMk/>
            <pc:sldMk cId="2639104035" sldId="304"/>
            <ac:spMk id="17" creationId="{DF536581-092B-4B53-A566-63D538B8058B}"/>
          </ac:spMkLst>
        </pc:spChg>
      </pc:sldChg>
      <pc:sldChg chg="addSp delSp">
        <pc:chgData name="Yifan Gui" userId="cc9b31a8-a87e-4cb0-bf7d-1e1ce9eefe4e" providerId="ADAL" clId="{18DCCE2B-B861-419A-A181-F48863EACFE1}" dt="2023-11-15T18:01:23.408" v="141"/>
        <pc:sldMkLst>
          <pc:docMk/>
          <pc:sldMk cId="527807712" sldId="306"/>
        </pc:sldMkLst>
        <pc:spChg chg="del">
          <ac:chgData name="Yifan Gui" userId="cc9b31a8-a87e-4cb0-bf7d-1e1ce9eefe4e" providerId="ADAL" clId="{18DCCE2B-B861-419A-A181-F48863EACFE1}" dt="2023-11-15T18:01:23.180" v="140" actId="478"/>
          <ac:spMkLst>
            <pc:docMk/>
            <pc:sldMk cId="527807712" sldId="306"/>
            <ac:spMk id="17" creationId="{BEB0504C-C9B3-4E7F-A276-29CD42A28D92}"/>
          </ac:spMkLst>
        </pc:spChg>
        <pc:spChg chg="add">
          <ac:chgData name="Yifan Gui" userId="cc9b31a8-a87e-4cb0-bf7d-1e1ce9eefe4e" providerId="ADAL" clId="{18DCCE2B-B861-419A-A181-F48863EACFE1}" dt="2023-11-15T18:01:23.408" v="141"/>
          <ac:spMkLst>
            <pc:docMk/>
            <pc:sldMk cId="527807712" sldId="306"/>
            <ac:spMk id="19" creationId="{582E4D64-33B2-48A2-8559-854EC5EA0280}"/>
          </ac:spMkLst>
        </pc:spChg>
      </pc:sldChg>
      <pc:sldChg chg="addSp delSp">
        <pc:chgData name="Yifan Gui" userId="cc9b31a8-a87e-4cb0-bf7d-1e1ce9eefe4e" providerId="ADAL" clId="{18DCCE2B-B861-419A-A181-F48863EACFE1}" dt="2023-11-15T18:01:32.262" v="146"/>
        <pc:sldMkLst>
          <pc:docMk/>
          <pc:sldMk cId="4176715923" sldId="307"/>
        </pc:sldMkLst>
        <pc:spChg chg="del">
          <ac:chgData name="Yifan Gui" userId="cc9b31a8-a87e-4cb0-bf7d-1e1ce9eefe4e" providerId="ADAL" clId="{18DCCE2B-B861-419A-A181-F48863EACFE1}" dt="2023-11-15T18:01:32.072" v="145" actId="478"/>
          <ac:spMkLst>
            <pc:docMk/>
            <pc:sldMk cId="4176715923" sldId="307"/>
            <ac:spMk id="16" creationId="{4797BBE1-8A74-4BE5-BE21-83EBF00BF74A}"/>
          </ac:spMkLst>
        </pc:spChg>
        <pc:spChg chg="add">
          <ac:chgData name="Yifan Gui" userId="cc9b31a8-a87e-4cb0-bf7d-1e1ce9eefe4e" providerId="ADAL" clId="{18DCCE2B-B861-419A-A181-F48863EACFE1}" dt="2023-11-15T18:01:32.262" v="146"/>
          <ac:spMkLst>
            <pc:docMk/>
            <pc:sldMk cId="4176715923" sldId="307"/>
            <ac:spMk id="18" creationId="{F08265A1-9CDA-4E31-9BAD-A362F34CE154}"/>
          </ac:spMkLst>
        </pc:spChg>
      </pc:sldChg>
      <pc:sldChg chg="addSp delSp modSp">
        <pc:chgData name="Yifan Gui" userId="cc9b31a8-a87e-4cb0-bf7d-1e1ce9eefe4e" providerId="ADAL" clId="{18DCCE2B-B861-419A-A181-F48863EACFE1}" dt="2023-11-15T18:01:28.537" v="144" actId="1076"/>
        <pc:sldMkLst>
          <pc:docMk/>
          <pc:sldMk cId="3369561137" sldId="308"/>
        </pc:sldMkLst>
        <pc:spChg chg="del">
          <ac:chgData name="Yifan Gui" userId="cc9b31a8-a87e-4cb0-bf7d-1e1ce9eefe4e" providerId="ADAL" clId="{18DCCE2B-B861-419A-A181-F48863EACFE1}" dt="2023-11-15T18:01:26.302" v="142" actId="478"/>
          <ac:spMkLst>
            <pc:docMk/>
            <pc:sldMk cId="3369561137" sldId="308"/>
            <ac:spMk id="16" creationId="{54C6CC0A-56A9-4D2C-B2B8-D613F14061D3}"/>
          </ac:spMkLst>
        </pc:spChg>
        <pc:spChg chg="add mod">
          <ac:chgData name="Yifan Gui" userId="cc9b31a8-a87e-4cb0-bf7d-1e1ce9eefe4e" providerId="ADAL" clId="{18DCCE2B-B861-419A-A181-F48863EACFE1}" dt="2023-11-15T18:01:28.537" v="144" actId="1076"/>
          <ac:spMkLst>
            <pc:docMk/>
            <pc:sldMk cId="3369561137" sldId="308"/>
            <ac:spMk id="18" creationId="{C7D57E69-2DC2-4125-B4D0-694A516D2541}"/>
          </ac:spMkLst>
        </pc:spChg>
      </pc:sldChg>
      <pc:sldChg chg="addSp delSp modSp">
        <pc:chgData name="Yifan Gui" userId="cc9b31a8-a87e-4cb0-bf7d-1e1ce9eefe4e" providerId="ADAL" clId="{18DCCE2B-B861-419A-A181-F48863EACFE1}" dt="2023-11-15T18:00:31.354" v="118" actId="1036"/>
        <pc:sldMkLst>
          <pc:docMk/>
          <pc:sldMk cId="1351678982" sldId="314"/>
        </pc:sldMkLst>
        <pc:spChg chg="del">
          <ac:chgData name="Yifan Gui" userId="cc9b31a8-a87e-4cb0-bf7d-1e1ce9eefe4e" providerId="ADAL" clId="{18DCCE2B-B861-419A-A181-F48863EACFE1}" dt="2023-11-15T18:00:29.888" v="116" actId="478"/>
          <ac:spMkLst>
            <pc:docMk/>
            <pc:sldMk cId="1351678982" sldId="314"/>
            <ac:spMk id="17" creationId="{2C554265-9EFA-4A39-B1E1-93A3886C82E5}"/>
          </ac:spMkLst>
        </pc:spChg>
        <pc:spChg chg="add mod">
          <ac:chgData name="Yifan Gui" userId="cc9b31a8-a87e-4cb0-bf7d-1e1ce9eefe4e" providerId="ADAL" clId="{18DCCE2B-B861-419A-A181-F48863EACFE1}" dt="2023-11-15T18:00:31.354" v="118" actId="1036"/>
          <ac:spMkLst>
            <pc:docMk/>
            <pc:sldMk cId="1351678982" sldId="314"/>
            <ac:spMk id="18" creationId="{2172687F-D021-4737-A919-19A55580DC5B}"/>
          </ac:spMkLst>
        </pc:spChg>
      </pc:sldChg>
      <pc:sldChg chg="addSp delSp">
        <pc:chgData name="Yifan Gui" userId="cc9b31a8-a87e-4cb0-bf7d-1e1ce9eefe4e" providerId="ADAL" clId="{18DCCE2B-B861-419A-A181-F48863EACFE1}" dt="2023-11-15T18:00:26.368" v="115"/>
        <pc:sldMkLst>
          <pc:docMk/>
          <pc:sldMk cId="1379007993" sldId="315"/>
        </pc:sldMkLst>
        <pc:spChg chg="del">
          <ac:chgData name="Yifan Gui" userId="cc9b31a8-a87e-4cb0-bf7d-1e1ce9eefe4e" providerId="ADAL" clId="{18DCCE2B-B861-419A-A181-F48863EACFE1}" dt="2023-11-15T18:00:26.186" v="114" actId="478"/>
          <ac:spMkLst>
            <pc:docMk/>
            <pc:sldMk cId="1379007993" sldId="315"/>
            <ac:spMk id="17" creationId="{802CE080-1606-4BBB-B1CE-F4095189AD8D}"/>
          </ac:spMkLst>
        </pc:spChg>
        <pc:spChg chg="add">
          <ac:chgData name="Yifan Gui" userId="cc9b31a8-a87e-4cb0-bf7d-1e1ce9eefe4e" providerId="ADAL" clId="{18DCCE2B-B861-419A-A181-F48863EACFE1}" dt="2023-11-15T18:00:26.368" v="115"/>
          <ac:spMkLst>
            <pc:docMk/>
            <pc:sldMk cId="1379007993" sldId="315"/>
            <ac:spMk id="18" creationId="{5C04B1AC-AA41-48DC-B65C-D3ADE281929F}"/>
          </ac:spMkLst>
        </pc:spChg>
      </pc:sldChg>
      <pc:sldChg chg="addSp delSp">
        <pc:chgData name="Yifan Gui" userId="cc9b31a8-a87e-4cb0-bf7d-1e1ce9eefe4e" providerId="ADAL" clId="{18DCCE2B-B861-419A-A181-F48863EACFE1}" dt="2023-11-15T18:00:34.845" v="120"/>
        <pc:sldMkLst>
          <pc:docMk/>
          <pc:sldMk cId="2803903235" sldId="316"/>
        </pc:sldMkLst>
        <pc:spChg chg="del">
          <ac:chgData name="Yifan Gui" userId="cc9b31a8-a87e-4cb0-bf7d-1e1ce9eefe4e" providerId="ADAL" clId="{18DCCE2B-B861-419A-A181-F48863EACFE1}" dt="2023-11-15T18:00:34.671" v="119" actId="478"/>
          <ac:spMkLst>
            <pc:docMk/>
            <pc:sldMk cId="2803903235" sldId="316"/>
            <ac:spMk id="10" creationId="{4578C194-D0DB-4678-B913-1CE85B7F69BD}"/>
          </ac:spMkLst>
        </pc:spChg>
        <pc:spChg chg="add">
          <ac:chgData name="Yifan Gui" userId="cc9b31a8-a87e-4cb0-bf7d-1e1ce9eefe4e" providerId="ADAL" clId="{18DCCE2B-B861-419A-A181-F48863EACFE1}" dt="2023-11-15T18:00:34.845" v="120"/>
          <ac:spMkLst>
            <pc:docMk/>
            <pc:sldMk cId="2803903235" sldId="316"/>
            <ac:spMk id="16" creationId="{D0F82800-38BD-495D-8645-6DB083B622E6}"/>
          </ac:spMkLst>
        </pc:spChg>
      </pc:sldChg>
      <pc:sldChg chg="addSp delSp modSp">
        <pc:chgData name="Yifan Gui" userId="cc9b31a8-a87e-4cb0-bf7d-1e1ce9eefe4e" providerId="ADAL" clId="{18DCCE2B-B861-419A-A181-F48863EACFE1}" dt="2023-11-15T18:00:52.082" v="128" actId="1076"/>
        <pc:sldMkLst>
          <pc:docMk/>
          <pc:sldMk cId="2654529424" sldId="317"/>
        </pc:sldMkLst>
        <pc:spChg chg="add mod">
          <ac:chgData name="Yifan Gui" userId="cc9b31a8-a87e-4cb0-bf7d-1e1ce9eefe4e" providerId="ADAL" clId="{18DCCE2B-B861-419A-A181-F48863EACFE1}" dt="2023-11-15T18:00:52.082" v="128" actId="1076"/>
          <ac:spMkLst>
            <pc:docMk/>
            <pc:sldMk cId="2654529424" sldId="317"/>
            <ac:spMk id="17" creationId="{B87995B8-5E53-4651-B717-AF467CFC9997}"/>
          </ac:spMkLst>
        </pc:spChg>
        <pc:spChg chg="del">
          <ac:chgData name="Yifan Gui" userId="cc9b31a8-a87e-4cb0-bf7d-1e1ce9eefe4e" providerId="ADAL" clId="{18DCCE2B-B861-419A-A181-F48863EACFE1}" dt="2023-11-15T18:00:48.288" v="126" actId="478"/>
          <ac:spMkLst>
            <pc:docMk/>
            <pc:sldMk cId="2654529424" sldId="317"/>
            <ac:spMk id="18" creationId="{EF7229B0-B832-44C3-B7D6-D653D21F655A}"/>
          </ac:spMkLst>
        </pc:spChg>
      </pc:sldChg>
      <pc:sldChg chg="addSp delSp">
        <pc:chgData name="Yifan Gui" userId="cc9b31a8-a87e-4cb0-bf7d-1e1ce9eefe4e" providerId="ADAL" clId="{18DCCE2B-B861-419A-A181-F48863EACFE1}" dt="2023-11-15T18:00:55.434" v="130"/>
        <pc:sldMkLst>
          <pc:docMk/>
          <pc:sldMk cId="95615091" sldId="318"/>
        </pc:sldMkLst>
        <pc:spChg chg="del">
          <ac:chgData name="Yifan Gui" userId="cc9b31a8-a87e-4cb0-bf7d-1e1ce9eefe4e" providerId="ADAL" clId="{18DCCE2B-B861-419A-A181-F48863EACFE1}" dt="2023-11-15T18:00:55.271" v="129" actId="478"/>
          <ac:spMkLst>
            <pc:docMk/>
            <pc:sldMk cId="95615091" sldId="318"/>
            <ac:spMk id="26" creationId="{E0851D41-EEBB-4D15-BA17-A43CA4CE1601}"/>
          </ac:spMkLst>
        </pc:spChg>
        <pc:spChg chg="add">
          <ac:chgData name="Yifan Gui" userId="cc9b31a8-a87e-4cb0-bf7d-1e1ce9eefe4e" providerId="ADAL" clId="{18DCCE2B-B861-419A-A181-F48863EACFE1}" dt="2023-11-15T18:00:55.434" v="130"/>
          <ac:spMkLst>
            <pc:docMk/>
            <pc:sldMk cId="95615091" sldId="318"/>
            <ac:spMk id="27" creationId="{B05059D1-4C80-441E-8719-7B8EBC03A155}"/>
          </ac:spMkLst>
        </pc:spChg>
      </pc:sldChg>
      <pc:sldChg chg="addSp delSp modSp">
        <pc:chgData name="Yifan Gui" userId="cc9b31a8-a87e-4cb0-bf7d-1e1ce9eefe4e" providerId="ADAL" clId="{18DCCE2B-B861-419A-A181-F48863EACFE1}" dt="2023-11-15T18:01:01.911" v="132" actId="478"/>
        <pc:sldMkLst>
          <pc:docMk/>
          <pc:sldMk cId="3092678151" sldId="320"/>
        </pc:sldMkLst>
        <pc:spChg chg="del">
          <ac:chgData name="Yifan Gui" userId="cc9b31a8-a87e-4cb0-bf7d-1e1ce9eefe4e" providerId="ADAL" clId="{18DCCE2B-B861-419A-A181-F48863EACFE1}" dt="2023-11-15T17:55:39.111" v="53" actId="478"/>
          <ac:spMkLst>
            <pc:docMk/>
            <pc:sldMk cId="3092678151" sldId="320"/>
            <ac:spMk id="2" creationId="{B93CA5F1-F26A-4463-8D22-031D775E083F}"/>
          </ac:spMkLst>
        </pc:spChg>
        <pc:spChg chg="del">
          <ac:chgData name="Yifan Gui" userId="cc9b31a8-a87e-4cb0-bf7d-1e1ce9eefe4e" providerId="ADAL" clId="{18DCCE2B-B861-419A-A181-F48863EACFE1}" dt="2023-11-15T17:55:40.356" v="54" actId="478"/>
          <ac:spMkLst>
            <pc:docMk/>
            <pc:sldMk cId="3092678151" sldId="320"/>
            <ac:spMk id="16" creationId="{A8EEFD76-8AAB-405F-8A63-51F02C0E83F7}"/>
          </ac:spMkLst>
        </pc:spChg>
        <pc:spChg chg="del">
          <ac:chgData name="Yifan Gui" userId="cc9b31a8-a87e-4cb0-bf7d-1e1ce9eefe4e" providerId="ADAL" clId="{18DCCE2B-B861-419A-A181-F48863EACFE1}" dt="2023-11-15T18:01:01.911" v="132" actId="478"/>
          <ac:spMkLst>
            <pc:docMk/>
            <pc:sldMk cId="3092678151" sldId="320"/>
            <ac:spMk id="17" creationId="{54E498A7-E746-4DCC-B69A-174D171EDDEC}"/>
          </ac:spMkLst>
        </pc:spChg>
        <pc:spChg chg="add">
          <ac:chgData name="Yifan Gui" userId="cc9b31a8-a87e-4cb0-bf7d-1e1ce9eefe4e" providerId="ADAL" clId="{18DCCE2B-B861-419A-A181-F48863EACFE1}" dt="2023-11-15T18:00:58.509" v="131"/>
          <ac:spMkLst>
            <pc:docMk/>
            <pc:sldMk cId="3092678151" sldId="320"/>
            <ac:spMk id="22" creationId="{F532D20F-3479-42E3-8FA9-0D331831DE14}"/>
          </ac:spMkLst>
        </pc:spChg>
        <pc:picChg chg="add mod modCrop">
          <ac:chgData name="Yifan Gui" userId="cc9b31a8-a87e-4cb0-bf7d-1e1ce9eefe4e" providerId="ADAL" clId="{18DCCE2B-B861-419A-A181-F48863EACFE1}" dt="2023-11-15T17:53:14.477" v="20" actId="1076"/>
          <ac:picMkLst>
            <pc:docMk/>
            <pc:sldMk cId="3092678151" sldId="320"/>
            <ac:picMk id="4" creationId="{AD660ED8-7FB7-4DBA-ACDB-13EB13B3AC84}"/>
          </ac:picMkLst>
        </pc:picChg>
        <pc:picChg chg="add mod">
          <ac:chgData name="Yifan Gui" userId="cc9b31a8-a87e-4cb0-bf7d-1e1ce9eefe4e" providerId="ADAL" clId="{18DCCE2B-B861-419A-A181-F48863EACFE1}" dt="2023-11-15T17:53:26.087" v="23" actId="1076"/>
          <ac:picMkLst>
            <pc:docMk/>
            <pc:sldMk cId="3092678151" sldId="320"/>
            <ac:picMk id="6" creationId="{3A18D623-9611-4EC5-9AD9-C824F2F06813}"/>
          </ac:picMkLst>
        </pc:picChg>
        <pc:picChg chg="del">
          <ac:chgData name="Yifan Gui" userId="cc9b31a8-a87e-4cb0-bf7d-1e1ce9eefe4e" providerId="ADAL" clId="{18DCCE2B-B861-419A-A181-F48863EACFE1}" dt="2023-11-15T17:51:59.061" v="1" actId="478"/>
          <ac:picMkLst>
            <pc:docMk/>
            <pc:sldMk cId="3092678151" sldId="320"/>
            <ac:picMk id="21" creationId="{96A2E243-6EE3-4B5F-BF32-36EC6A7D08EA}"/>
          </ac:picMkLst>
        </pc:picChg>
        <pc:picChg chg="del">
          <ac:chgData name="Yifan Gui" userId="cc9b31a8-a87e-4cb0-bf7d-1e1ce9eefe4e" providerId="ADAL" clId="{18DCCE2B-B861-419A-A181-F48863EACFE1}" dt="2023-11-15T17:52:00.015" v="2" actId="478"/>
          <ac:picMkLst>
            <pc:docMk/>
            <pc:sldMk cId="3092678151" sldId="320"/>
            <ac:picMk id="23" creationId="{673320DD-7B39-4B8B-A90C-F99C93FBADF8}"/>
          </ac:picMkLst>
        </pc:picChg>
      </pc:sldChg>
      <pc:sldChg chg="addSp delSp">
        <pc:chgData name="Yifan Gui" userId="cc9b31a8-a87e-4cb0-bf7d-1e1ce9eefe4e" providerId="ADAL" clId="{18DCCE2B-B861-419A-A181-F48863EACFE1}" dt="2023-11-15T18:01:18.760" v="139"/>
        <pc:sldMkLst>
          <pc:docMk/>
          <pc:sldMk cId="3238683962" sldId="321"/>
        </pc:sldMkLst>
        <pc:spChg chg="add">
          <ac:chgData name="Yifan Gui" userId="cc9b31a8-a87e-4cb0-bf7d-1e1ce9eefe4e" providerId="ADAL" clId="{18DCCE2B-B861-419A-A181-F48863EACFE1}" dt="2023-11-15T18:01:18.760" v="139"/>
          <ac:spMkLst>
            <pc:docMk/>
            <pc:sldMk cId="3238683962" sldId="321"/>
            <ac:spMk id="16" creationId="{E4B504A5-588A-4CFD-BE02-A6A401EADD05}"/>
          </ac:spMkLst>
        </pc:spChg>
        <pc:spChg chg="del">
          <ac:chgData name="Yifan Gui" userId="cc9b31a8-a87e-4cb0-bf7d-1e1ce9eefe4e" providerId="ADAL" clId="{18DCCE2B-B861-419A-A181-F48863EACFE1}" dt="2023-11-15T18:01:18.547" v="138" actId="478"/>
          <ac:spMkLst>
            <pc:docMk/>
            <pc:sldMk cId="3238683962" sldId="321"/>
            <ac:spMk id="18" creationId="{9872D101-AE64-4A8C-B5D4-F88722A107A5}"/>
          </ac:spMkLst>
        </pc:spChg>
      </pc:sldChg>
      <pc:sldChg chg="addSp delSp modSp modNotesTx">
        <pc:chgData name="Yifan Gui" userId="cc9b31a8-a87e-4cb0-bf7d-1e1ce9eefe4e" providerId="ADAL" clId="{18DCCE2B-B861-419A-A181-F48863EACFE1}" dt="2023-11-15T18:01:15.015" v="137" actId="1076"/>
        <pc:sldMkLst>
          <pc:docMk/>
          <pc:sldMk cId="1466649200" sldId="322"/>
        </pc:sldMkLst>
        <pc:spChg chg="mod">
          <ac:chgData name="Yifan Gui" userId="cc9b31a8-a87e-4cb0-bf7d-1e1ce9eefe4e" providerId="ADAL" clId="{18DCCE2B-B861-419A-A181-F48863EACFE1}" dt="2023-11-15T17:58:08.807" v="62" actId="1076"/>
          <ac:spMkLst>
            <pc:docMk/>
            <pc:sldMk cId="1466649200" sldId="322"/>
            <ac:spMk id="2" creationId="{B93CA5F1-F26A-4463-8D22-031D775E083F}"/>
          </ac:spMkLst>
        </pc:spChg>
        <pc:spChg chg="mod">
          <ac:chgData name="Yifan Gui" userId="cc9b31a8-a87e-4cb0-bf7d-1e1ce9eefe4e" providerId="ADAL" clId="{18DCCE2B-B861-419A-A181-F48863EACFE1}" dt="2023-11-15T17:59:11.036" v="78" actId="1076"/>
          <ac:spMkLst>
            <pc:docMk/>
            <pc:sldMk cId="1466649200" sldId="322"/>
            <ac:spMk id="16" creationId="{A8EEFD76-8AAB-405F-8A63-51F02C0E83F7}"/>
          </ac:spMkLst>
        </pc:spChg>
        <pc:spChg chg="del">
          <ac:chgData name="Yifan Gui" userId="cc9b31a8-a87e-4cb0-bf7d-1e1ce9eefe4e" providerId="ADAL" clId="{18DCCE2B-B861-419A-A181-F48863EACFE1}" dt="2023-11-15T18:01:11.217" v="135" actId="478"/>
          <ac:spMkLst>
            <pc:docMk/>
            <pc:sldMk cId="1466649200" sldId="322"/>
            <ac:spMk id="17" creationId="{54E498A7-E746-4DCC-B69A-174D171EDDEC}"/>
          </ac:spMkLst>
        </pc:spChg>
        <pc:spChg chg="mod">
          <ac:chgData name="Yifan Gui" userId="cc9b31a8-a87e-4cb0-bf7d-1e1ce9eefe4e" providerId="ADAL" clId="{18DCCE2B-B861-419A-A181-F48863EACFE1}" dt="2023-11-15T17:59:55.766" v="86" actId="1076"/>
          <ac:spMkLst>
            <pc:docMk/>
            <pc:sldMk cId="1466649200" sldId="322"/>
            <ac:spMk id="18" creationId="{DF78C0EE-FE58-4CD5-AD1E-3086A54E0239}"/>
          </ac:spMkLst>
        </pc:spChg>
        <pc:spChg chg="add mod">
          <ac:chgData name="Yifan Gui" userId="cc9b31a8-a87e-4cb0-bf7d-1e1ce9eefe4e" providerId="ADAL" clId="{18DCCE2B-B861-419A-A181-F48863EACFE1}" dt="2023-11-15T18:01:15.015" v="137" actId="1076"/>
          <ac:spMkLst>
            <pc:docMk/>
            <pc:sldMk cId="1466649200" sldId="322"/>
            <ac:spMk id="22" creationId="{EFD23D9B-ACFC-4C1D-8FC9-BEE11B2E6C71}"/>
          </ac:spMkLst>
        </pc:spChg>
        <pc:spChg chg="mod">
          <ac:chgData name="Yifan Gui" userId="cc9b31a8-a87e-4cb0-bf7d-1e1ce9eefe4e" providerId="ADAL" clId="{18DCCE2B-B861-419A-A181-F48863EACFE1}" dt="2023-11-15T17:59:59.848" v="87" actId="1076"/>
          <ac:spMkLst>
            <pc:docMk/>
            <pc:sldMk cId="1466649200" sldId="322"/>
            <ac:spMk id="24" creationId="{D18C1FF9-B774-4648-9169-A835577CCD9B}"/>
          </ac:spMkLst>
        </pc:spChg>
        <pc:picChg chg="del">
          <ac:chgData name="Yifan Gui" userId="cc9b31a8-a87e-4cb0-bf7d-1e1ce9eefe4e" providerId="ADAL" clId="{18DCCE2B-B861-419A-A181-F48863EACFE1}" dt="2023-11-15T17:55:58.167" v="55" actId="478"/>
          <ac:picMkLst>
            <pc:docMk/>
            <pc:sldMk cId="1466649200" sldId="322"/>
            <ac:picMk id="4" creationId="{9A735B7B-24A5-4438-BF9F-59C8ABF5B0F5}"/>
          </ac:picMkLst>
        </pc:picChg>
        <pc:picChg chg="del">
          <ac:chgData name="Yifan Gui" userId="cc9b31a8-a87e-4cb0-bf7d-1e1ce9eefe4e" providerId="ADAL" clId="{18DCCE2B-B861-419A-A181-F48863EACFE1}" dt="2023-11-15T17:55:59.002" v="56" actId="478"/>
          <ac:picMkLst>
            <pc:docMk/>
            <pc:sldMk cId="1466649200" sldId="322"/>
            <ac:picMk id="5" creationId="{85A314D2-E7F4-4E44-97F8-0D200CF679ED}"/>
          </ac:picMkLst>
        </pc:picChg>
        <pc:picChg chg="add mod">
          <ac:chgData name="Yifan Gui" userId="cc9b31a8-a87e-4cb0-bf7d-1e1ce9eefe4e" providerId="ADAL" clId="{18DCCE2B-B861-419A-A181-F48863EACFE1}" dt="2023-11-15T17:59:48.589" v="85" actId="1076"/>
          <ac:picMkLst>
            <pc:docMk/>
            <pc:sldMk cId="1466649200" sldId="322"/>
            <ac:picMk id="6" creationId="{FB329E2A-1CEA-4D57-AF61-2B0822DDBB87}"/>
          </ac:picMkLst>
        </pc:picChg>
        <pc:picChg chg="add mod">
          <ac:chgData name="Yifan Gui" userId="cc9b31a8-a87e-4cb0-bf7d-1e1ce9eefe4e" providerId="ADAL" clId="{18DCCE2B-B861-419A-A181-F48863EACFE1}" dt="2023-11-15T17:59:43.497" v="83" actId="1076"/>
          <ac:picMkLst>
            <pc:docMk/>
            <pc:sldMk cId="1466649200" sldId="322"/>
            <ac:picMk id="8" creationId="{69F68426-5BAD-49E2-905A-982A3CB9DE18}"/>
          </ac:picMkLst>
        </pc:picChg>
      </pc:sldChg>
      <pc:sldChg chg="addSp delSp modSp add">
        <pc:chgData name="Yifan Gui" userId="cc9b31a8-a87e-4cb0-bf7d-1e1ce9eefe4e" providerId="ADAL" clId="{18DCCE2B-B861-419A-A181-F48863EACFE1}" dt="2023-11-15T18:01:07.218" v="134"/>
        <pc:sldMkLst>
          <pc:docMk/>
          <pc:sldMk cId="334474517" sldId="323"/>
        </pc:sldMkLst>
        <pc:spChg chg="del">
          <ac:chgData name="Yifan Gui" userId="cc9b31a8-a87e-4cb0-bf7d-1e1ce9eefe4e" providerId="ADAL" clId="{18DCCE2B-B861-419A-A181-F48863EACFE1}" dt="2023-11-15T17:54:52.809" v="43" actId="478"/>
          <ac:spMkLst>
            <pc:docMk/>
            <pc:sldMk cId="334474517" sldId="323"/>
            <ac:spMk id="2" creationId="{B93CA5F1-F26A-4463-8D22-031D775E083F}"/>
          </ac:spMkLst>
        </pc:spChg>
        <pc:spChg chg="del">
          <ac:chgData name="Yifan Gui" userId="cc9b31a8-a87e-4cb0-bf7d-1e1ce9eefe4e" providerId="ADAL" clId="{18DCCE2B-B861-419A-A181-F48863EACFE1}" dt="2023-11-15T17:54:54.606" v="44" actId="478"/>
          <ac:spMkLst>
            <pc:docMk/>
            <pc:sldMk cId="334474517" sldId="323"/>
            <ac:spMk id="16" creationId="{A8EEFD76-8AAB-405F-8A63-51F02C0E83F7}"/>
          </ac:spMkLst>
        </pc:spChg>
        <pc:spChg chg="del">
          <ac:chgData name="Yifan Gui" userId="cc9b31a8-a87e-4cb0-bf7d-1e1ce9eefe4e" providerId="ADAL" clId="{18DCCE2B-B861-419A-A181-F48863EACFE1}" dt="2023-11-15T18:01:07.050" v="133" actId="478"/>
          <ac:spMkLst>
            <pc:docMk/>
            <pc:sldMk cId="334474517" sldId="323"/>
            <ac:spMk id="17" creationId="{54E498A7-E746-4DCC-B69A-174D171EDDEC}"/>
          </ac:spMkLst>
        </pc:spChg>
        <pc:spChg chg="add">
          <ac:chgData name="Yifan Gui" userId="cc9b31a8-a87e-4cb0-bf7d-1e1ce9eefe4e" providerId="ADAL" clId="{18DCCE2B-B861-419A-A181-F48863EACFE1}" dt="2023-11-15T18:01:07.218" v="134"/>
          <ac:spMkLst>
            <pc:docMk/>
            <pc:sldMk cId="334474517" sldId="323"/>
            <ac:spMk id="22" creationId="{7038588C-0CE9-42E7-B2FB-AAF3796ECB88}"/>
          </ac:spMkLst>
        </pc:spChg>
        <pc:picChg chg="add mod">
          <ac:chgData name="Yifan Gui" userId="cc9b31a8-a87e-4cb0-bf7d-1e1ce9eefe4e" providerId="ADAL" clId="{18DCCE2B-B861-419A-A181-F48863EACFE1}" dt="2023-11-15T17:54:30.670" v="38" actId="1076"/>
          <ac:picMkLst>
            <pc:docMk/>
            <pc:sldMk cId="334474517" sldId="323"/>
            <ac:picMk id="4" creationId="{88BEF4A9-3FB4-488C-8B98-672A0EC80B82}"/>
          </ac:picMkLst>
        </pc:picChg>
        <pc:picChg chg="add mod">
          <ac:chgData name="Yifan Gui" userId="cc9b31a8-a87e-4cb0-bf7d-1e1ce9eefe4e" providerId="ADAL" clId="{18DCCE2B-B861-419A-A181-F48863EACFE1}" dt="2023-11-15T17:55:28.482" v="52" actId="14100"/>
          <ac:picMkLst>
            <pc:docMk/>
            <pc:sldMk cId="334474517" sldId="323"/>
            <ac:picMk id="6" creationId="{C5BDFB64-EE63-4AEA-BCAA-3B6475F559FB}"/>
          </ac:picMkLst>
        </pc:picChg>
        <pc:picChg chg="del">
          <ac:chgData name="Yifan Gui" userId="cc9b31a8-a87e-4cb0-bf7d-1e1ce9eefe4e" providerId="ADAL" clId="{18DCCE2B-B861-419A-A181-F48863EACFE1}" dt="2023-11-15T17:52:01.416" v="3" actId="478"/>
          <ac:picMkLst>
            <pc:docMk/>
            <pc:sldMk cId="334474517" sldId="323"/>
            <ac:picMk id="21" creationId="{96A2E243-6EE3-4B5F-BF32-36EC6A7D08EA}"/>
          </ac:picMkLst>
        </pc:picChg>
        <pc:picChg chg="del">
          <ac:chgData name="Yifan Gui" userId="cc9b31a8-a87e-4cb0-bf7d-1e1ce9eefe4e" providerId="ADAL" clId="{18DCCE2B-B861-419A-A181-F48863EACFE1}" dt="2023-11-15T17:52:01.961" v="4" actId="478"/>
          <ac:picMkLst>
            <pc:docMk/>
            <pc:sldMk cId="334474517" sldId="323"/>
            <ac:picMk id="23" creationId="{673320DD-7B39-4B8B-A90C-F99C93FBAD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612BEB-3771-4786-802D-CE4F6BEAE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2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16F3F4-BC16-4371-B930-3B5A5094D34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31AA6A-E135-4FCF-A3A8-F6DE92188AD1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63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421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544470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dirty="0">
                <a:latin typeface="Arial" charset="0"/>
                <a:ea typeface="굴림" charset="-127"/>
              </a:rPr>
              <a:t>Ge dominates NP growth for top half of the reactor and Si dominates the bottom half.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448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r>
              <a:rPr lang="en-US" altLang="en-US" dirty="0"/>
              <a:t>50 </a:t>
            </a:r>
            <a:r>
              <a:rPr lang="en-US" altLang="en-US" dirty="0" err="1"/>
              <a:t>sccm</a:t>
            </a:r>
            <a:r>
              <a:rPr lang="en-US" altLang="en-US" dirty="0"/>
              <a:t>:</a:t>
            </a:r>
          </a:p>
          <a:p>
            <a:pPr eaLnBrk="1" hangingPunct="1"/>
            <a:r>
              <a:rPr lang="el-GR" altLang="en-US" dirty="0"/>
              <a:t>σ = 0.08 </a:t>
            </a:r>
            <a:r>
              <a:rPr lang="en-US" altLang="en-US" dirty="0"/>
              <a:t>nm,</a:t>
            </a:r>
          </a:p>
          <a:p>
            <a:pPr eaLnBrk="1" hangingPunct="1"/>
            <a:r>
              <a:rPr lang="en-US" altLang="en-US" dirty="0"/>
              <a:t>Ge/Si core/shell radius = 7.6/0.1 nm</a:t>
            </a:r>
          </a:p>
        </p:txBody>
      </p:sp>
    </p:spTree>
    <p:extLst>
      <p:ext uri="{BB962C8B-B14F-4D97-AF65-F5344CB8AC3E}">
        <p14:creationId xmlns:p14="http://schemas.microsoft.com/office/powerpoint/2010/main" val="2484149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45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079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1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0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54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6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dirty="0">
                <a:latin typeface="Arial" charset="0"/>
                <a:ea typeface="굴림" charset="-127"/>
              </a:rPr>
              <a:t>Insertion reactions of radicals into </a:t>
            </a:r>
            <a:r>
              <a:rPr kumimoji="1" lang="en-US" sz="1200" b="1" dirty="0" err="1">
                <a:latin typeface="Arial" charset="0"/>
                <a:ea typeface="굴림" charset="-127"/>
              </a:rPr>
              <a:t>Ge</a:t>
            </a:r>
            <a:r>
              <a:rPr kumimoji="1" lang="en-US" sz="1200" b="1" baseline="-25000" dirty="0" err="1">
                <a:latin typeface="Arial" charset="0"/>
                <a:ea typeface="굴림" charset="-127"/>
              </a:rPr>
              <a:t>x</a:t>
            </a:r>
            <a:r>
              <a:rPr kumimoji="1" lang="en-US" sz="1200" b="1" dirty="0" err="1">
                <a:latin typeface="Arial" charset="0"/>
                <a:ea typeface="굴림" charset="-127"/>
              </a:rPr>
              <a:t>H</a:t>
            </a:r>
            <a:r>
              <a:rPr kumimoji="1" lang="en-US" sz="1200" b="1" baseline="-25000" dirty="0" err="1">
                <a:latin typeface="Arial" charset="0"/>
                <a:ea typeface="굴림" charset="-127"/>
              </a:rPr>
              <a:t>y</a:t>
            </a:r>
            <a:r>
              <a:rPr kumimoji="1" lang="en-US" sz="1200" b="1" dirty="0">
                <a:latin typeface="Arial" charset="0"/>
                <a:ea typeface="굴림" charset="-127"/>
              </a:rPr>
              <a:t>, </a:t>
            </a:r>
            <a:r>
              <a:rPr kumimoji="1" lang="en-US" sz="1200" b="1" dirty="0" err="1">
                <a:latin typeface="Arial" charset="0"/>
                <a:ea typeface="굴림" charset="-127"/>
              </a:rPr>
              <a:t>Si</a:t>
            </a:r>
            <a:r>
              <a:rPr kumimoji="1" lang="en-US" sz="1200" b="1" baseline="-25000" dirty="0" err="1">
                <a:latin typeface="Arial" charset="0"/>
                <a:ea typeface="굴림" charset="-127"/>
              </a:rPr>
              <a:t>x</a:t>
            </a:r>
            <a:r>
              <a:rPr kumimoji="1" lang="en-US" sz="1200" b="1" dirty="0" err="1">
                <a:latin typeface="Arial" charset="0"/>
                <a:ea typeface="굴림" charset="-127"/>
              </a:rPr>
              <a:t>H</a:t>
            </a:r>
            <a:r>
              <a:rPr kumimoji="1" lang="en-US" sz="1200" b="1" baseline="-25000" dirty="0" err="1">
                <a:latin typeface="Arial" charset="0"/>
                <a:ea typeface="굴림" charset="-127"/>
              </a:rPr>
              <a:t>y</a:t>
            </a:r>
            <a:r>
              <a:rPr kumimoji="1" lang="en-US" sz="1200" b="1" dirty="0">
                <a:latin typeface="Arial" charset="0"/>
                <a:ea typeface="굴림" charset="-127"/>
              </a:rPr>
              <a:t> then grow larger clusters.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41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663B-7A00-47A3-B3C2-73CEBCEEC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F7D0-4F21-4794-ADCC-BB6E3EBD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DC8E9-E015-4B95-966C-2427C1E4A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EBE1-AC79-43D8-9745-492CBD47E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AF3B-7C2A-4C40-9F1C-8B2102A0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9BB3-FE41-44D5-8459-B6B2FCF39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CCCB-B99D-41B6-95F5-A8CB2ECF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ECB1-3AA7-4BAD-94C1-68D9236B9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CBEC-96D4-45A7-96D2-09F8D3986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5742-534D-48D6-BD42-F582EA557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46EDE-9A5E-43F6-B224-938FF56B0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AFFDE58F-DBEC-4F5B-955D-0663386A9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457200" y="312737"/>
            <a:ext cx="8226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OPTIMIZATION OF Ge/Si CORE/SHELL NANOPARTICLE PROPERTIES THROUGH NONTHERMAL PLASMA SYNTHESIS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54843" y="2326940"/>
            <a:ext cx="783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ko-KR" sz="2400" b="1" dirty="0">
                <a:latin typeface="Arial" charset="0"/>
                <a:ea typeface="굴림" charset="-127"/>
              </a:rPr>
              <a:t>Yifan Gui</a:t>
            </a:r>
            <a:r>
              <a:rPr kumimoji="1" lang="en-US" altLang="ko-KR" sz="2400" b="1" baseline="30000" dirty="0">
                <a:latin typeface="Arial" charset="0"/>
                <a:ea typeface="굴림" charset="-127"/>
              </a:rPr>
              <a:t>1</a:t>
            </a:r>
            <a:r>
              <a:rPr kumimoji="1" lang="en-US" altLang="ko-KR" sz="2400" b="1" dirty="0">
                <a:latin typeface="Arial" charset="0"/>
                <a:ea typeface="굴림" charset="-127"/>
              </a:rPr>
              <a:t>, Jordyn Polito</a:t>
            </a:r>
            <a:r>
              <a:rPr kumimoji="1" lang="en-US" altLang="ko-KR" sz="2400" b="1" baseline="30000" dirty="0">
                <a:latin typeface="Arial" charset="0"/>
                <a:ea typeface="굴림" charset="-127"/>
              </a:rPr>
              <a:t>2</a:t>
            </a:r>
            <a:r>
              <a:rPr kumimoji="1" lang="en-US" altLang="ko-KR" sz="2400" b="1" dirty="0">
                <a:latin typeface="Arial" charset="0"/>
                <a:ea typeface="굴림" charset="-127"/>
              </a:rPr>
              <a:t> and Mark J. Kushner</a:t>
            </a:r>
            <a:r>
              <a:rPr kumimoji="1" lang="en-US" altLang="ko-KR" sz="2400" b="1" baseline="30000" dirty="0">
                <a:latin typeface="Arial" charset="0"/>
                <a:ea typeface="굴림" charset="-127"/>
              </a:rPr>
              <a:t>3</a:t>
            </a:r>
            <a:endParaRPr kumimoji="1" lang="en-US" altLang="ko-KR" sz="2200" b="1" dirty="0">
              <a:latin typeface="Arial" charset="0"/>
              <a:ea typeface="굴림" charset="-127"/>
            </a:endParaRPr>
          </a:p>
        </p:txBody>
      </p:sp>
      <p:sp>
        <p:nvSpPr>
          <p:cNvPr id="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nline imag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nline image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5" y="575003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*	Work supported by </a:t>
            </a:r>
            <a:r>
              <a:rPr lang="en-US" sz="16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Army Research Office MURI Grant W911NF-18-1-0240, the National Science Foundation (PHY-2009219), and the Department of Energy Office of Fusion Energy Science (No.DE-SC0020232</a:t>
            </a:r>
            <a:r>
              <a:rPr lang="en-US" sz="1600" b="1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0A937-7339-4A58-9750-7D650F6E8A76}"/>
              </a:ext>
            </a:extLst>
          </p:cNvPr>
          <p:cNvSpPr txBox="1"/>
          <p:nvPr/>
        </p:nvSpPr>
        <p:spPr>
          <a:xfrm>
            <a:off x="1289881" y="2976879"/>
            <a:ext cx="6348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baseline="30000" dirty="0"/>
              <a:t>1</a:t>
            </a:r>
            <a:r>
              <a:rPr lang="en-US" sz="1600" b="1" dirty="0"/>
              <a:t>Department of Nuclear Engineering and Radiological Sciences</a:t>
            </a:r>
          </a:p>
          <a:p>
            <a:pPr algn="ctr"/>
            <a:r>
              <a:rPr lang="en-US" sz="1600" b="1" baseline="30000" dirty="0"/>
              <a:t>2</a:t>
            </a:r>
            <a:r>
              <a:rPr lang="en-US" sz="1600" b="1" dirty="0"/>
              <a:t>Department of Chemical Engineering</a:t>
            </a:r>
          </a:p>
          <a:p>
            <a:pPr algn="ctr"/>
            <a:r>
              <a:rPr lang="en-US" sz="1600" b="1" baseline="30000" dirty="0"/>
              <a:t>3</a:t>
            </a:r>
            <a:r>
              <a:rPr lang="en-US" sz="1600" b="1" dirty="0"/>
              <a:t>Department of Electrical Engineering and Computer Science</a:t>
            </a:r>
          </a:p>
          <a:p>
            <a:pPr algn="ctr"/>
            <a:r>
              <a:rPr lang="en-US" sz="1600" b="1" dirty="0"/>
              <a:t>University of Michigan, Ann Arbor, MI 48109 USA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AD0EC-1F3F-4A85-9C6F-A776B26DDEA0}"/>
              </a:ext>
            </a:extLst>
          </p:cNvPr>
          <p:cNvSpPr txBox="1"/>
          <p:nvPr/>
        </p:nvSpPr>
        <p:spPr>
          <a:xfrm>
            <a:off x="1405929" y="4145538"/>
            <a:ext cx="6328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evangyf@umich.edu, jopolito@umich.edu, mjkush@umich.edu</a:t>
            </a:r>
          </a:p>
          <a:p>
            <a:pPr algn="ctr"/>
            <a:r>
              <a:rPr lang="en-US" sz="1600" b="1" dirty="0"/>
              <a:t>http://uigelz.eecs.umich.edu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E36F2-7BDA-47AF-A0E4-7AE53B07CCDD}"/>
              </a:ext>
            </a:extLst>
          </p:cNvPr>
          <p:cNvSpPr txBox="1"/>
          <p:nvPr/>
        </p:nvSpPr>
        <p:spPr>
          <a:xfrm>
            <a:off x="2962815" y="5105013"/>
            <a:ext cx="321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MIPSE Symposium 2023</a:t>
            </a:r>
          </a:p>
        </p:txBody>
      </p:sp>
    </p:spTree>
    <p:extLst>
      <p:ext uri="{BB962C8B-B14F-4D97-AF65-F5344CB8AC3E}">
        <p14:creationId xmlns:p14="http://schemas.microsoft.com/office/powerpoint/2010/main" val="291775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304602" y="124121"/>
            <a:ext cx="4839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NP DYNAMICS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37275" y="857877"/>
            <a:ext cx="4839397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NPs are initialized as Ge cores with radius of 0.5 nm at 11-12 cm height.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Strong ion drag and electrostatic forces produce NP ring structure at the top coil region.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As NP grows, fluid drag accelerates NP down to be trapped in the location of maximum electric field of top coil.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The NPs grows to a critical size at which fluid drag dominates, flow down to the bottom coil.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The trapped NPs in the electrostatic trap (ring) eventually grow to a critical size for fluid drag to dominate and are collected.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467792" y="661393"/>
            <a:ext cx="4465071" cy="212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pic>
        <p:nvPicPr>
          <p:cNvPr id="27" name="Picture 26" descr="Z:\ICOPS cases\IMAGES\MAX_MIN_horizontal.tif">
            <a:extLst>
              <a:ext uri="{FF2B5EF4-FFF2-40B4-BE49-F238E27FC236}">
                <a16:creationId xmlns:a16="http://schemas.microsoft.com/office/drawing/2014/main" id="{4E22C6BB-CFA6-43B0-A9A4-E78922979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23654" r="16404" b="26105"/>
          <a:stretch/>
        </p:blipFill>
        <p:spPr bwMode="auto">
          <a:xfrm>
            <a:off x="1567543" y="366161"/>
            <a:ext cx="1402080" cy="2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78C0EE-FE58-4CD5-AD1E-3086A54E0239}"/>
              </a:ext>
            </a:extLst>
          </p:cNvPr>
          <p:cNvSpPr txBox="1"/>
          <p:nvPr/>
        </p:nvSpPr>
        <p:spPr>
          <a:xfrm>
            <a:off x="1637651" y="96429"/>
            <a:ext cx="1262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NP Radius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F59D2-EA56-47F5-8242-DEA66B5A9F7E}"/>
              </a:ext>
            </a:extLst>
          </p:cNvPr>
          <p:cNvSpPr txBox="1"/>
          <p:nvPr/>
        </p:nvSpPr>
        <p:spPr>
          <a:xfrm>
            <a:off x="2900114" y="285798"/>
            <a:ext cx="94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6.5 nm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A73DD-849D-4BCD-A128-C4C44F46C2AB}"/>
              </a:ext>
            </a:extLst>
          </p:cNvPr>
          <p:cNvSpPr txBox="1"/>
          <p:nvPr/>
        </p:nvSpPr>
        <p:spPr>
          <a:xfrm>
            <a:off x="732532" y="275479"/>
            <a:ext cx="94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0.5 nm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60ED8-7FB7-4DBA-ACDB-13EB13B3A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717" r="3087"/>
          <a:stretch/>
        </p:blipFill>
        <p:spPr>
          <a:xfrm>
            <a:off x="392216" y="614033"/>
            <a:ext cx="1843183" cy="583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18D623-9611-4EC5-9AD9-C824F2F06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75" y="564379"/>
            <a:ext cx="1919385" cy="5881983"/>
          </a:xfrm>
          <a:prstGeom prst="rect">
            <a:avLst/>
          </a:prstGeom>
        </p:spPr>
      </p:pic>
      <p:sp>
        <p:nvSpPr>
          <p:cNvPr id="22" name="Text Box 11">
            <a:extLst>
              <a:ext uri="{FF2B5EF4-FFF2-40B4-BE49-F238E27FC236}">
                <a16:creationId xmlns:a16="http://schemas.microsoft.com/office/drawing/2014/main" id="{F532D20F-3479-42E3-8FA9-0D331831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309267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304602" y="124121"/>
            <a:ext cx="4839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NP DYNAMICS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37275" y="857877"/>
            <a:ext cx="4839397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NPs are initialized as Ge cores with radius of 0.5 nm at 11-12 cm height.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Strong ion drag and electrostatic forces produce NP ring structure at the top coil region.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As NP grows, fluid drag accelerates NP down to be trapped in the location of maximum electric field of top coil.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The NPs grows to a critical size at which fluid drag dominates, flow down to the bottom coil.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The trapped NPs in the electrostatic trap (ring) eventually grow to a critical size for fluid drag to dominate and are collected.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467792" y="661393"/>
            <a:ext cx="4465071" cy="212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pic>
        <p:nvPicPr>
          <p:cNvPr id="27" name="Picture 26" descr="Z:\ICOPS cases\IMAGES\MAX_MIN_horizontal.tif">
            <a:extLst>
              <a:ext uri="{FF2B5EF4-FFF2-40B4-BE49-F238E27FC236}">
                <a16:creationId xmlns:a16="http://schemas.microsoft.com/office/drawing/2014/main" id="{4E22C6BB-CFA6-43B0-A9A4-E78922979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23654" r="16404" b="26105"/>
          <a:stretch/>
        </p:blipFill>
        <p:spPr bwMode="auto">
          <a:xfrm>
            <a:off x="1567543" y="366161"/>
            <a:ext cx="1402080" cy="2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78C0EE-FE58-4CD5-AD1E-3086A54E0239}"/>
              </a:ext>
            </a:extLst>
          </p:cNvPr>
          <p:cNvSpPr txBox="1"/>
          <p:nvPr/>
        </p:nvSpPr>
        <p:spPr>
          <a:xfrm>
            <a:off x="1637651" y="96429"/>
            <a:ext cx="1262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NP Radius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F59D2-EA56-47F5-8242-DEA66B5A9F7E}"/>
              </a:ext>
            </a:extLst>
          </p:cNvPr>
          <p:cNvSpPr txBox="1"/>
          <p:nvPr/>
        </p:nvSpPr>
        <p:spPr>
          <a:xfrm>
            <a:off x="2900114" y="285798"/>
            <a:ext cx="94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6.5 nm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A73DD-849D-4BCD-A128-C4C44F46C2AB}"/>
              </a:ext>
            </a:extLst>
          </p:cNvPr>
          <p:cNvSpPr txBox="1"/>
          <p:nvPr/>
        </p:nvSpPr>
        <p:spPr>
          <a:xfrm>
            <a:off x="732532" y="275479"/>
            <a:ext cx="94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0.5 nm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EF4A9-3FB4-488C-8B98-672A0EC80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" y="640709"/>
            <a:ext cx="2084188" cy="5846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DFB64-EE63-4AEA-BCAA-3B6475F55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32" y="678142"/>
            <a:ext cx="2084188" cy="5819089"/>
          </a:xfrm>
          <a:prstGeom prst="rect">
            <a:avLst/>
          </a:prstGeom>
        </p:spPr>
      </p:pic>
      <p:sp>
        <p:nvSpPr>
          <p:cNvPr id="22" name="Text Box 11">
            <a:extLst>
              <a:ext uri="{FF2B5EF4-FFF2-40B4-BE49-F238E27FC236}">
                <a16:creationId xmlns:a16="http://schemas.microsoft.com/office/drawing/2014/main" id="{7038588C-0CE9-42E7-B2FB-AAF3796E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33447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304602" y="124121"/>
            <a:ext cx="4839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NP GROWTH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59841" y="825157"/>
            <a:ext cx="4784158" cy="5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Ge core is synthesized in the upper coil and then flows to the lower coil to produce Si shell.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Ge growth dominates the top region of while Si growth dominates the lower region.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The objective is to keep the core(Ge) and shell(Si) as pure as possible.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The transition zone between core and shell synthesis regions in the middle of the reactor is the greatest contributor to impurities.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Mass added to CSNP per unit time = Radical flux · NP surface area · Radical mass · Sticking coef.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4467792" y="661393"/>
            <a:ext cx="4465071" cy="212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3CA5F1-F26A-4463-8D22-031D775E083F}"/>
              </a:ext>
            </a:extLst>
          </p:cNvPr>
          <p:cNvSpPr txBox="1"/>
          <p:nvPr/>
        </p:nvSpPr>
        <p:spPr>
          <a:xfrm>
            <a:off x="388609" y="6497741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 = 1.81 – 1.91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EFD76-8AAB-405F-8A63-51F02C0E83F7}"/>
              </a:ext>
            </a:extLst>
          </p:cNvPr>
          <p:cNvSpPr txBox="1"/>
          <p:nvPr/>
        </p:nvSpPr>
        <p:spPr>
          <a:xfrm>
            <a:off x="2413319" y="6499430"/>
            <a:ext cx="199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 = 2.31 – 2.36 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78C0EE-FE58-4CD5-AD1E-3086A54E0239}"/>
              </a:ext>
            </a:extLst>
          </p:cNvPr>
          <p:cNvSpPr txBox="1"/>
          <p:nvPr/>
        </p:nvSpPr>
        <p:spPr>
          <a:xfrm>
            <a:off x="360007" y="304521"/>
            <a:ext cx="190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Ge Contribution</a:t>
            </a:r>
          </a:p>
        </p:txBody>
      </p:sp>
      <p:pic>
        <p:nvPicPr>
          <p:cNvPr id="19" name="Picture 18" descr="Z:\ICOPS cases\IMAGES\MAX_MIN_horizontal.tif">
            <a:extLst>
              <a:ext uri="{FF2B5EF4-FFF2-40B4-BE49-F238E27FC236}">
                <a16:creationId xmlns:a16="http://schemas.microsoft.com/office/drawing/2014/main" id="{DA68CE8A-F0C1-445B-BDBC-8FB21B09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t="23654" r="16404" b="26105"/>
          <a:stretch/>
        </p:blipFill>
        <p:spPr bwMode="auto">
          <a:xfrm>
            <a:off x="1500584" y="19818"/>
            <a:ext cx="1402080" cy="2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8C1FF9-B774-4648-9169-A835577CCD9B}"/>
              </a:ext>
            </a:extLst>
          </p:cNvPr>
          <p:cNvSpPr txBox="1"/>
          <p:nvPr/>
        </p:nvSpPr>
        <p:spPr>
          <a:xfrm>
            <a:off x="2536981" y="304521"/>
            <a:ext cx="190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Si Contribution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F89798-C2BE-459D-A318-9CE9A2131FA8}"/>
              </a:ext>
            </a:extLst>
          </p:cNvPr>
          <p:cNvSpPr txBox="1"/>
          <p:nvPr/>
        </p:nvSpPr>
        <p:spPr>
          <a:xfrm>
            <a:off x="1025853" y="-60545"/>
            <a:ext cx="94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B41213-E93F-47BF-9C27-EB5A8F3BF6E0}"/>
              </a:ext>
            </a:extLst>
          </p:cNvPr>
          <p:cNvSpPr txBox="1"/>
          <p:nvPr/>
        </p:nvSpPr>
        <p:spPr>
          <a:xfrm>
            <a:off x="2828528" y="-60545"/>
            <a:ext cx="94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29E2A-1CEA-4D57-AF61-2B0822DDB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" y="577575"/>
            <a:ext cx="2135433" cy="6020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F68426-5BAD-49E2-905A-982A3CB9D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8" y="562712"/>
            <a:ext cx="2158858" cy="6035713"/>
          </a:xfrm>
          <a:prstGeom prst="rect">
            <a:avLst/>
          </a:prstGeom>
        </p:spPr>
      </p:pic>
      <p:sp>
        <p:nvSpPr>
          <p:cNvPr id="22" name="Text Box 11">
            <a:extLst>
              <a:ext uri="{FF2B5EF4-FFF2-40B4-BE49-F238E27FC236}">
                <a16:creationId xmlns:a16="http://schemas.microsoft.com/office/drawing/2014/main" id="{EFD23D9B-ACFC-4C1D-8FC9-BEE11B2E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20" y="6574957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146664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108038" y="84931"/>
            <a:ext cx="934802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 dirty="0">
                <a:latin typeface="Arial" charset="0"/>
              </a:rPr>
              <a:t>ADDITION TO Ge/Si COMPOSITION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23843" y="1087706"/>
            <a:ext cx="3752829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Instantaneous growth contribution from both Ge and Si as a function of reactor height.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Ge or Si growth reflects average spatial density of growth species along the 3D trajectory of the NPs.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A core to shell growth transition point is height where Ge and Si growth crosses the 50% mark.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19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682625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3316" y="6279187"/>
            <a:ext cx="3750684" cy="580852"/>
            <a:chOff x="2953" y="3856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68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56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5D195C26-E5B3-43EE-9B32-48B92305F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66" y="5431011"/>
            <a:ext cx="881820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The bumps near lower coil in Ge contribution are caused by the increase in Ge radical density due to dissociation of residual </a:t>
            </a:r>
            <a:r>
              <a:rPr kumimoji="1" lang="en-US" altLang="ko-KR" sz="1900" b="1" dirty="0" err="1">
                <a:latin typeface="Arial" charset="0"/>
                <a:ea typeface="굴림" charset="-127"/>
              </a:rPr>
              <a:t>GeH</a:t>
            </a:r>
            <a:r>
              <a:rPr kumimoji="1" lang="en-US" altLang="ko-KR" sz="1900" b="1" baseline="-25000" dirty="0" err="1">
                <a:latin typeface="Arial" charset="0"/>
                <a:ea typeface="굴림" charset="-127"/>
              </a:rPr>
              <a:t>4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BFE41-9B9C-464E-B0F9-52CDE614D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r="8130" b="-1"/>
          <a:stretch/>
        </p:blipFill>
        <p:spPr>
          <a:xfrm>
            <a:off x="67328" y="730264"/>
            <a:ext cx="5158380" cy="46108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6A2A51-8D72-4A27-87B2-67607054B720}"/>
              </a:ext>
            </a:extLst>
          </p:cNvPr>
          <p:cNvSpPr txBox="1"/>
          <p:nvPr/>
        </p:nvSpPr>
        <p:spPr>
          <a:xfrm>
            <a:off x="1098634" y="126789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6C8FE-CE97-40A9-9B92-9A98B8D124FC}"/>
              </a:ext>
            </a:extLst>
          </p:cNvPr>
          <p:cNvSpPr txBox="1"/>
          <p:nvPr/>
        </p:nvSpPr>
        <p:spPr>
          <a:xfrm>
            <a:off x="1098633" y="4126257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E4B504A5-588A-4CFD-BE02-A6A401EA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323868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0349" y="-98654"/>
            <a:ext cx="873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charset="0"/>
              </a:rPr>
              <a:t>LOWER INLET </a:t>
            </a:r>
            <a:r>
              <a:rPr lang="en-US" altLang="en-US" sz="2800" b="1" dirty="0">
                <a:latin typeface="Arial" charset="0"/>
              </a:rPr>
              <a:t>SiH</a:t>
            </a:r>
            <a:r>
              <a:rPr lang="en-US" altLang="en-US" sz="2800" b="1" baseline="-25000" dirty="0">
                <a:latin typeface="Arial" charset="0"/>
              </a:rPr>
              <a:t>4</a:t>
            </a:r>
            <a:r>
              <a:rPr lang="en-US" altLang="en-US" sz="2800" b="1" dirty="0">
                <a:latin typeface="Arial" charset="0"/>
              </a:rPr>
              <a:t> FLOW RATE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37285" y="4575279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45970" y="459481"/>
            <a:ext cx="4730702" cy="58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Lower inlet: </a:t>
            </a:r>
            <a:r>
              <a:rPr kumimoji="1" lang="en-US" altLang="ko-KR" sz="1900" b="1" dirty="0" err="1">
                <a:latin typeface="Arial" charset="0"/>
                <a:ea typeface="굴림" charset="-127"/>
              </a:rPr>
              <a:t>Ar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/</a:t>
            </a:r>
            <a:r>
              <a:rPr kumimoji="1" lang="en-US" altLang="ko-KR" sz="1900" b="1" dirty="0" err="1">
                <a:latin typeface="Arial" charset="0"/>
                <a:ea typeface="굴림" charset="-127"/>
              </a:rPr>
              <a:t>SiH</a:t>
            </a:r>
            <a:r>
              <a:rPr kumimoji="1" lang="en-US" altLang="ko-KR" sz="1900" b="1" baseline="-25000" dirty="0" err="1">
                <a:latin typeface="Arial" charset="0"/>
                <a:ea typeface="굴림" charset="-127"/>
              </a:rPr>
              <a:t>4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 = 98/2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Flow rate: 5 to 50 </a:t>
            </a:r>
            <a:r>
              <a:rPr kumimoji="1" lang="en-US" altLang="ko-KR" sz="1900" b="1" dirty="0" err="1">
                <a:latin typeface="Arial" charset="0"/>
                <a:ea typeface="굴림" charset="-127"/>
              </a:rPr>
              <a:t>sccm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 err="1">
                <a:latin typeface="Arial" charset="0"/>
                <a:ea typeface="굴림" charset="-127"/>
              </a:rPr>
              <a:t>SiH</a:t>
            </a:r>
            <a:r>
              <a:rPr kumimoji="1" lang="en-US" altLang="ko-KR" sz="1900" b="1" baseline="-25000" dirty="0" err="1">
                <a:latin typeface="Arial" charset="0"/>
                <a:ea typeface="굴림" charset="-127"/>
              </a:rPr>
              <a:t>y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 densities increase as the flow rate increases.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Core-to-shell growth transition point moves higher in the reactor as flow rate increases due to more back flow of silane gas mixture.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Core purity decreases as flow rate increase.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Higher density of Si radicals at higher flow rate improves shell purity.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Shell thickness decreases as flow rate increases.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Lower residence time with higher flow rate reduces the shell growth time.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417332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237922"/>
            <a:ext cx="3750684" cy="617353"/>
            <a:chOff x="2953" y="3839"/>
            <a:chExt cx="2375" cy="389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62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7FBF1E9-7F22-44EE-8C5A-11FF31C35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450"/>
          <a:stretch/>
        </p:blipFill>
        <p:spPr>
          <a:xfrm>
            <a:off x="362274" y="3578786"/>
            <a:ext cx="4051506" cy="327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C21E9-A144-42BD-9A04-75E928267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865" r="8231"/>
          <a:stretch/>
        </p:blipFill>
        <p:spPr>
          <a:xfrm>
            <a:off x="180074" y="494508"/>
            <a:ext cx="3780364" cy="3084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6FAB41-9A77-4E2C-9B28-4889EE09F170}"/>
              </a:ext>
            </a:extLst>
          </p:cNvPr>
          <p:cNvSpPr txBox="1"/>
          <p:nvPr/>
        </p:nvSpPr>
        <p:spPr>
          <a:xfrm>
            <a:off x="2249718" y="106910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D342B9-C5F9-43BE-9139-D55ADE766E4D}"/>
              </a:ext>
            </a:extLst>
          </p:cNvPr>
          <p:cNvSpPr txBox="1"/>
          <p:nvPr/>
        </p:nvSpPr>
        <p:spPr>
          <a:xfrm>
            <a:off x="2209643" y="2328289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Ge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582E4D64-33B2-48A2-8559-854EC5EA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52780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0349" y="-61164"/>
            <a:ext cx="873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charset="0"/>
              </a:rPr>
              <a:t>LOWER INLET </a:t>
            </a:r>
            <a:r>
              <a:rPr lang="en-US" altLang="en-US" sz="2800" b="1" dirty="0">
                <a:latin typeface="Arial" charset="0"/>
              </a:rPr>
              <a:t>SiH</a:t>
            </a:r>
            <a:r>
              <a:rPr lang="en-US" altLang="en-US" sz="2800" b="1" baseline="-25000" dirty="0">
                <a:latin typeface="Arial" charset="0"/>
              </a:rPr>
              <a:t>4</a:t>
            </a:r>
            <a:r>
              <a:rPr lang="en-US" altLang="en-US" sz="2800" b="1" dirty="0">
                <a:latin typeface="Arial" charset="0"/>
              </a:rPr>
              <a:t> FRACTION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417764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34263" y="617936"/>
            <a:ext cx="4626475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Lower inlet SiH</a:t>
            </a:r>
            <a:r>
              <a:rPr kumimoji="1" lang="en-US" altLang="ko-KR" sz="1900" b="1" baseline="-25000" dirty="0">
                <a:latin typeface="Arial" charset="0"/>
                <a:ea typeface="굴림" charset="-127"/>
              </a:rPr>
              <a:t>4 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fraction: 0.5% to 5%.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As inlet SiH</a:t>
            </a:r>
            <a:r>
              <a:rPr kumimoji="1" lang="en-US" altLang="ko-KR" sz="19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 fraction increases, </a:t>
            </a:r>
            <a:r>
              <a:rPr kumimoji="1" lang="en-US" altLang="ko-KR" sz="1900" b="1" dirty="0" err="1">
                <a:latin typeface="Arial" charset="0"/>
                <a:ea typeface="굴림" charset="-127"/>
              </a:rPr>
              <a:t>SiH</a:t>
            </a:r>
            <a:r>
              <a:rPr kumimoji="1" lang="en-US" altLang="ko-KR" sz="1900" b="1" baseline="-25000" dirty="0" err="1">
                <a:latin typeface="Arial" charset="0"/>
                <a:ea typeface="굴림" charset="-127"/>
              </a:rPr>
              <a:t>y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 densities increase.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Transition point (core to shell) is higher in reactor with increasing SiH</a:t>
            </a:r>
            <a:r>
              <a:rPr kumimoji="1" lang="en-US" altLang="ko-KR" sz="19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 fraction as the Si radicals expand more into upper region.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Core purity drops slightly with increase in SiH</a:t>
            </a:r>
            <a:r>
              <a:rPr kumimoji="1" lang="en-US" altLang="ko-KR" sz="19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 fraction.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Shell purity increases with increasing SiH</a:t>
            </a:r>
            <a:r>
              <a:rPr kumimoji="1" lang="en-US" altLang="ko-KR" sz="19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 fraction due to the higher densities of Si radicals compared to their Ge counterparts.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Similarly, NP shell thickness also increases due to higher availability of growth species.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3A89D-EB2C-47A1-A83F-2CC2C11B7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1846"/>
          <a:stretch/>
        </p:blipFill>
        <p:spPr>
          <a:xfrm>
            <a:off x="362274" y="3619901"/>
            <a:ext cx="4081358" cy="3255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2B073-32CC-47FD-AD37-A7EC77F19A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560" r="3946"/>
          <a:stretch/>
        </p:blipFill>
        <p:spPr>
          <a:xfrm>
            <a:off x="212401" y="444828"/>
            <a:ext cx="3915099" cy="3175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866D87-D5AB-40F6-9338-F38E692A47D1}"/>
              </a:ext>
            </a:extLst>
          </p:cNvPr>
          <p:cNvSpPr txBox="1"/>
          <p:nvPr/>
        </p:nvSpPr>
        <p:spPr>
          <a:xfrm>
            <a:off x="2285771" y="2462012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08A20-A1E3-4DCA-A54D-C95822641896}"/>
              </a:ext>
            </a:extLst>
          </p:cNvPr>
          <p:cNvSpPr txBox="1"/>
          <p:nvPr/>
        </p:nvSpPr>
        <p:spPr>
          <a:xfrm>
            <a:off x="2285771" y="920696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Si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7D57E69-2DC2-4125-B4D0-694A516D2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611779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336956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7328" y="-58619"/>
            <a:ext cx="873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LOWER COIL ICP POWER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8300" y="383649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334679"/>
            <a:ext cx="3750684" cy="580852"/>
            <a:chOff x="2953" y="3927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963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927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49215" y="562385"/>
            <a:ext cx="4622451" cy="593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Lower coil </a:t>
            </a:r>
            <a:r>
              <a:rPr kumimoji="1" lang="en-US" altLang="ko-KR" sz="1900" b="1" dirty="0" err="1">
                <a:latin typeface="Arial" charset="0"/>
                <a:ea typeface="굴림" charset="-127"/>
              </a:rPr>
              <a:t>ICP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: 5 to 20 W.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 err="1">
                <a:latin typeface="Arial" charset="0"/>
                <a:ea typeface="굴림" charset="-127"/>
              </a:rPr>
              <a:t>SiH</a:t>
            </a:r>
            <a:r>
              <a:rPr kumimoji="1" lang="en-US" altLang="ko-KR" sz="1900" b="1" baseline="-25000" dirty="0" err="1">
                <a:latin typeface="Arial" charset="0"/>
                <a:ea typeface="굴림" charset="-127"/>
              </a:rPr>
              <a:t>y</a:t>
            </a:r>
            <a:r>
              <a:rPr kumimoji="1" lang="en-US" altLang="ko-KR" sz="1900" b="1" dirty="0">
                <a:latin typeface="Arial" charset="0"/>
                <a:ea typeface="굴림" charset="-127"/>
              </a:rPr>
              <a:t> densities increase as electron impact dissociation occurs more rapidly at elevated power density.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The reduced Si to Ge radical ratio as a result of the lower ICP power forms more distinguishable Ge peak at the lower coil.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Core purity decreases as ICP power increases.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Shell purity increases as the ICP power increases.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Shell thickness increases due to stronger electrostatic trapping force induced by the higher electric field as well as the larger density of growth species at the lower coil region.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0F190-1B04-4890-9DF2-E887C4083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980"/>
          <a:stretch/>
        </p:blipFill>
        <p:spPr>
          <a:xfrm>
            <a:off x="363294" y="3609533"/>
            <a:ext cx="4085921" cy="3248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C2592-ACC6-46DA-8A27-61C7C0A9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980" r="8993"/>
          <a:stretch/>
        </p:blipFill>
        <p:spPr>
          <a:xfrm>
            <a:off x="196532" y="450461"/>
            <a:ext cx="3732456" cy="3159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BA8793-31BB-4F21-BA68-BD08BDEF3EBA}"/>
              </a:ext>
            </a:extLst>
          </p:cNvPr>
          <p:cNvSpPr txBox="1"/>
          <p:nvPr/>
        </p:nvSpPr>
        <p:spPr>
          <a:xfrm>
            <a:off x="2216939" y="850068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24520-B914-4312-841E-19E22CF14B18}"/>
              </a:ext>
            </a:extLst>
          </p:cNvPr>
          <p:cNvSpPr txBox="1"/>
          <p:nvPr/>
        </p:nvSpPr>
        <p:spPr>
          <a:xfrm>
            <a:off x="2176864" y="2534752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9BDE8D-228F-B815-95CE-AA754FF6F2DF}"/>
              </a:ext>
            </a:extLst>
          </p:cNvPr>
          <p:cNvSpPr/>
          <p:nvPr/>
        </p:nvSpPr>
        <p:spPr>
          <a:xfrm>
            <a:off x="3024173" y="6034006"/>
            <a:ext cx="824753" cy="1852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91956-05DC-4036-3FF5-05594BF4FF21}"/>
              </a:ext>
            </a:extLst>
          </p:cNvPr>
          <p:cNvSpPr txBox="1"/>
          <p:nvPr/>
        </p:nvSpPr>
        <p:spPr>
          <a:xfrm>
            <a:off x="2942332" y="5984294"/>
            <a:ext cx="98665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/>
              <a:t>thickness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08265A1-9CDA-4E31-9BAD-A362F34C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417671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CONCLUDING REMARKS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5737" y="950913"/>
            <a:ext cx="87471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2000" b="1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2000" b="1">
              <a:latin typeface="Arial" charset="0"/>
              <a:ea typeface="굴림" charset="-127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62274" y="682625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316463" y="6195020"/>
            <a:ext cx="3750684" cy="582439"/>
            <a:chOff x="2953" y="3839"/>
            <a:chExt cx="2375" cy="367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5376DDBE-838A-468A-9599-A9EAB63C5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7" y="845987"/>
            <a:ext cx="8865534" cy="46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Ge/Si Core/Shell nanoparticles growth and trajectories are simulated in a two-coil ICP reactor using HPEM + DTS.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Ge and Si growth contribution, core-to-shell ratio, and core/shell purity were investigated.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Increasing flow rate of </a:t>
            </a:r>
            <a:r>
              <a:rPr kumimoji="1" lang="en-US" sz="2000" b="1" dirty="0" err="1">
                <a:latin typeface="Arial" charset="0"/>
                <a:ea typeface="굴림" charset="-127"/>
              </a:rPr>
              <a:t>Ar</a:t>
            </a:r>
            <a:r>
              <a:rPr kumimoji="1" lang="en-US" sz="2000" b="1" dirty="0">
                <a:latin typeface="Arial" charset="0"/>
                <a:ea typeface="굴림" charset="-127"/>
              </a:rPr>
              <a:t>/SiH</a:t>
            </a:r>
            <a:r>
              <a:rPr kumimoji="1" lang="en-US" sz="20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sz="2000" b="1" dirty="0">
                <a:latin typeface="Arial" charset="0"/>
                <a:ea typeface="굴림" charset="-127"/>
              </a:rPr>
              <a:t> at lower nozzle results in a decrease in core purity and shell thickness while increasing shell purity.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Increasing lower inlet silane fraction results in small decrease in core purity but a sizeable increase in shell purity and thickness.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Increase in lower </a:t>
            </a:r>
            <a:r>
              <a:rPr kumimoji="1" lang="en-US" sz="2000" b="1" dirty="0" err="1">
                <a:latin typeface="Arial" charset="0"/>
                <a:ea typeface="굴림" charset="-127"/>
              </a:rPr>
              <a:t>ICP</a:t>
            </a:r>
            <a:r>
              <a:rPr kumimoji="1" lang="en-US" sz="2000" b="1" dirty="0">
                <a:latin typeface="Arial" charset="0"/>
                <a:ea typeface="굴림" charset="-127"/>
              </a:rPr>
              <a:t> power (</a:t>
            </a:r>
            <a:r>
              <a:rPr kumimoji="1" lang="en-US" sz="2000" b="1" dirty="0" err="1">
                <a:latin typeface="Arial" charset="0"/>
                <a:ea typeface="굴림" charset="-127"/>
              </a:rPr>
              <a:t>Ar</a:t>
            </a:r>
            <a:r>
              <a:rPr kumimoji="1" lang="en-US" sz="2000" b="1" dirty="0">
                <a:latin typeface="Arial" charset="0"/>
                <a:ea typeface="굴림" charset="-127"/>
              </a:rPr>
              <a:t>/</a:t>
            </a:r>
            <a:r>
              <a:rPr kumimoji="1" lang="en-US" sz="2000" b="1" dirty="0" err="1">
                <a:latin typeface="Arial" charset="0"/>
                <a:ea typeface="굴림" charset="-127"/>
              </a:rPr>
              <a:t>SiH</a:t>
            </a:r>
            <a:r>
              <a:rPr kumimoji="1" lang="en-US" sz="2000" b="1" baseline="-25000" dirty="0" err="1">
                <a:latin typeface="Arial" charset="0"/>
                <a:ea typeface="굴림" charset="-127"/>
              </a:rPr>
              <a:t>4</a:t>
            </a:r>
            <a:r>
              <a:rPr kumimoji="1" lang="en-US" sz="2000" b="1" dirty="0">
                <a:latin typeface="Arial" charset="0"/>
                <a:ea typeface="굴림" charset="-127"/>
              </a:rPr>
              <a:t>) decreases core purity and increases both shell purity and thickness.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Varying operating parameters allows for core/shell thickness and purity to be adjusted for specific applications.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85F938B2-7506-4FD6-9438-7835536C2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388983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charset="0"/>
              </a:rPr>
              <a:t>AGENDA</a:t>
            </a:r>
            <a:endParaRPr lang="en-US" altLang="en-US" sz="2000" b="1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2274" y="942797"/>
            <a:ext cx="7324671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400" b="1" dirty="0">
                <a:latin typeface="Arial" charset="0"/>
                <a:ea typeface="굴림" charset="-127"/>
              </a:rPr>
              <a:t>Introduction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400" b="1" dirty="0">
                <a:latin typeface="Arial" charset="0"/>
                <a:ea typeface="굴림" charset="-127"/>
              </a:rPr>
              <a:t>Modeling platform and setup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400" b="1" dirty="0">
                <a:latin typeface="Arial" charset="0"/>
                <a:ea typeface="굴림" charset="-127"/>
              </a:rPr>
              <a:t>Plasma properties and chemical mechanisms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400" b="1" dirty="0">
                <a:latin typeface="Arial" charset="0"/>
                <a:ea typeface="굴림" charset="-127"/>
              </a:rPr>
              <a:t>Nanoparticle dynamics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400" b="1" dirty="0">
                <a:latin typeface="Arial" charset="0"/>
                <a:ea typeface="굴림" charset="-127"/>
              </a:rPr>
              <a:t>Nanoparticle composition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400" b="1" dirty="0">
                <a:latin typeface="Arial" charset="0"/>
                <a:ea typeface="굴림" charset="-127"/>
              </a:rPr>
              <a:t>Concluding remarks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682625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0" name="Text Box 11">
            <a:extLst>
              <a:ext uri="{FF2B5EF4-FFF2-40B4-BE49-F238E27FC236}">
                <a16:creationId xmlns:a16="http://schemas.microsoft.com/office/drawing/2014/main" id="{E94A459A-3856-49EF-B400-D3332435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65382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</a:rPr>
              <a:t>CORE/SHELL NANOPARTICLE (</a:t>
            </a:r>
            <a:r>
              <a:rPr lang="en-US" altLang="en-US" sz="2400" b="1" dirty="0" err="1">
                <a:latin typeface="Arial" charset="0"/>
              </a:rPr>
              <a:t>CSNP</a:t>
            </a:r>
            <a:r>
              <a:rPr lang="en-US" altLang="en-US" sz="2400" b="1" dirty="0">
                <a:latin typeface="Arial" charset="0"/>
              </a:rPr>
              <a:t>) SYNTHESIS IN NONTHERMAL PLASMA REACTORS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8300" y="92942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3316" y="6277148"/>
            <a:ext cx="3750684" cy="580852"/>
            <a:chOff x="2951" y="3836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1" y="3836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058359D-9F8E-4BC3-8B35-3CBF508FC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6" t="55881" r="1146" b="1135"/>
          <a:stretch/>
        </p:blipFill>
        <p:spPr>
          <a:xfrm>
            <a:off x="489629" y="1035420"/>
            <a:ext cx="2840047" cy="2693137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370C99EA-3D47-45FE-9F40-141755B3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535" y="929423"/>
            <a:ext cx="521617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Core/Shell Nanoparticles(CSNPs) are a type of biphasic nanomaterial that has two components: an inner core and outer shell made of distinct materials.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The challenges in synthesizing reliable CSNPs lie in size uniformity, core and shell purity control.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Tuning core-to-shell thickness ratio alters CSNP optical properties for optoelectronics applications.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Focus here is 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CSNPs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 with Ge core and Si shell.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This work computationally investigates 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CSNP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 properties by varying operation parameters (inlet gas fraction, flow rate, ICP power).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876337BB-135E-4208-9107-D9DDB1BD474E}"/>
              </a:ext>
            </a:extLst>
          </p:cNvPr>
          <p:cNvSpPr txBox="1"/>
          <p:nvPr/>
        </p:nvSpPr>
        <p:spPr>
          <a:xfrm>
            <a:off x="668878" y="3692143"/>
            <a:ext cx="256032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	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K. I. Hunter et al. </a:t>
            </a:r>
            <a:r>
              <a:rPr lang="en-US" sz="1050" i="1" dirty="0"/>
              <a:t>ACS Appl. Mater. Interfaces</a:t>
            </a:r>
            <a:r>
              <a:rPr lang="en-US" sz="1050" dirty="0"/>
              <a:t> 9, 8263 (2017).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5691B-BE25-4529-A16B-605A802A3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" y="4175568"/>
            <a:ext cx="3649714" cy="1599313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06C861B6-3794-4103-A779-D8EC12728F9A}"/>
              </a:ext>
            </a:extLst>
          </p:cNvPr>
          <p:cNvSpPr txBox="1"/>
          <p:nvPr/>
        </p:nvSpPr>
        <p:spPr>
          <a:xfrm>
            <a:off x="309256" y="5827362"/>
            <a:ext cx="3399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	X. D. Pi et al.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Nanotechnology 19,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245603 (2008).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5C04B1AC-AA41-48DC-B65C-D3ADE281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13790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HYBRID PLASMA EQUIPMENT MODEL(HPEM) + DUST TRANSPORT SIMULATOR (DTS)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79775" y="457915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795199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CA6851-0DA1-8767-207D-AC6E48DC4310}"/>
              </a:ext>
            </a:extLst>
          </p:cNvPr>
          <p:cNvSpPr txBox="1"/>
          <p:nvPr/>
        </p:nvSpPr>
        <p:spPr>
          <a:xfrm>
            <a:off x="628648" y="4579150"/>
            <a:ext cx="7936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spcAft>
                <a:spcPts val="900"/>
              </a:spcAft>
            </a:pPr>
            <a:endParaRPr kumimoji="1" lang="en-US" altLang="ko-KR" sz="2200" b="1" dirty="0">
              <a:latin typeface="Arial" charset="0"/>
              <a:ea typeface="굴림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AC11B-5E9E-7444-368D-28A272F7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" y="914266"/>
            <a:ext cx="8096128" cy="367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CC1FF-C6E7-EE83-E59E-BC56A0E77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88226" y="2150488"/>
            <a:ext cx="508228" cy="256725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CFA14E99-D195-471E-99B9-0A17545A6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90" y="4588323"/>
            <a:ext cx="8188786" cy="16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800" b="1" dirty="0">
                <a:latin typeface="Arial" charset="0"/>
                <a:ea typeface="굴림" charset="-127"/>
              </a:rPr>
              <a:t>HPEM consists of modules to address physical processes in low-temperature plasmas using fluid and kinetic approach.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800" b="1" dirty="0">
                <a:latin typeface="Arial" charset="0"/>
                <a:ea typeface="굴림" charset="-127"/>
              </a:rPr>
              <a:t>Dust Transport Simulator (DTS) module uses plasma properties generated by HPEM to compute NP growth, charging and trajectory tracking to visualize the behavior of NPs in nonthermal plasmas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172687F-D021-4737-A919-19A55580D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76191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135167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charset="0"/>
              </a:rPr>
              <a:t>DUST TRANSPORT SIMULATOR (DTS)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79775" y="457915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8300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58901" y="6224351"/>
            <a:ext cx="3685099" cy="699832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E7B7229F-3291-4868-8186-F45E434D2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6" y="685780"/>
            <a:ext cx="8564564" cy="567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DTS work flow: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Spatial temperature, densities, neutral and ion momenta, and electric fields from HPEM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Initialize NPs; Compute growth, charging and various forces on the NPs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Generates a 3-dimensional trajectory for each NP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Feedback dust density and charge to HPEM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Forces on NPs: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Electrostatic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Gravitational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Thermophoretic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Ion drag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Fluid drag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Interparticle Coulombic and shielding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D0F82800-38BD-495D-8645-6DB083B62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280390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PLASMA CHEMICAL MECHANISMS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7328" y="826356"/>
            <a:ext cx="5687339" cy="545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Species considered: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lang="en-US" sz="2000" b="1" dirty="0" err="1">
                <a:latin typeface="Arial" panose="020B0604020202020204" pitchFamily="34" charset="0"/>
              </a:rPr>
              <a:t>Ar</a:t>
            </a:r>
            <a:r>
              <a:rPr lang="en-US" sz="2000" b="1" dirty="0"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</a:rPr>
              <a:t>Ar</a:t>
            </a:r>
            <a:r>
              <a:rPr lang="en-US" sz="2000" b="1" dirty="0">
                <a:latin typeface="Arial" panose="020B0604020202020204" pitchFamily="34" charset="0"/>
              </a:rPr>
              <a:t>(1s</a:t>
            </a:r>
            <a:r>
              <a:rPr lang="en-US" sz="2000" b="1" baseline="-25000" dirty="0">
                <a:latin typeface="Arial" panose="020B0604020202020204" pitchFamily="34" charset="0"/>
              </a:rPr>
              <a:t>5</a:t>
            </a:r>
            <a:r>
              <a:rPr lang="en-US" sz="2000" b="1" dirty="0">
                <a:latin typeface="Arial" panose="020B0604020202020204" pitchFamily="34" charset="0"/>
              </a:rPr>
              <a:t>), </a:t>
            </a:r>
            <a:r>
              <a:rPr lang="en-US" sz="2000" b="1" dirty="0" err="1">
                <a:latin typeface="Arial" panose="020B0604020202020204" pitchFamily="34" charset="0"/>
              </a:rPr>
              <a:t>Ar</a:t>
            </a:r>
            <a:r>
              <a:rPr lang="en-US" sz="2000" b="1" dirty="0">
                <a:latin typeface="Arial" panose="020B0604020202020204" pitchFamily="34" charset="0"/>
              </a:rPr>
              <a:t>(1s</a:t>
            </a:r>
            <a:r>
              <a:rPr lang="en-US" sz="2000" b="1" baseline="-25000" dirty="0">
                <a:latin typeface="Arial" panose="020B0604020202020204" pitchFamily="34" charset="0"/>
              </a:rPr>
              <a:t>4</a:t>
            </a:r>
            <a:r>
              <a:rPr lang="en-US" sz="2000" b="1" dirty="0">
                <a:latin typeface="Arial" panose="020B0604020202020204" pitchFamily="34" charset="0"/>
              </a:rPr>
              <a:t>), </a:t>
            </a:r>
            <a:r>
              <a:rPr lang="en-US" sz="2000" b="1" dirty="0" err="1">
                <a:latin typeface="Arial" panose="020B0604020202020204" pitchFamily="34" charset="0"/>
              </a:rPr>
              <a:t>Ar</a:t>
            </a:r>
            <a:r>
              <a:rPr lang="en-US" sz="2000" b="1" dirty="0">
                <a:latin typeface="Arial" panose="020B0604020202020204" pitchFamily="34" charset="0"/>
              </a:rPr>
              <a:t>(1s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dirty="0">
                <a:latin typeface="Arial" panose="020B0604020202020204" pitchFamily="34" charset="0"/>
              </a:rPr>
              <a:t>), </a:t>
            </a:r>
            <a:r>
              <a:rPr lang="en-US" sz="2000" b="1" dirty="0" err="1">
                <a:latin typeface="Arial" panose="020B0604020202020204" pitchFamily="34" charset="0"/>
              </a:rPr>
              <a:t>Ar</a:t>
            </a:r>
            <a:r>
              <a:rPr lang="en-US" sz="2000" b="1" dirty="0">
                <a:latin typeface="Arial" panose="020B0604020202020204" pitchFamily="34" charset="0"/>
              </a:rPr>
              <a:t>(1s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), </a:t>
            </a:r>
            <a:r>
              <a:rPr lang="en-US" sz="2000" b="1" dirty="0" err="1">
                <a:latin typeface="Arial" panose="020B0604020202020204" pitchFamily="34" charset="0"/>
              </a:rPr>
              <a:t>Ar</a:t>
            </a:r>
            <a:r>
              <a:rPr lang="en-US" sz="2000" b="1" dirty="0">
                <a:latin typeface="Arial" panose="020B0604020202020204" pitchFamily="34" charset="0"/>
              </a:rPr>
              <a:t>(4p), </a:t>
            </a:r>
            <a:r>
              <a:rPr lang="en-US" sz="2000" b="1" dirty="0" err="1">
                <a:latin typeface="Arial" panose="020B0604020202020204" pitchFamily="34" charset="0"/>
              </a:rPr>
              <a:t>Ar</a:t>
            </a:r>
            <a:r>
              <a:rPr lang="en-US" sz="2000" b="1" dirty="0">
                <a:latin typeface="Arial" panose="020B0604020202020204" pitchFamily="34" charset="0"/>
              </a:rPr>
              <a:t>(4d), </a:t>
            </a:r>
            <a:r>
              <a:rPr lang="en-US" sz="2000" b="1" dirty="0" err="1">
                <a:latin typeface="Arial" panose="020B0604020202020204" pitchFamily="34" charset="0"/>
              </a:rPr>
              <a:t>Ar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</a:rPr>
              <a:t>ArH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e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</a:rPr>
              <a:t>Si, </a:t>
            </a:r>
            <a:r>
              <a:rPr lang="en-US" sz="2000" b="1" dirty="0" err="1">
                <a:latin typeface="Arial" panose="020B0604020202020204" pitchFamily="34" charset="0"/>
              </a:rPr>
              <a:t>SiH</a:t>
            </a:r>
            <a:r>
              <a:rPr lang="en-US" sz="2000" b="1" dirty="0">
                <a:latin typeface="Arial" panose="020B0604020202020204" pitchFamily="34" charset="0"/>
              </a:rPr>
              <a:t>, SiH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, SiH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dirty="0">
                <a:latin typeface="Arial" panose="020B0604020202020204" pitchFamily="34" charset="0"/>
              </a:rPr>
              <a:t>, SiH</a:t>
            </a:r>
            <a:r>
              <a:rPr lang="en-US" sz="2000" b="1" baseline="-25000" dirty="0">
                <a:latin typeface="Arial" panose="020B0604020202020204" pitchFamily="34" charset="0"/>
              </a:rPr>
              <a:t>4, </a:t>
            </a:r>
            <a:r>
              <a:rPr lang="en-US" sz="2000" b="1" dirty="0">
                <a:latin typeface="Arial" panose="020B0604020202020204" pitchFamily="34" charset="0"/>
              </a:rPr>
              <a:t>Si</a:t>
            </a:r>
            <a:r>
              <a:rPr lang="en-US" sz="2000" b="1" baseline="-25000" dirty="0">
                <a:latin typeface="Arial" panose="020B0604020202020204" pitchFamily="34" charset="0"/>
              </a:rPr>
              <a:t>n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2n+1</a:t>
            </a:r>
            <a:r>
              <a:rPr lang="en-US" sz="2000" b="1" dirty="0">
                <a:latin typeface="Arial" panose="020B0604020202020204" pitchFamily="34" charset="0"/>
              </a:rPr>
              <a:t> (n ≤12),</a:t>
            </a:r>
            <a:r>
              <a:rPr lang="en-US" sz="2000" b="1" baseline="-25000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Si</a:t>
            </a:r>
            <a:r>
              <a:rPr lang="en-US" sz="2000" b="1" baseline="-25000" dirty="0">
                <a:latin typeface="Arial" panose="020B0604020202020204" pitchFamily="34" charset="0"/>
              </a:rPr>
              <a:t>n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2n+2</a:t>
            </a:r>
            <a:r>
              <a:rPr lang="en-US" sz="2000" b="1" dirty="0">
                <a:latin typeface="Arial" panose="020B0604020202020204" pitchFamily="34" charset="0"/>
              </a:rPr>
              <a:t>(n ≤12),</a:t>
            </a:r>
            <a:r>
              <a:rPr lang="en-US" sz="2000" b="1" baseline="-25000" dirty="0"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</a:rPr>
              <a:t>SiH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SiH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SiH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Si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Si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Si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5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Si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6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 SiH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</a:rPr>
              <a:t>, SiH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</a:rPr>
              <a:t>, Si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</a:rPr>
              <a:t>,</a:t>
            </a:r>
            <a:r>
              <a:rPr lang="en-US" sz="2000" b="1" baseline="30000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Si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5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</a:rPr>
              <a:t>Ge, </a:t>
            </a:r>
            <a:r>
              <a:rPr lang="en-US" sz="2000" b="1" dirty="0" err="1">
                <a:latin typeface="Arial" panose="020B0604020202020204" pitchFamily="34" charset="0"/>
              </a:rPr>
              <a:t>GeH</a:t>
            </a:r>
            <a:r>
              <a:rPr lang="en-US" sz="2000" b="1" dirty="0">
                <a:latin typeface="Arial" panose="020B0604020202020204" pitchFamily="34" charset="0"/>
              </a:rPr>
              <a:t>, GeH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, GeH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dirty="0">
                <a:latin typeface="Arial" panose="020B0604020202020204" pitchFamily="34" charset="0"/>
              </a:rPr>
              <a:t>, GeH</a:t>
            </a:r>
            <a:r>
              <a:rPr lang="en-US" sz="2000" b="1" baseline="-25000" dirty="0">
                <a:latin typeface="Arial" panose="020B0604020202020204" pitchFamily="34" charset="0"/>
              </a:rPr>
              <a:t>4, </a:t>
            </a:r>
            <a:r>
              <a:rPr lang="en-US" sz="2000" b="1" dirty="0">
                <a:latin typeface="Arial" panose="020B0604020202020204" pitchFamily="34" charset="0"/>
              </a:rPr>
              <a:t>Ge</a:t>
            </a:r>
            <a:r>
              <a:rPr lang="en-US" sz="2000" b="1" baseline="-25000" dirty="0">
                <a:latin typeface="Arial" panose="020B0604020202020204" pitchFamily="34" charset="0"/>
              </a:rPr>
              <a:t>n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2n+1</a:t>
            </a:r>
            <a:r>
              <a:rPr lang="en-US" sz="2000" b="1" dirty="0">
                <a:latin typeface="Arial" panose="020B0604020202020204" pitchFamily="34" charset="0"/>
              </a:rPr>
              <a:t> (n ≤12),</a:t>
            </a:r>
            <a:r>
              <a:rPr lang="en-US" sz="2000" b="1" baseline="-25000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Ge</a:t>
            </a:r>
            <a:r>
              <a:rPr lang="en-US" sz="2000" b="1" baseline="-25000" dirty="0">
                <a:latin typeface="Arial" panose="020B0604020202020204" pitchFamily="34" charset="0"/>
              </a:rPr>
              <a:t>n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2n+2</a:t>
            </a:r>
            <a:r>
              <a:rPr lang="en-US" sz="2000" b="1" dirty="0">
                <a:latin typeface="Arial" panose="020B0604020202020204" pitchFamily="34" charset="0"/>
              </a:rPr>
              <a:t>(n ≤12),</a:t>
            </a:r>
            <a:r>
              <a:rPr lang="en-US" sz="2000" b="1" baseline="-25000" dirty="0"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</a:rPr>
              <a:t>GeH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GeH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GeH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Ge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Ge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Ge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5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, Ge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6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</a:rPr>
              <a:t> GeH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</a:rPr>
              <a:t>, GeH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</a:rPr>
              <a:t>, Ge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</a:rPr>
              <a:t>,</a:t>
            </a:r>
            <a:r>
              <a:rPr lang="en-US" sz="2000" b="1" baseline="30000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Ge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5</a:t>
            </a:r>
            <a:r>
              <a:rPr lang="en-US" sz="2000" b="1" baseline="30000" dirty="0">
                <a:latin typeface="Arial" panose="020B0604020202020204" pitchFamily="34" charset="0"/>
              </a:rPr>
              <a:t>-</a:t>
            </a:r>
            <a:endParaRPr lang="en-US" sz="2000" baseline="30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, H</a:t>
            </a:r>
            <a:r>
              <a:rPr lang="en-US" sz="2000" b="1" baseline="-25000" dirty="0">
                <a:latin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</a:rPr>
              <a:t>*, H, H*, H</a:t>
            </a:r>
            <a:r>
              <a:rPr lang="en-US" sz="2000" b="1" baseline="30000" dirty="0">
                <a:latin typeface="Arial" panose="020B0604020202020204" pitchFamily="34" charset="0"/>
              </a:rPr>
              <a:t>+</a:t>
            </a:r>
            <a:endParaRPr lang="en-US" sz="2000" baseline="30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</a:rPr>
              <a:t>NP – nanoparticle, Si</a:t>
            </a:r>
            <a:r>
              <a:rPr lang="en-US" sz="2000" b="1" baseline="-25000" dirty="0">
                <a:latin typeface="Arial" panose="020B0604020202020204" pitchFamily="34" charset="0"/>
              </a:rPr>
              <a:t>n&gt;12</a:t>
            </a:r>
            <a:r>
              <a:rPr lang="en-US" sz="2000" b="1" dirty="0">
                <a:latin typeface="Arial" panose="020B0604020202020204" pitchFamily="34" charset="0"/>
              </a:rPr>
              <a:t> and Ge</a:t>
            </a:r>
            <a:r>
              <a:rPr lang="en-US" sz="2000" b="1" baseline="-25000" dirty="0">
                <a:latin typeface="Arial" panose="020B0604020202020204" pitchFamily="34" charset="0"/>
              </a:rPr>
              <a:t>n&gt;12 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lang="en-US" sz="2000" dirty="0">
              <a:effectLst/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1600" b="1" dirty="0">
              <a:latin typeface="Arial" charset="0"/>
              <a:ea typeface="굴림" charset="-127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682625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D921C65-2497-4150-9EA6-3CFFBA7AB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5852" y="831634"/>
                <a:ext cx="4177011" cy="4570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28600" indent="-2286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457200" lvl="1" indent="0" eaLnBrk="1" hangingPunct="1">
                  <a:spcBef>
                    <a:spcPct val="0"/>
                  </a:spcBef>
                  <a:spcAft>
                    <a:spcPts val="900"/>
                  </a:spcAft>
                  <a:buNone/>
                </a:pPr>
                <a:r>
                  <a:rPr kumimoji="1" lang="en-US" sz="2000" b="1" dirty="0">
                    <a:latin typeface="Arial" charset="0"/>
                    <a:ea typeface="굴림" charset="-127"/>
                  </a:rPr>
                  <a:t>	NP Reactions:</a:t>
                </a:r>
              </a:p>
              <a:p>
                <a:pPr lvl="2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r>
                  <a:rPr kumimoji="1" lang="en-US" sz="2000" b="1" dirty="0">
                    <a:latin typeface="Arial" charset="0"/>
                    <a:ea typeface="굴림" charset="-127"/>
                  </a:rPr>
                  <a:t>NP Charging</a:t>
                </a:r>
              </a:p>
              <a:p>
                <a:pPr lvl="3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r>
                  <a:rPr kumimoji="1" lang="en-US" b="1" dirty="0">
                    <a:latin typeface="Arial" charset="0"/>
                    <a:ea typeface="굴림" charset="-127"/>
                  </a:rPr>
                  <a:t>e</a:t>
                </a:r>
                <a:r>
                  <a:rPr kumimoji="1" lang="en-US" b="1" baseline="30000" dirty="0">
                    <a:latin typeface="Arial" charset="0"/>
                    <a:ea typeface="굴림" charset="-127"/>
                  </a:rPr>
                  <a:t>-</a:t>
                </a:r>
                <a:r>
                  <a:rPr kumimoji="1" lang="en-US" b="1" dirty="0">
                    <a:latin typeface="Arial" charset="0"/>
                    <a:ea typeface="굴림" charset="-127"/>
                  </a:rPr>
                  <a:t>/ION</a:t>
                </a:r>
                <a:r>
                  <a:rPr kumimoji="1" lang="en-US" b="1" baseline="30000" dirty="0">
                    <a:latin typeface="Arial" charset="0"/>
                    <a:ea typeface="굴림" charset="-127"/>
                  </a:rPr>
                  <a:t>- </a:t>
                </a:r>
                <a:r>
                  <a:rPr kumimoji="1" lang="en-US" b="1" dirty="0">
                    <a:latin typeface="Arial" charset="0"/>
                    <a:ea typeface="굴림" charset="-127"/>
                  </a:rPr>
                  <a:t>+ NP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b="1" dirty="0">
                    <a:latin typeface="Arial" charset="0"/>
                    <a:ea typeface="굴림" charset="-127"/>
                  </a:rPr>
                  <a:t> </a:t>
                </a:r>
                <a:r>
                  <a:rPr kumimoji="1" lang="en-US" b="1" dirty="0">
                    <a:effectLst/>
                    <a:latin typeface="Arial" charset="0"/>
                    <a:ea typeface="굴림" charset="-127"/>
                  </a:rPr>
                  <a:t>NP</a:t>
                </a:r>
                <a:r>
                  <a:rPr kumimoji="1" lang="en-US" b="1" baseline="30000" dirty="0">
                    <a:effectLst/>
                    <a:latin typeface="Arial" charset="0"/>
                    <a:ea typeface="굴림" charset="-127"/>
                  </a:rPr>
                  <a:t>-</a:t>
                </a:r>
              </a:p>
              <a:p>
                <a:pPr lvl="3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r>
                  <a:rPr kumimoji="1" lang="en-US" b="1" dirty="0">
                    <a:latin typeface="Arial" charset="0"/>
                    <a:ea typeface="굴림" charset="-127"/>
                  </a:rPr>
                  <a:t>ION</a:t>
                </a:r>
                <a:r>
                  <a:rPr kumimoji="1" lang="en-US" b="1" baseline="30000" dirty="0">
                    <a:latin typeface="Arial" charset="0"/>
                    <a:ea typeface="굴림" charset="-127"/>
                  </a:rPr>
                  <a:t>+ </a:t>
                </a:r>
                <a:r>
                  <a:rPr kumimoji="1" lang="en-US" b="1" dirty="0">
                    <a:latin typeface="Arial" charset="0"/>
                    <a:ea typeface="굴림" charset="-127"/>
                  </a:rPr>
                  <a:t>+ NP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b="1" dirty="0">
                    <a:latin typeface="Arial" charset="0"/>
                    <a:ea typeface="굴림" charset="-127"/>
                  </a:rPr>
                  <a:t> </a:t>
                </a:r>
                <a:r>
                  <a:rPr kumimoji="1" lang="en-US" b="1" dirty="0">
                    <a:effectLst/>
                    <a:latin typeface="Arial" charset="0"/>
                    <a:ea typeface="굴림" charset="-127"/>
                  </a:rPr>
                  <a:t>NP</a:t>
                </a:r>
                <a:r>
                  <a:rPr kumimoji="1" lang="en-US" b="1" baseline="30000" dirty="0">
                    <a:latin typeface="Arial" charset="0"/>
                    <a:ea typeface="굴림" charset="-127"/>
                  </a:rPr>
                  <a:t>+</a:t>
                </a:r>
                <a:endParaRPr kumimoji="1" lang="en-US" b="1" baseline="30000" dirty="0">
                  <a:effectLst/>
                  <a:latin typeface="Arial" charset="0"/>
                  <a:ea typeface="굴림" charset="-127"/>
                </a:endParaRPr>
              </a:p>
              <a:p>
                <a:pPr lvl="2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r>
                  <a:rPr kumimoji="1" lang="en-US" sz="2000" b="1" dirty="0">
                    <a:latin typeface="Arial" charset="0"/>
                    <a:ea typeface="굴림" charset="-127"/>
                  </a:rPr>
                  <a:t>NP Growth</a:t>
                </a:r>
              </a:p>
              <a:p>
                <a:pPr lvl="3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r>
                  <a:rPr kumimoji="1" lang="en-US" b="1" dirty="0" err="1">
                    <a:latin typeface="Arial" charset="0"/>
                    <a:ea typeface="굴림" charset="-127"/>
                  </a:rPr>
                  <a:t>Si</a:t>
                </a:r>
                <a:r>
                  <a:rPr kumimoji="1" lang="en-US" b="1" baseline="-25000" dirty="0" err="1">
                    <a:latin typeface="Arial" charset="0"/>
                    <a:ea typeface="굴림" charset="-127"/>
                  </a:rPr>
                  <a:t>n</a:t>
                </a:r>
                <a:r>
                  <a:rPr kumimoji="1" lang="en-US" b="1" dirty="0" err="1">
                    <a:latin typeface="Arial" charset="0"/>
                    <a:ea typeface="굴림" charset="-127"/>
                  </a:rPr>
                  <a:t>H</a:t>
                </a:r>
                <a:r>
                  <a:rPr kumimoji="1" lang="en-US" b="1" baseline="-25000" dirty="0" err="1">
                    <a:latin typeface="Arial" charset="0"/>
                    <a:ea typeface="굴림" charset="-127"/>
                  </a:rPr>
                  <a:t>y</a:t>
                </a:r>
                <a:r>
                  <a:rPr kumimoji="1" lang="en-US" b="1" baseline="-25000" dirty="0">
                    <a:latin typeface="Arial" charset="0"/>
                    <a:ea typeface="굴림" charset="-127"/>
                  </a:rPr>
                  <a:t> </a:t>
                </a:r>
                <a:r>
                  <a:rPr kumimoji="1" lang="en-US" b="1" dirty="0">
                    <a:latin typeface="Arial" charset="0"/>
                    <a:ea typeface="굴림" charset="-127"/>
                  </a:rPr>
                  <a:t>+ NP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b="1" dirty="0">
                    <a:latin typeface="Arial" charset="0"/>
                    <a:ea typeface="굴림" charset="-127"/>
                  </a:rPr>
                  <a:t> NP</a:t>
                </a:r>
              </a:p>
              <a:p>
                <a:pPr lvl="3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r>
                  <a:rPr kumimoji="1" lang="en-US" b="1" dirty="0" err="1">
                    <a:latin typeface="Arial" charset="0"/>
                    <a:ea typeface="굴림" charset="-127"/>
                  </a:rPr>
                  <a:t>Ge</a:t>
                </a:r>
                <a:r>
                  <a:rPr kumimoji="1" lang="en-US" b="1" baseline="-25000" dirty="0" err="1">
                    <a:latin typeface="Arial" charset="0"/>
                    <a:ea typeface="굴림" charset="-127"/>
                  </a:rPr>
                  <a:t>n</a:t>
                </a:r>
                <a:r>
                  <a:rPr kumimoji="1" lang="en-US" b="1" dirty="0" err="1">
                    <a:latin typeface="Arial" charset="0"/>
                    <a:ea typeface="굴림" charset="-127"/>
                  </a:rPr>
                  <a:t>H</a:t>
                </a:r>
                <a:r>
                  <a:rPr kumimoji="1" lang="en-US" b="1" baseline="-25000" dirty="0" err="1">
                    <a:latin typeface="Arial" charset="0"/>
                    <a:ea typeface="굴림" charset="-127"/>
                  </a:rPr>
                  <a:t>y</a:t>
                </a:r>
                <a:r>
                  <a:rPr kumimoji="1" lang="en-US" b="1" baseline="-25000" dirty="0">
                    <a:latin typeface="Arial" charset="0"/>
                    <a:ea typeface="굴림" charset="-127"/>
                  </a:rPr>
                  <a:t> </a:t>
                </a:r>
                <a:r>
                  <a:rPr kumimoji="1" lang="en-US" b="1" dirty="0">
                    <a:latin typeface="Arial" charset="0"/>
                    <a:ea typeface="굴림" charset="-127"/>
                  </a:rPr>
                  <a:t>+ NP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b="1" dirty="0">
                    <a:latin typeface="Arial" charset="0"/>
                    <a:ea typeface="굴림" charset="-127"/>
                  </a:rPr>
                  <a:t> NP</a:t>
                </a:r>
              </a:p>
              <a:p>
                <a:pPr lvl="2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r>
                  <a:rPr lang="en-US" sz="2000" b="1" dirty="0">
                    <a:effectLst/>
                    <a:latin typeface="Arial" panose="020B0604020202020204" pitchFamily="34" charset="0"/>
                  </a:rPr>
                  <a:t>Coagulation</a:t>
                </a:r>
              </a:p>
              <a:p>
                <a:pPr lvl="3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r>
                  <a:rPr kumimoji="1" lang="en-US" b="1" dirty="0">
                    <a:latin typeface="Arial" charset="0"/>
                    <a:ea typeface="굴림" charset="-127"/>
                  </a:rPr>
                  <a:t>NP</a:t>
                </a:r>
                <a:r>
                  <a:rPr kumimoji="1" lang="en-US" b="1" baseline="-25000" dirty="0">
                    <a:latin typeface="Arial" charset="0"/>
                    <a:ea typeface="굴림" charset="-127"/>
                  </a:rPr>
                  <a:t> </a:t>
                </a:r>
                <a:r>
                  <a:rPr kumimoji="1" lang="en-US" b="1" dirty="0">
                    <a:latin typeface="Arial" charset="0"/>
                    <a:ea typeface="굴림" charset="-127"/>
                  </a:rPr>
                  <a:t>+ NP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b="1" dirty="0">
                    <a:latin typeface="Arial" charset="0"/>
                    <a:ea typeface="굴림" charset="-127"/>
                  </a:rPr>
                  <a:t> NP</a:t>
                </a:r>
              </a:p>
              <a:p>
                <a:pPr lvl="1" eaLnBrk="1" hangingPunct="1">
                  <a:spcBef>
                    <a:spcPct val="0"/>
                  </a:spcBef>
                  <a:spcAft>
                    <a:spcPts val="900"/>
                  </a:spcAft>
                  <a:buFont typeface="Symbol" pitchFamily="18" charset="2"/>
                  <a:buChar char="·"/>
                </a:pPr>
                <a:endParaRPr lang="en-US" sz="2000" b="1" dirty="0">
                  <a:effectLst/>
                  <a:latin typeface="Arial" panose="020B0604020202020204" pitchFamily="34" charset="0"/>
                </a:endParaRPr>
              </a:p>
              <a:p>
                <a:pPr marL="914400" lvl="2" indent="0" eaLnBrk="1" hangingPunct="1">
                  <a:spcBef>
                    <a:spcPct val="0"/>
                  </a:spcBef>
                  <a:spcAft>
                    <a:spcPts val="900"/>
                  </a:spcAft>
                  <a:buNone/>
                </a:pPr>
                <a:endParaRPr lang="en-US" sz="1600" b="1" dirty="0"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D921C65-2497-4150-9EA6-3CFFBA7AB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5852" y="831634"/>
                <a:ext cx="4177011" cy="4570482"/>
              </a:xfrm>
              <a:prstGeom prst="rect">
                <a:avLst/>
              </a:prstGeom>
              <a:blipFill>
                <a:blip r:embed="rId3"/>
                <a:stretch>
                  <a:fillRect t="-5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>
            <a:extLst>
              <a:ext uri="{FF2B5EF4-FFF2-40B4-BE49-F238E27FC236}">
                <a16:creationId xmlns:a16="http://schemas.microsoft.com/office/drawing/2014/main" id="{498F396C-DC54-4D1B-97E9-746ADFF57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263910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PLASMA REACTOR CONDITIONS 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91612" y="1067708"/>
            <a:ext cx="5642426" cy="48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Cylindrical two-coil ICP to create separated core and shell synthesis zones.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Design inspired by the work of K. I. Hunter et al. in Prof. 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Kortshagen’s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 group.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Reactor: 1 cm in radius, 15 cm in height.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Inlet gas flow: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buAutoNum type="arabicParenR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GeH</a:t>
            </a:r>
            <a:r>
              <a:rPr kumimoji="1" lang="en-US" altLang="ko-KR" sz="20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/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 = 2/98, 50 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sccm</a:t>
            </a: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buAutoNum type="arabicParenR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SiH</a:t>
            </a:r>
            <a:r>
              <a:rPr kumimoji="1" lang="en-US" altLang="ko-KR" sz="20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/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Ar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 = 0.5-5/99.5-95, 5-50 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sccm</a:t>
            </a: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Pressure: 1 Torr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Power: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buAutoNum type="arabicParenR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10 W, 10 MHz (top coils)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buAutoNum type="arabicParenR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5-20 W, 10 MHz (bottom coils)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682625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961C73-BF22-4087-BDD9-7C28977AD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2850" r="5535" b="2937"/>
          <a:stretch/>
        </p:blipFill>
        <p:spPr>
          <a:xfrm>
            <a:off x="626743" y="743277"/>
            <a:ext cx="2536443" cy="6114723"/>
          </a:xfrm>
          <a:prstGeom prst="rect">
            <a:avLst/>
          </a:prstGeom>
        </p:spPr>
      </p:pic>
      <p:sp>
        <p:nvSpPr>
          <p:cNvPr id="16" name="Text Box 11">
            <a:extLst>
              <a:ext uri="{FF2B5EF4-FFF2-40B4-BE49-F238E27FC236}">
                <a16:creationId xmlns:a16="http://schemas.microsoft.com/office/drawing/2014/main" id="{CED0C9D6-9897-46E9-AEC1-3398EE9A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803" y="6587272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3878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BASE CASE PLASMA PROPERTIES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3538" y="610987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9065" y="628384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pic>
        <p:nvPicPr>
          <p:cNvPr id="21" name="Picture 20" descr="Z:\ICOPS cases\IMAGES\MAX_MIN_horizontal.tif">
            <a:extLst>
              <a:ext uri="{FF2B5EF4-FFF2-40B4-BE49-F238E27FC236}">
                <a16:creationId xmlns:a16="http://schemas.microsoft.com/office/drawing/2014/main" id="{48A223A2-7BC8-4076-8A56-C9579B00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b="26137"/>
          <a:stretch/>
        </p:blipFill>
        <p:spPr bwMode="auto">
          <a:xfrm>
            <a:off x="4013944" y="5978477"/>
            <a:ext cx="2552353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5">
            <a:extLst>
              <a:ext uri="{FF2B5EF4-FFF2-40B4-BE49-F238E27FC236}">
                <a16:creationId xmlns:a16="http://schemas.microsoft.com/office/drawing/2014/main" id="{419AF58B-45FE-4F24-A7D5-E961198B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060" y="5592275"/>
            <a:ext cx="4611969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Torr, 10/10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2% GeH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25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2% 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3531C2E6-6C18-483C-AA92-7A4B8A66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944" y="957948"/>
            <a:ext cx="4871502" cy="44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Plasma properties solved prior to NP initialization in DTS.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Potential and electron density peaks at slightly different values for top and bottom coil due to varying gas composition and flow rate.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Electron impact dissociative attachment causes 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n</a:t>
            </a:r>
            <a:r>
              <a:rPr kumimoji="1" lang="en-US" altLang="ko-KR" sz="2000" b="1" baseline="-25000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to decrease by two order of magnitude away from the coil region.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 err="1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T</a:t>
            </a:r>
            <a:r>
              <a:rPr kumimoji="1" lang="en-US" altLang="ko-KR" sz="2000" b="1" baseline="-25000" dirty="0" err="1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decrease to ~1 eV downstream as a result of high collision frequency at 1 Torr.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8901B-1C2E-4FB7-B46A-2A6C971A1545}"/>
              </a:ext>
            </a:extLst>
          </p:cNvPr>
          <p:cNvSpPr txBox="1"/>
          <p:nvPr/>
        </p:nvSpPr>
        <p:spPr>
          <a:xfrm>
            <a:off x="376003" y="727157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</a:t>
            </a:r>
          </a:p>
          <a:p>
            <a:r>
              <a:rPr lang="en-US" dirty="0"/>
              <a:t>-31 – 7V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7CCA8-E9DA-4764-B735-4104F1561E8D}"/>
              </a:ext>
            </a:extLst>
          </p:cNvPr>
          <p:cNvSpPr txBox="1"/>
          <p:nvPr/>
        </p:nvSpPr>
        <p:spPr>
          <a:xfrm>
            <a:off x="2815824" y="68186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T</a:t>
            </a:r>
            <a:r>
              <a:rPr lang="en-US" baseline="-25000" dirty="0" err="1"/>
              <a:t>e</a:t>
            </a:r>
            <a:endParaRPr lang="en-US" dirty="0"/>
          </a:p>
          <a:p>
            <a:r>
              <a:rPr lang="en-US" dirty="0"/>
              <a:t>0.5 – 5 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EA0F6-754A-4CBF-8B7C-9E79C4D71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r="3733" b="1301"/>
          <a:stretch/>
        </p:blipFill>
        <p:spPr>
          <a:xfrm>
            <a:off x="68461" y="1351899"/>
            <a:ext cx="3818559" cy="5346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38E2ED-EFF3-4150-A34C-CB1843BFE270}"/>
              </a:ext>
            </a:extLst>
          </p:cNvPr>
          <p:cNvSpPr txBox="1"/>
          <p:nvPr/>
        </p:nvSpPr>
        <p:spPr>
          <a:xfrm>
            <a:off x="1562430" y="6593251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Radius (cm)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763CE-6255-421E-A759-ECB45BB84C25}"/>
              </a:ext>
            </a:extLst>
          </p:cNvPr>
          <p:cNvSpPr txBox="1"/>
          <p:nvPr/>
        </p:nvSpPr>
        <p:spPr>
          <a:xfrm>
            <a:off x="1470855" y="568287"/>
            <a:ext cx="147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e</a:t>
            </a:r>
          </a:p>
          <a:p>
            <a:r>
              <a:rPr lang="en-US" sz="1700" dirty="0"/>
              <a:t>5×10</a:t>
            </a:r>
            <a:r>
              <a:rPr lang="en-US" sz="1700" baseline="30000" dirty="0"/>
              <a:t>10 </a:t>
            </a:r>
            <a:r>
              <a:rPr lang="en-US" sz="1700" dirty="0"/>
              <a:t>–</a:t>
            </a:r>
          </a:p>
          <a:p>
            <a:r>
              <a:rPr lang="en-US" sz="1700" dirty="0"/>
              <a:t>3.1×10</a:t>
            </a:r>
            <a:r>
              <a:rPr lang="en-US" sz="1700" baseline="30000" dirty="0"/>
              <a:t>12 </a:t>
            </a:r>
            <a:r>
              <a:rPr lang="en-US" sz="1700" dirty="0"/>
              <a:t>cm</a:t>
            </a:r>
            <a:r>
              <a:rPr lang="en-US" sz="1700" baseline="30000" dirty="0"/>
              <a:t>-3</a:t>
            </a:r>
            <a:endParaRPr lang="en-US" sz="1700" dirty="0"/>
          </a:p>
          <a:p>
            <a:endParaRPr lang="en-US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B87995B8-5E53-4651-B717-AF467CFC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344" y="6559329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265452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38012"/>
            <a:ext cx="873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charset="0"/>
              </a:rPr>
              <a:t>BASE CASE </a:t>
            </a:r>
            <a:r>
              <a:rPr lang="en-US" altLang="en-US" sz="2800" b="1" dirty="0" err="1">
                <a:latin typeface="Arial" charset="0"/>
              </a:rPr>
              <a:t>GeH</a:t>
            </a:r>
            <a:r>
              <a:rPr lang="en-US" altLang="en-US" sz="2800" b="1" baseline="-25000" dirty="0" err="1">
                <a:latin typeface="Arial" charset="0"/>
              </a:rPr>
              <a:t>x</a:t>
            </a:r>
            <a:r>
              <a:rPr lang="en-US" altLang="en-US" sz="2800" b="1" dirty="0">
                <a:latin typeface="Arial" charset="0"/>
              </a:rPr>
              <a:t> AND </a:t>
            </a:r>
            <a:r>
              <a:rPr lang="en-US" altLang="en-US" sz="2800" b="1" dirty="0" err="1">
                <a:latin typeface="Arial" charset="0"/>
              </a:rPr>
              <a:t>SiH</a:t>
            </a:r>
            <a:r>
              <a:rPr lang="en-US" altLang="en-US" sz="2800" b="1" baseline="-25000" dirty="0" err="1">
                <a:latin typeface="Arial" charset="0"/>
              </a:rPr>
              <a:t>x</a:t>
            </a:r>
            <a:r>
              <a:rPr lang="en-US" altLang="en-US" sz="2800" b="1" dirty="0">
                <a:latin typeface="Arial" charset="0"/>
              </a:rPr>
              <a:t> SPECIES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3538" y="591871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743010" y="6405141"/>
            <a:ext cx="3400990" cy="663377"/>
            <a:chOff x="2929" y="3839"/>
            <a:chExt cx="2363" cy="418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29" y="3850"/>
              <a:ext cx="23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BB7379D-514A-4ADF-9ED5-8E613E71EFB6}"/>
              </a:ext>
            </a:extLst>
          </p:cNvPr>
          <p:cNvSpPr txBox="1"/>
          <p:nvPr/>
        </p:nvSpPr>
        <p:spPr>
          <a:xfrm>
            <a:off x="3940417" y="578341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Radius (cm)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67EEA730-0CF3-4668-A54B-8165D21CF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1939" y="5982986"/>
            <a:ext cx="10125248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1600" b="1" dirty="0">
                <a:latin typeface="Arial" charset="0"/>
                <a:ea typeface="굴림" charset="-127"/>
              </a:rPr>
              <a:t>GeH</a:t>
            </a:r>
            <a:r>
              <a:rPr kumimoji="1" lang="en-US" sz="16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sz="1600" b="1" dirty="0">
                <a:latin typeface="Arial" charset="0"/>
                <a:ea typeface="굴림" charset="-127"/>
              </a:rPr>
              <a:t> and SiH</a:t>
            </a:r>
            <a:r>
              <a:rPr kumimoji="1" lang="en-US" sz="1600" b="1" baseline="-25000" dirty="0">
                <a:latin typeface="Arial" charset="0"/>
                <a:ea typeface="굴림" charset="-127"/>
              </a:rPr>
              <a:t>4</a:t>
            </a:r>
            <a:r>
              <a:rPr kumimoji="1" lang="en-US" sz="1600" b="1" dirty="0">
                <a:latin typeface="Arial" charset="0"/>
                <a:ea typeface="굴림" charset="-127"/>
              </a:rPr>
              <a:t> break down to Si/Ge hydride radicals through electron impact dissociation near the coil regions.</a:t>
            </a:r>
            <a:endParaRPr lang="en-US" sz="2000" b="1" dirty="0">
              <a:effectLst/>
              <a:latin typeface="Arial" panose="020B0604020202020204" pitchFamily="34" charset="0"/>
            </a:endParaRPr>
          </a:p>
          <a:p>
            <a:pPr marL="914400" lvl="2" indent="0" eaLnBrk="1" hangingPunct="1">
              <a:spcBef>
                <a:spcPct val="0"/>
              </a:spcBef>
              <a:spcAft>
                <a:spcPts val="900"/>
              </a:spcAft>
              <a:buNone/>
            </a:pP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81086E-759B-4731-A4F0-05E6F741D9D1}"/>
              </a:ext>
            </a:extLst>
          </p:cNvPr>
          <p:cNvSpPr txBox="1"/>
          <p:nvPr/>
        </p:nvSpPr>
        <p:spPr>
          <a:xfrm>
            <a:off x="482677" y="540572"/>
            <a:ext cx="97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GeH</a:t>
            </a:r>
            <a:r>
              <a:rPr lang="en-US" sz="1600" baseline="-25000" dirty="0"/>
              <a:t>4</a:t>
            </a:r>
            <a:endParaRPr lang="en-US" sz="1600" dirty="0"/>
          </a:p>
          <a:p>
            <a:r>
              <a:rPr lang="en-US" sz="1600" dirty="0"/>
              <a:t>2×10</a:t>
            </a:r>
            <a:r>
              <a:rPr lang="en-US" sz="1600" baseline="30000" dirty="0"/>
              <a:t>12</a:t>
            </a:r>
            <a:r>
              <a:rPr lang="en-US" sz="1600" dirty="0"/>
              <a:t>-</a:t>
            </a:r>
          </a:p>
          <a:p>
            <a:r>
              <a:rPr lang="en-US" sz="1600" dirty="0"/>
              <a:t>5.1×10</a:t>
            </a:r>
            <a:r>
              <a:rPr lang="en-US" sz="1600" baseline="30000" dirty="0"/>
              <a:t>14</a:t>
            </a:r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42FD65-B6CE-45F8-AE34-28265FF3F76A}"/>
              </a:ext>
            </a:extLst>
          </p:cNvPr>
          <p:cNvSpPr txBox="1"/>
          <p:nvPr/>
        </p:nvSpPr>
        <p:spPr>
          <a:xfrm>
            <a:off x="1456490" y="540108"/>
            <a:ext cx="97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GeH</a:t>
            </a:r>
            <a:r>
              <a:rPr lang="en-US" sz="1600" baseline="-25000" dirty="0"/>
              <a:t>3</a:t>
            </a:r>
            <a:endParaRPr lang="en-US" sz="1600" dirty="0"/>
          </a:p>
          <a:p>
            <a:r>
              <a:rPr lang="en-US" sz="1600" dirty="0"/>
              <a:t>1×10</a:t>
            </a:r>
            <a:r>
              <a:rPr lang="en-US" sz="1600" baseline="30000" dirty="0"/>
              <a:t>10</a:t>
            </a:r>
            <a:r>
              <a:rPr lang="en-US" sz="1600" dirty="0"/>
              <a:t>-</a:t>
            </a:r>
          </a:p>
          <a:p>
            <a:r>
              <a:rPr lang="en-US" sz="1600" dirty="0"/>
              <a:t>1.8×10</a:t>
            </a:r>
            <a:r>
              <a:rPr lang="en-US" sz="1600" baseline="30000" dirty="0"/>
              <a:t>12</a:t>
            </a:r>
            <a:endParaRPr 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CF1E5D-24FF-43B8-A7D2-7C161A7BF291}"/>
              </a:ext>
            </a:extLst>
          </p:cNvPr>
          <p:cNvSpPr txBox="1"/>
          <p:nvPr/>
        </p:nvSpPr>
        <p:spPr>
          <a:xfrm>
            <a:off x="2489861" y="540108"/>
            <a:ext cx="97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GeH</a:t>
            </a:r>
            <a:r>
              <a:rPr lang="en-US" sz="1600" baseline="-25000" dirty="0"/>
              <a:t>2</a:t>
            </a:r>
            <a:endParaRPr lang="en-US" sz="1600" dirty="0"/>
          </a:p>
          <a:p>
            <a:r>
              <a:rPr lang="en-US" sz="1600" dirty="0"/>
              <a:t>1×10</a:t>
            </a:r>
            <a:r>
              <a:rPr lang="en-US" sz="1600" baseline="30000" dirty="0"/>
              <a:t>9</a:t>
            </a:r>
            <a:r>
              <a:rPr lang="en-US" sz="1600" dirty="0"/>
              <a:t>-</a:t>
            </a:r>
          </a:p>
          <a:p>
            <a:r>
              <a:rPr lang="en-US" sz="1600" dirty="0"/>
              <a:t>2.2×10</a:t>
            </a:r>
            <a:r>
              <a:rPr lang="en-US" sz="1600" baseline="30000" dirty="0"/>
              <a:t>11</a:t>
            </a:r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AA0731-9C90-4661-BB54-9D736C8B1F94}"/>
              </a:ext>
            </a:extLst>
          </p:cNvPr>
          <p:cNvSpPr txBox="1"/>
          <p:nvPr/>
        </p:nvSpPr>
        <p:spPr>
          <a:xfrm>
            <a:off x="3515832" y="543745"/>
            <a:ext cx="97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GeH</a:t>
            </a:r>
            <a:endParaRPr lang="en-US" sz="1600" dirty="0"/>
          </a:p>
          <a:p>
            <a:r>
              <a:rPr lang="en-US" sz="1600" dirty="0"/>
              <a:t>2×10</a:t>
            </a:r>
            <a:r>
              <a:rPr lang="en-US" sz="1600" baseline="30000" dirty="0"/>
              <a:t>8</a:t>
            </a:r>
            <a:r>
              <a:rPr lang="en-US" sz="1600" dirty="0"/>
              <a:t>-</a:t>
            </a:r>
          </a:p>
          <a:p>
            <a:r>
              <a:rPr lang="en-US" sz="1600" dirty="0"/>
              <a:t>3.7×10</a:t>
            </a:r>
            <a:r>
              <a:rPr lang="en-US" sz="1600" baseline="30000" dirty="0"/>
              <a:t>10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0B6D89-1FFC-46FD-92B3-698D8494193F}"/>
              </a:ext>
            </a:extLst>
          </p:cNvPr>
          <p:cNvSpPr txBox="1"/>
          <p:nvPr/>
        </p:nvSpPr>
        <p:spPr>
          <a:xfrm>
            <a:off x="4515254" y="547207"/>
            <a:ext cx="97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SiH</a:t>
            </a:r>
            <a:r>
              <a:rPr lang="en-US" sz="1600" baseline="-25000" dirty="0"/>
              <a:t>4</a:t>
            </a:r>
            <a:endParaRPr lang="en-US" sz="1600" dirty="0"/>
          </a:p>
          <a:p>
            <a:r>
              <a:rPr lang="en-US" sz="1600" dirty="0"/>
              <a:t>1×10</a:t>
            </a:r>
            <a:r>
              <a:rPr lang="en-US" sz="1600" baseline="30000" dirty="0"/>
              <a:t>12</a:t>
            </a:r>
            <a:r>
              <a:rPr lang="en-US" sz="1600" dirty="0"/>
              <a:t>-</a:t>
            </a:r>
          </a:p>
          <a:p>
            <a:r>
              <a:rPr lang="en-US" sz="1600" dirty="0"/>
              <a:t>1.3×10</a:t>
            </a:r>
            <a:r>
              <a:rPr lang="en-US" sz="1600" baseline="30000" dirty="0"/>
              <a:t>14</a:t>
            </a:r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B8C41-4DCD-4796-9A7E-72B4A706AE9B}"/>
              </a:ext>
            </a:extLst>
          </p:cNvPr>
          <p:cNvSpPr txBox="1"/>
          <p:nvPr/>
        </p:nvSpPr>
        <p:spPr>
          <a:xfrm>
            <a:off x="5540629" y="547206"/>
            <a:ext cx="97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SiH</a:t>
            </a:r>
            <a:r>
              <a:rPr lang="en-US" sz="1600" baseline="-25000" dirty="0"/>
              <a:t>3</a:t>
            </a:r>
            <a:endParaRPr lang="en-US" sz="1600" dirty="0"/>
          </a:p>
          <a:p>
            <a:r>
              <a:rPr lang="en-US" sz="1600" dirty="0"/>
              <a:t>5×10</a:t>
            </a:r>
            <a:r>
              <a:rPr lang="en-US" sz="1600" baseline="30000" dirty="0"/>
              <a:t>9</a:t>
            </a:r>
            <a:r>
              <a:rPr lang="en-US" sz="1600" dirty="0"/>
              <a:t>-</a:t>
            </a:r>
          </a:p>
          <a:p>
            <a:r>
              <a:rPr lang="en-US" sz="1600" dirty="0"/>
              <a:t>6.7×10</a:t>
            </a:r>
            <a:r>
              <a:rPr lang="en-US" sz="1600" baseline="30000" dirty="0"/>
              <a:t>12</a:t>
            </a:r>
            <a:endParaRPr 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E9E9A0-C345-4A97-A5A8-85A9004A7E23}"/>
              </a:ext>
            </a:extLst>
          </p:cNvPr>
          <p:cNvSpPr txBox="1"/>
          <p:nvPr/>
        </p:nvSpPr>
        <p:spPr>
          <a:xfrm>
            <a:off x="6526675" y="547206"/>
            <a:ext cx="97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SiH</a:t>
            </a:r>
            <a:r>
              <a:rPr lang="en-US" sz="1600" baseline="-25000" dirty="0"/>
              <a:t>2</a:t>
            </a:r>
            <a:endParaRPr lang="en-US" sz="1600" dirty="0"/>
          </a:p>
          <a:p>
            <a:r>
              <a:rPr lang="en-US" sz="1600" dirty="0"/>
              <a:t>1×10</a:t>
            </a:r>
            <a:r>
              <a:rPr lang="en-US" sz="1600" baseline="30000" dirty="0"/>
              <a:t>10</a:t>
            </a:r>
            <a:r>
              <a:rPr lang="en-US" sz="1600" dirty="0"/>
              <a:t>-</a:t>
            </a:r>
          </a:p>
          <a:p>
            <a:r>
              <a:rPr lang="en-US" sz="1600" dirty="0"/>
              <a:t>2.6×10</a:t>
            </a:r>
            <a:r>
              <a:rPr lang="en-US" sz="1600" baseline="30000" dirty="0"/>
              <a:t>12</a:t>
            </a:r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D5C1A4-AA19-4A17-A713-821D497F6E20}"/>
              </a:ext>
            </a:extLst>
          </p:cNvPr>
          <p:cNvSpPr txBox="1"/>
          <p:nvPr/>
        </p:nvSpPr>
        <p:spPr>
          <a:xfrm>
            <a:off x="7566618" y="540572"/>
            <a:ext cx="97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SiH</a:t>
            </a:r>
            <a:endParaRPr lang="en-US" sz="1600" dirty="0"/>
          </a:p>
          <a:p>
            <a:r>
              <a:rPr lang="en-US" sz="1600" dirty="0"/>
              <a:t>2×10</a:t>
            </a:r>
            <a:r>
              <a:rPr lang="en-US" sz="1600" baseline="30000" dirty="0"/>
              <a:t>10</a:t>
            </a:r>
            <a:r>
              <a:rPr lang="en-US" sz="1600" dirty="0"/>
              <a:t>-</a:t>
            </a:r>
          </a:p>
          <a:p>
            <a:r>
              <a:rPr lang="en-US" sz="1600" dirty="0"/>
              <a:t>3.2×10</a:t>
            </a:r>
            <a:r>
              <a:rPr lang="en-US" sz="1600" baseline="30000" dirty="0"/>
              <a:t>12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8FC587-8C31-49F6-AB03-6B4800B4B5BE}"/>
              </a:ext>
            </a:extLst>
          </p:cNvPr>
          <p:cNvSpPr txBox="1"/>
          <p:nvPr/>
        </p:nvSpPr>
        <p:spPr>
          <a:xfrm>
            <a:off x="8451566" y="74577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[cm</a:t>
            </a:r>
            <a:r>
              <a:rPr lang="en-US" baseline="30000" dirty="0"/>
              <a:t>-3</a:t>
            </a:r>
            <a:r>
              <a:rPr lang="en-US" dirty="0"/>
              <a:t>]</a:t>
            </a:r>
          </a:p>
        </p:txBody>
      </p:sp>
      <p:pic>
        <p:nvPicPr>
          <p:cNvPr id="31" name="Picture 30" descr="Z:\ICOPS cases\IMAGES\MAX_MIN_horizontal.tif">
            <a:extLst>
              <a:ext uri="{FF2B5EF4-FFF2-40B4-BE49-F238E27FC236}">
                <a16:creationId xmlns:a16="http://schemas.microsoft.com/office/drawing/2014/main" id="{163FF6EC-5FF8-475D-AD30-5929BF60E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b="21625"/>
          <a:stretch/>
        </p:blipFill>
        <p:spPr bwMode="auto">
          <a:xfrm>
            <a:off x="3161455" y="6444543"/>
            <a:ext cx="1906528" cy="2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56AA5-42DF-4E51-A42D-2FDF236E9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3692" r="4185" b="1251"/>
          <a:stretch/>
        </p:blipFill>
        <p:spPr>
          <a:xfrm>
            <a:off x="377205" y="1281311"/>
            <a:ext cx="3981003" cy="45682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9EF5DD-CE36-4480-B72A-1EFC107942BA}"/>
              </a:ext>
            </a:extLst>
          </p:cNvPr>
          <p:cNvSpPr txBox="1"/>
          <p:nvPr/>
        </p:nvSpPr>
        <p:spPr>
          <a:xfrm rot="16200000">
            <a:off x="-323808" y="3340325"/>
            <a:ext cx="1111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Height (cm)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E303B-E5C4-49A5-BC12-2362A7890A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359" r="4306" b="785"/>
          <a:stretch/>
        </p:blipFill>
        <p:spPr>
          <a:xfrm>
            <a:off x="4460039" y="1285441"/>
            <a:ext cx="3931249" cy="4582298"/>
          </a:xfrm>
          <a:prstGeom prst="rect">
            <a:avLst/>
          </a:prstGeom>
        </p:spPr>
      </p:pic>
      <p:sp>
        <p:nvSpPr>
          <p:cNvPr id="27" name="Text Box 11">
            <a:extLst>
              <a:ext uri="{FF2B5EF4-FFF2-40B4-BE49-F238E27FC236}">
                <a16:creationId xmlns:a16="http://schemas.microsoft.com/office/drawing/2014/main" id="{B05059D1-4C80-441E-8719-7B8EBC03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8" y="6569613"/>
            <a:ext cx="1878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/>
              <a:t>MIPSE_2023</a:t>
            </a:r>
          </a:p>
        </p:txBody>
      </p:sp>
    </p:spTree>
    <p:extLst>
      <p:ext uri="{BB962C8B-B14F-4D97-AF65-F5344CB8AC3E}">
        <p14:creationId xmlns:p14="http://schemas.microsoft.com/office/powerpoint/2010/main" val="95615091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5DEB2FC1ADE40A94247B9EA9F9AD6" ma:contentTypeVersion="14" ma:contentTypeDescription="Create a new document." ma:contentTypeScope="" ma:versionID="daeeafe67a82ad60edcda09b3095d454">
  <xsd:schema xmlns:xsd="http://www.w3.org/2001/XMLSchema" xmlns:xs="http://www.w3.org/2001/XMLSchema" xmlns:p="http://schemas.microsoft.com/office/2006/metadata/properties" xmlns:ns3="b76f0915-7521-4d7b-9124-e4a6d6d05ecf" xmlns:ns4="8c668328-3135-43dd-9c2f-9b9f7c11a7b4" targetNamespace="http://schemas.microsoft.com/office/2006/metadata/properties" ma:root="true" ma:fieldsID="26fe290376c6ae01ffab2de0cbcc6057" ns3:_="" ns4:_="">
    <xsd:import namespace="b76f0915-7521-4d7b-9124-e4a6d6d05ecf"/>
    <xsd:import namespace="8c668328-3135-43dd-9c2f-9b9f7c11a7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f0915-7521-4d7b-9124-e4a6d6d05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68328-3135-43dd-9c2f-9b9f7c11a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FA02C4-563A-420B-A3AC-5552292EFA2C}">
  <ds:schemaRefs>
    <ds:schemaRef ds:uri="http://schemas.microsoft.com/office/2006/documentManagement/types"/>
    <ds:schemaRef ds:uri="http://purl.org/dc/dcmitype/"/>
    <ds:schemaRef ds:uri="b76f0915-7521-4d7b-9124-e4a6d6d05ecf"/>
    <ds:schemaRef ds:uri="http://schemas.openxmlformats.org/package/2006/metadata/core-properties"/>
    <ds:schemaRef ds:uri="http://schemas.microsoft.com/office/2006/metadata/properties"/>
    <ds:schemaRef ds:uri="http://purl.org/dc/terms/"/>
    <ds:schemaRef ds:uri="8c668328-3135-43dd-9c2f-9b9f7c11a7b4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26CCAC-F634-442E-9BDE-D99B3BDCE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f0915-7521-4d7b-9124-e4a6d6d05ecf"/>
    <ds:schemaRef ds:uri="8c668328-3135-43dd-9c2f-9b9f7c11a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DB466C-24A5-43C4-BC15-219104C105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93869</TotalTime>
  <Words>1991</Words>
  <Application>Microsoft Office PowerPoint</Application>
  <PresentationFormat>On-screen Show (4:3)</PresentationFormat>
  <Paragraphs>273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굴림</vt:lpstr>
      <vt:lpstr>SimSun</vt:lpstr>
      <vt:lpstr>Arial</vt:lpstr>
      <vt:lpstr>Cambria Math</vt:lpstr>
      <vt:lpstr>Source Sans Pro</vt:lpstr>
      <vt:lpstr>Symbol</vt:lpstr>
      <vt:lpstr>Times New Roman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vmdonnel</dc:creator>
  <cp:lastModifiedBy>Yifan Gui</cp:lastModifiedBy>
  <cp:revision>177</cp:revision>
  <cp:lastPrinted>2017-07-14T20:59:11Z</cp:lastPrinted>
  <dcterms:created xsi:type="dcterms:W3CDTF">2009-10-14T21:04:03Z</dcterms:created>
  <dcterms:modified xsi:type="dcterms:W3CDTF">2023-11-15T18:13:42Z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0x010100A8F5DEB2FC1ADE40A94247B9EA9F9AD6</vt:lpwstr>
  </property>
</Properties>
</file>