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36" r:id="rId5"/>
  </p:sldMasterIdLst>
  <p:notesMasterIdLst>
    <p:notesMasterId r:id="rId20"/>
  </p:notesMasterIdLst>
  <p:handoutMasterIdLst>
    <p:handoutMasterId r:id="rId21"/>
  </p:handoutMasterIdLst>
  <p:sldIdLst>
    <p:sldId id="1228" r:id="rId6"/>
    <p:sldId id="1413" r:id="rId7"/>
    <p:sldId id="1268" r:id="rId8"/>
    <p:sldId id="1267" r:id="rId9"/>
    <p:sldId id="1414" r:id="rId10"/>
    <p:sldId id="1269" r:id="rId11"/>
    <p:sldId id="1412" r:id="rId12"/>
    <p:sldId id="1410" r:id="rId13"/>
    <p:sldId id="1411" r:id="rId14"/>
    <p:sldId id="1419" r:id="rId15"/>
    <p:sldId id="1416" r:id="rId16"/>
    <p:sldId id="1418" r:id="rId17"/>
    <p:sldId id="1415" r:id="rId18"/>
    <p:sldId id="1417"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952" userDrawn="1">
          <p15:clr>
            <a:srgbClr val="A4A3A4"/>
          </p15:clr>
        </p15:guide>
        <p15:guide id="2" pos="3840" userDrawn="1">
          <p15:clr>
            <a:srgbClr val="A4A3A4"/>
          </p15:clr>
        </p15:guide>
        <p15:guide id="4" pos="7552" userDrawn="1">
          <p15:clr>
            <a:srgbClr val="A4A3A4"/>
          </p15:clr>
        </p15:guide>
        <p15:guide id="5" orient="horz" pos="4104" userDrawn="1">
          <p15:clr>
            <a:srgbClr val="A4A3A4"/>
          </p15:clr>
        </p15:guide>
        <p15:guide id="6" orient="horz" pos="4176" userDrawn="1">
          <p15:clr>
            <a:srgbClr val="A4A3A4"/>
          </p15:clr>
        </p15:guide>
        <p15:guide id="7" pos="128" userDrawn="1">
          <p15:clr>
            <a:srgbClr val="A4A3A4"/>
          </p15:clr>
        </p15:guide>
        <p15:guide id="9" orient="horz" pos="1128" userDrawn="1">
          <p15:clr>
            <a:srgbClr val="A4A3A4"/>
          </p15:clr>
        </p15:guide>
        <p15:guide id="10" orient="horz" pos="2832" userDrawn="1">
          <p15:clr>
            <a:srgbClr val="A4A3A4"/>
          </p15:clr>
        </p15:guide>
        <p15:guide id="11" pos="6624" userDrawn="1">
          <p15:clr>
            <a:srgbClr val="A4A3A4"/>
          </p15:clr>
        </p15:guide>
        <p15:guide id="12" pos="4064" userDrawn="1">
          <p15:clr>
            <a:srgbClr val="A4A3A4"/>
          </p15:clr>
        </p15:guide>
        <p15:guide id="13" pos="4128" userDrawn="1">
          <p15:clr>
            <a:srgbClr val="A4A3A4"/>
          </p15:clr>
        </p15:guide>
        <p15:guide id="14" pos="4224" userDrawn="1">
          <p15:clr>
            <a:srgbClr val="A4A3A4"/>
          </p15:clr>
        </p15:guide>
        <p15:guide id="15" orient="horz" pos="3024" userDrawn="1">
          <p15:clr>
            <a:srgbClr val="A4A3A4"/>
          </p15:clr>
        </p15:guide>
        <p15:guide id="16" pos="6688" userDrawn="1">
          <p15:clr>
            <a:srgbClr val="A4A3A4"/>
          </p15:clr>
        </p15:guide>
        <p15:guide id="17" pos="68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van, Melanie M. (MSFC-ST24)"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33CC"/>
    <a:srgbClr val="2D8B75"/>
    <a:srgbClr val="92BBFA"/>
    <a:srgbClr val="FF33CC"/>
    <a:srgbClr val="4BACC6"/>
    <a:srgbClr val="FFCC66"/>
    <a:srgbClr val="00BE00"/>
    <a:srgbClr val="00B050"/>
    <a:srgbClr val="009900"/>
    <a:srgbClr val="008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3" autoAdjust="0"/>
    <p:restoredTop sz="86559" autoAdjust="0"/>
  </p:normalViewPr>
  <p:slideViewPr>
    <p:cSldViewPr snapToGrid="0" showGuides="1">
      <p:cViewPr varScale="1">
        <p:scale>
          <a:sx n="137" d="100"/>
          <a:sy n="137" d="100"/>
        </p:scale>
        <p:origin x="1182" y="108"/>
      </p:cViewPr>
      <p:guideLst>
        <p:guide orient="horz" pos="2952"/>
        <p:guide pos="3840"/>
        <p:guide pos="7552"/>
        <p:guide orient="horz" pos="4104"/>
        <p:guide orient="horz" pos="4176"/>
        <p:guide pos="128"/>
        <p:guide orient="horz" pos="1128"/>
        <p:guide orient="horz" pos="2832"/>
        <p:guide pos="6624"/>
        <p:guide pos="4064"/>
        <p:guide pos="4128"/>
        <p:guide pos="4224"/>
        <p:guide orient="horz" pos="3024"/>
        <p:guide pos="6688"/>
        <p:guide pos="6848"/>
      </p:guideLst>
    </p:cSldViewPr>
  </p:slideViewPr>
  <p:outlineViewPr>
    <p:cViewPr>
      <p:scale>
        <a:sx n="33" d="100"/>
        <a:sy n="33" d="100"/>
      </p:scale>
      <p:origin x="0" y="0"/>
    </p:cViewPr>
  </p:outlineViewPr>
  <p:notesTextViewPr>
    <p:cViewPr>
      <p:scale>
        <a:sx n="3" d="2"/>
        <a:sy n="3" d="2"/>
      </p:scale>
      <p:origin x="0" y="0"/>
    </p:cViewPr>
  </p:notesTextViewPr>
  <p:sorterViewPr>
    <p:cViewPr>
      <p:scale>
        <a:sx n="180" d="100"/>
        <a:sy n="180" d="100"/>
      </p:scale>
      <p:origin x="0" y="-8268"/>
    </p:cViewPr>
  </p:sorterViewPr>
  <p:notesViewPr>
    <p:cSldViewPr snapToGrid="0" showGuides="1">
      <p:cViewPr>
        <p:scale>
          <a:sx n="52" d="100"/>
          <a:sy n="52" d="100"/>
        </p:scale>
        <p:origin x="6528" y="2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277E75D-796E-544A-918E-932386311232}" type="datetimeFigureOut">
              <a:rPr lang="en-US"/>
              <a:pPr>
                <a:defRPr/>
              </a:pPr>
              <a:t>11/26/2022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EB6B351-6F3D-EC46-A184-8530CFA3CBE7}" type="slidenum">
              <a:rPr lang="en-US"/>
              <a:pPr>
                <a:defRPr/>
              </a:pPr>
              <a:t>‹#›</a:t>
            </a:fld>
            <a:endParaRPr lang="en-US" dirty="0"/>
          </a:p>
        </p:txBody>
      </p:sp>
    </p:spTree>
    <p:extLst>
      <p:ext uri="{BB962C8B-B14F-4D97-AF65-F5344CB8AC3E}">
        <p14:creationId xmlns:p14="http://schemas.microsoft.com/office/powerpoint/2010/main" val="290664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4DFE72E3-EEB0-5E49-804D-DD1262D95E69}" type="datetimeFigureOut">
              <a:rPr lang="en-US" altLang="x-none"/>
              <a:pPr>
                <a:defRPr/>
              </a:pPr>
              <a:t>11/26/2022</a:t>
            </a:fld>
            <a:endParaRPr lang="en-US" altLang="x-non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83AEBCAE-0345-1F4B-AF5B-AFC84B023E8C}" type="slidenum">
              <a:rPr lang="en-US" altLang="x-none"/>
              <a:pPr>
                <a:defRPr/>
              </a:pPr>
              <a:t>‹#›</a:t>
            </a:fld>
            <a:endParaRPr lang="en-US" altLang="x-none" dirty="0"/>
          </a:p>
        </p:txBody>
      </p:sp>
    </p:spTree>
    <p:extLst>
      <p:ext uri="{BB962C8B-B14F-4D97-AF65-F5344CB8AC3E}">
        <p14:creationId xmlns:p14="http://schemas.microsoft.com/office/powerpoint/2010/main" val="379463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2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69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17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62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13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97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87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38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21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64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4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56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44C13D-964A-B94A-988F-0C16B01729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Slide Number Placeholder 5"/>
          <p:cNvSpPr>
            <a:spLocks noGrp="1"/>
          </p:cNvSpPr>
          <p:nvPr>
            <p:ph type="sldNum" sz="quarter" idx="4"/>
          </p:nvPr>
        </p:nvSpPr>
        <p:spPr>
          <a:xfrm>
            <a:off x="11244944" y="6547758"/>
            <a:ext cx="947057" cy="310243"/>
          </a:xfrm>
          <a:prstGeom prst="rect">
            <a:avLst/>
          </a:prstGeom>
        </p:spPr>
        <p:txBody>
          <a:bodyPr anchor="ctr"/>
          <a:lstStyle>
            <a:lvl1pPr algn="r">
              <a:defRPr sz="1200" b="0"/>
            </a:lvl1pPr>
          </a:lstStyle>
          <a:p>
            <a:fld id="{4336D8BB-1FBA-4ECE-B83B-DC345E7EB0EF}" type="slidenum">
              <a:rPr lang="en-US" smtClean="0"/>
              <a:pPr/>
              <a:t>‹#›</a:t>
            </a:fld>
            <a:endParaRPr lang="en-US" dirty="0"/>
          </a:p>
        </p:txBody>
      </p:sp>
      <p:sp>
        <p:nvSpPr>
          <p:cNvPr id="4" name="Text Box 1">
            <a:extLst>
              <a:ext uri="{FF2B5EF4-FFF2-40B4-BE49-F238E27FC236}">
                <a16:creationId xmlns:a16="http://schemas.microsoft.com/office/drawing/2014/main" id="{0A317F25-553F-4B38-B05E-B6E3B5A30215}"/>
              </a:ext>
            </a:extLst>
          </p:cNvPr>
          <p:cNvSpPr txBox="1"/>
          <p:nvPr userDrawn="1"/>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26A348F-B151-4CBB-A47E-897F93006E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Tree>
    <p:extLst>
      <p:ext uri="{BB962C8B-B14F-4D97-AF65-F5344CB8AC3E}">
        <p14:creationId xmlns:p14="http://schemas.microsoft.com/office/powerpoint/2010/main" val="2027942784"/>
      </p:ext>
    </p:extLst>
  </p:cSld>
  <p:clrMapOvr>
    <a:masterClrMapping/>
  </p:clrMapOvr>
  <p:extLst>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reaker Pag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lvl1pPr>
              <a:defRPr sz="336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11244944" y="6494930"/>
            <a:ext cx="947057" cy="363072"/>
          </a:xfrm>
          <a:prstGeom prst="rect">
            <a:avLst/>
          </a:prstGeom>
        </p:spPr>
        <p:txBody>
          <a:bodyPr anchor="ctr"/>
          <a:lstStyle>
            <a:lvl1pPr algn="r">
              <a:defRPr sz="1200" b="0">
                <a:latin typeface="+mn-lt"/>
              </a:defRPr>
            </a:lvl1pPr>
          </a:lstStyle>
          <a:p>
            <a:fld id="{4336D8BB-1FBA-4ECE-B83B-DC345E7EB0EF}" type="slidenum">
              <a:rPr lang="en-US" smtClean="0"/>
              <a:pPr/>
              <a:t>‹#›</a:t>
            </a:fld>
            <a:endParaRPr lang="en-US" dirty="0"/>
          </a:p>
        </p:txBody>
      </p:sp>
      <p:sp>
        <p:nvSpPr>
          <p:cNvPr id="5" name="Text Box 1">
            <a:extLst>
              <a:ext uri="{FF2B5EF4-FFF2-40B4-BE49-F238E27FC236}">
                <a16:creationId xmlns:a16="http://schemas.microsoft.com/office/drawing/2014/main" id="{0A317F25-553F-4B38-B05E-B6E3B5A30215}"/>
              </a:ext>
            </a:extLst>
          </p:cNvPr>
          <p:cNvSpPr txBox="1"/>
          <p:nvPr userDrawn="1"/>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26A348F-B151-4CBB-A47E-897F93006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Tree>
    <p:extLst>
      <p:ext uri="{BB962C8B-B14F-4D97-AF65-F5344CB8AC3E}">
        <p14:creationId xmlns:p14="http://schemas.microsoft.com/office/powerpoint/2010/main" val="95389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244944" y="6547758"/>
            <a:ext cx="947057" cy="310243"/>
          </a:xfrm>
          <a:prstGeom prst="rect">
            <a:avLst/>
          </a:prstGeom>
        </p:spPr>
        <p:txBody>
          <a:bodyPr anchor="ctr"/>
          <a:lstStyle>
            <a:lvl1pPr algn="r">
              <a:defRPr sz="1200" b="0"/>
            </a:lvl1pPr>
          </a:lstStyle>
          <a:p>
            <a:fld id="{4336D8BB-1FBA-4ECE-B83B-DC345E7EB0EF}" type="slidenum">
              <a:rPr lang="en-US" smtClean="0"/>
              <a:pPr/>
              <a:t>‹#›</a:t>
            </a:fld>
            <a:endParaRPr lang="en-US" dirty="0"/>
          </a:p>
        </p:txBody>
      </p:sp>
      <p:sp>
        <p:nvSpPr>
          <p:cNvPr id="5" name="Content Placeholder 2">
            <a:extLst>
              <a:ext uri="{FF2B5EF4-FFF2-40B4-BE49-F238E27FC236}">
                <a16:creationId xmlns:a16="http://schemas.microsoft.com/office/drawing/2014/main" id="{642CD3B3-3BA8-2C42-BFCC-61AC716DAEA4}"/>
              </a:ext>
            </a:extLst>
          </p:cNvPr>
          <p:cNvSpPr>
            <a:spLocks noGrp="1"/>
          </p:cNvSpPr>
          <p:nvPr>
            <p:ph idx="10"/>
          </p:nvPr>
        </p:nvSpPr>
        <p:spPr>
          <a:xfrm>
            <a:off x="436347" y="1295400"/>
            <a:ext cx="11349255" cy="5252357"/>
          </a:xfrm>
          <a:prstGeom prst="rect">
            <a:avLst/>
          </a:prstGeom>
        </p:spPr>
        <p:txBody>
          <a:bodyPr/>
          <a:lstStyle>
            <a:lvl1pPr>
              <a:defRPr sz="2160" b="0" i="0">
                <a:latin typeface="Arial Regular"/>
                <a:cs typeface="Arial" pitchFamily="34" charset="0"/>
              </a:defRPr>
            </a:lvl1pPr>
            <a:lvl2pPr marL="891540" indent="-342900">
              <a:buFont typeface="System Font Regular"/>
              <a:buChar char="-"/>
              <a:defRPr sz="1920" b="0" i="0">
                <a:latin typeface="Arial Regular"/>
                <a:cs typeface="Arial" pitchFamily="34" charset="0"/>
              </a:defRPr>
            </a:lvl2pPr>
            <a:lvl3pPr marL="1371600" indent="-274320">
              <a:buFont typeface="Arial" panose="020B0604020202020204" pitchFamily="34" charset="0"/>
              <a:buChar char="•"/>
              <a:defRPr sz="1920" b="0" i="0">
                <a:latin typeface="Arial Regular"/>
                <a:cs typeface="Arial" pitchFamily="34" charset="0"/>
              </a:defRPr>
            </a:lvl3pPr>
            <a:lvl4pPr marL="1920240" indent="-274320">
              <a:buFont typeface="System Font Regular"/>
              <a:buChar char="-"/>
              <a:defRPr sz="1920" b="0" i="0">
                <a:latin typeface="Arial Regular"/>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64824861"/>
      </p:ext>
    </p:extLst>
  </p:cSld>
  <p:clrMapOvr>
    <a:masterClrMapping/>
  </p:clrMapOvr>
  <p:extLst>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244944" y="6547758"/>
            <a:ext cx="947057" cy="310243"/>
          </a:xfrm>
          <a:prstGeom prst="rect">
            <a:avLst/>
          </a:prstGeom>
        </p:spPr>
        <p:txBody>
          <a:bodyPr anchor="ctr"/>
          <a:lstStyle>
            <a:lvl1pPr algn="r">
              <a:defRPr sz="12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360668444"/>
      </p:ext>
    </p:extLst>
  </p:cSld>
  <p:clrMapOvr>
    <a:masterClrMapping/>
  </p:clrMapOvr>
  <p:extLst>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588818" y="6629400"/>
            <a:ext cx="603181" cy="228600"/>
          </a:xfrm>
          <a:prstGeom prst="rect">
            <a:avLst/>
          </a:prstGeom>
        </p:spPr>
        <p:txBody>
          <a:bodyPr anchor="ctr"/>
          <a:lstStyle>
            <a:lvl1pPr algn="r">
              <a:defRPr sz="960" b="0"/>
            </a:lvl1pPr>
          </a:lstStyle>
          <a:p>
            <a:fld id="{4336D8BB-1FBA-4ECE-B83B-DC345E7EB0EF}" type="slidenum">
              <a:rPr lang="en-US" smtClean="0"/>
              <a:pPr/>
              <a:t>‹#›</a:t>
            </a:fld>
            <a:endParaRPr lang="en-US" dirty="0"/>
          </a:p>
        </p:txBody>
      </p:sp>
      <p:pic>
        <p:nvPicPr>
          <p:cNvPr id="5" name="Picture 4">
            <a:extLst>
              <a:ext uri="{FF2B5EF4-FFF2-40B4-BE49-F238E27FC236}">
                <a16:creationId xmlns:a16="http://schemas.microsoft.com/office/drawing/2014/main" id="{FAC64ACD-4516-FB40-AF22-1D51248F0A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1175657"/>
          </a:xfrm>
          <a:prstGeom prst="rect">
            <a:avLst/>
          </a:prstGeom>
        </p:spPr>
      </p:pic>
      <p:sp>
        <p:nvSpPr>
          <p:cNvPr id="7" name="Text Box 1">
            <a:extLst>
              <a:ext uri="{FF2B5EF4-FFF2-40B4-BE49-F238E27FC236}">
                <a16:creationId xmlns:a16="http://schemas.microsoft.com/office/drawing/2014/main" id="{0A317F25-553F-4B38-B05E-B6E3B5A30215}"/>
              </a:ext>
            </a:extLst>
          </p:cNvPr>
          <p:cNvSpPr txBox="1"/>
          <p:nvPr userDrawn="1"/>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26A348F-B151-4CBB-A47E-897F93006E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Tree>
    <p:extLst>
      <p:ext uri="{BB962C8B-B14F-4D97-AF65-F5344CB8AC3E}">
        <p14:creationId xmlns:p14="http://schemas.microsoft.com/office/powerpoint/2010/main" val="3624128602"/>
      </p:ext>
    </p:extLst>
  </p:cSld>
  <p:clrMap bg1="lt1" tx1="dk1" bg2="lt2" tx2="dk2" accent1="accent1" accent2="accent2" accent3="accent3" accent4="accent4" accent5="accent5" accent6="accent6" hlink="hlink" folHlink="folHlink"/>
  <p:sldLayoutIdLst>
    <p:sldLayoutId id="2147484440" r:id="rId1"/>
    <p:sldLayoutId id="2147484437" r:id="rId2"/>
    <p:sldLayoutId id="2147484438" r:id="rId3"/>
    <p:sldLayoutId id="2147484439" r:id="rId4"/>
  </p:sldLayoutIdLst>
  <p:hf hdr="0" ftr="0" dt="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128"/>
          <a:cs typeface="ＭＳ Ｐゴシック" charset="-128"/>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p:titleStyle>
    <p:bodyStyle>
      <a:lvl1pPr marL="411480" indent="-411480" algn="l" defTabSz="548640" rtl="0" eaLnBrk="1" fontAlgn="base" hangingPunct="1">
        <a:spcBef>
          <a:spcPct val="20000"/>
        </a:spcBef>
        <a:spcAft>
          <a:spcPct val="0"/>
        </a:spcAft>
        <a:buFont typeface="Arial" pitchFamily="34" charset="0"/>
        <a:buChar char="•"/>
        <a:defRPr sz="3840" kern="1200">
          <a:solidFill>
            <a:schemeClr val="tx1"/>
          </a:solidFill>
          <a:latin typeface="+mn-lt"/>
          <a:ea typeface="ＭＳ Ｐゴシック" charset="-128"/>
          <a:cs typeface="ＭＳ Ｐゴシック" charset="-128"/>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mn-lt"/>
          <a:ea typeface="ＭＳ Ｐゴシック" charset="-128"/>
          <a:cs typeface="+mn-cs"/>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ＭＳ Ｐゴシック" charset="-128"/>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kurt.a.polzin@nasa.gov"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F8B8D-2252-014A-9276-62DCE4AB7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C01B006B-7F73-AF47-B9E8-861A06C6220D}"/>
              </a:ext>
            </a:extLst>
          </p:cNvPr>
          <p:cNvSpPr>
            <a:spLocks noGrp="1"/>
          </p:cNvSpPr>
          <p:nvPr>
            <p:ph type="sldNum" sz="quarter" idx="4"/>
          </p:nvPr>
        </p:nvSpPr>
        <p:spPr/>
        <p:txBody>
          <a:bodyPr/>
          <a:lstStyle/>
          <a:p>
            <a:fld id="{4336D8BB-1FBA-4ECE-B83B-DC345E7EB0EF}" type="slidenum">
              <a:rPr lang="en-US" smtClean="0"/>
              <a:pPr/>
              <a:t>1</a:t>
            </a:fld>
            <a:endParaRPr lang="en-US" dirty="0"/>
          </a:p>
        </p:txBody>
      </p:sp>
      <p:pic>
        <p:nvPicPr>
          <p:cNvPr id="8" name="Picture 7">
            <a:extLst>
              <a:ext uri="{FF2B5EF4-FFF2-40B4-BE49-F238E27FC236}">
                <a16:creationId xmlns:a16="http://schemas.microsoft.com/office/drawing/2014/main" id="{7C85EA27-66AF-154E-A03B-7AB800179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34049">
            <a:off x="535852" y="3249394"/>
            <a:ext cx="3668825" cy="1834413"/>
          </a:xfrm>
          <a:prstGeom prst="rect">
            <a:avLst/>
          </a:prstGeom>
        </p:spPr>
      </p:pic>
      <p:pic>
        <p:nvPicPr>
          <p:cNvPr id="29" name="Picture 28">
            <a:extLst>
              <a:ext uri="{FF2B5EF4-FFF2-40B4-BE49-F238E27FC236}">
                <a16:creationId xmlns:a16="http://schemas.microsoft.com/office/drawing/2014/main" id="{DBB26017-0947-764E-B4C8-D4A88B611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8722" y="156038"/>
            <a:ext cx="940292" cy="774642"/>
          </a:xfrm>
          <a:prstGeom prst="rect">
            <a:avLst/>
          </a:prstGeom>
        </p:spPr>
      </p:pic>
      <p:sp>
        <p:nvSpPr>
          <p:cNvPr id="31" name="TextBox 30">
            <a:extLst>
              <a:ext uri="{FF2B5EF4-FFF2-40B4-BE49-F238E27FC236}">
                <a16:creationId xmlns:a16="http://schemas.microsoft.com/office/drawing/2014/main" id="{8BC32DB1-F1B1-4EB3-8075-73E91D550915}"/>
              </a:ext>
            </a:extLst>
          </p:cNvPr>
          <p:cNvSpPr txBox="1"/>
          <p:nvPr/>
        </p:nvSpPr>
        <p:spPr>
          <a:xfrm>
            <a:off x="-1" y="460063"/>
            <a:ext cx="12192000" cy="1569660"/>
          </a:xfrm>
          <a:prstGeom prst="rect">
            <a:avLst/>
          </a:prstGeom>
          <a:noFill/>
        </p:spPr>
        <p:txBody>
          <a:bodyPr wrap="square" rtlCol="0">
            <a:spAutoFit/>
          </a:bodyPr>
          <a:lstStyle/>
          <a:p>
            <a:pPr algn="ctr">
              <a:spcAft>
                <a:spcPts val="0"/>
              </a:spcAft>
            </a:pPr>
            <a:r>
              <a:rPr lang="en-US" sz="3200" b="1" dirty="0">
                <a:solidFill>
                  <a:schemeClr val="bg1"/>
                </a:solidFill>
                <a:latin typeface="Arial" panose="020B0604020202020204" pitchFamily="34" charset="0"/>
                <a:cs typeface="Arial" panose="020B0604020202020204" pitchFamily="34" charset="0"/>
              </a:rPr>
              <a:t>Critical Development Challenges and Potential </a:t>
            </a:r>
          </a:p>
          <a:p>
            <a:pPr algn="ctr">
              <a:spcAft>
                <a:spcPts val="0"/>
              </a:spcAft>
            </a:pPr>
            <a:r>
              <a:rPr lang="en-US" sz="3200" b="1" dirty="0">
                <a:solidFill>
                  <a:schemeClr val="bg1"/>
                </a:solidFill>
                <a:latin typeface="Arial" panose="020B0604020202020204" pitchFamily="34" charset="0"/>
                <a:cs typeface="Arial" panose="020B0604020202020204" pitchFamily="34" charset="0"/>
              </a:rPr>
              <a:t>Advancement Paths for Megawatt-Scale </a:t>
            </a:r>
          </a:p>
          <a:p>
            <a:pPr algn="ctr">
              <a:spcAft>
                <a:spcPts val="0"/>
              </a:spcAft>
            </a:pPr>
            <a:r>
              <a:rPr lang="en-US" sz="3200" b="1" dirty="0">
                <a:solidFill>
                  <a:schemeClr val="bg1"/>
                </a:solidFill>
                <a:latin typeface="Arial" panose="020B0604020202020204" pitchFamily="34" charset="0"/>
                <a:cs typeface="Arial" panose="020B0604020202020204" pitchFamily="34" charset="0"/>
              </a:rPr>
              <a:t>Nuclear Electric Propulsion Systems</a:t>
            </a:r>
          </a:p>
        </p:txBody>
      </p:sp>
      <p:sp>
        <p:nvSpPr>
          <p:cNvPr id="11" name="TextBox 10">
            <a:extLst>
              <a:ext uri="{FF2B5EF4-FFF2-40B4-BE49-F238E27FC236}">
                <a16:creationId xmlns:a16="http://schemas.microsoft.com/office/drawing/2014/main" id="{B4BF8E59-69FE-480A-81CD-11E6D32958BC}"/>
              </a:ext>
            </a:extLst>
          </p:cNvPr>
          <p:cNvSpPr txBox="1"/>
          <p:nvPr/>
        </p:nvSpPr>
        <p:spPr>
          <a:xfrm>
            <a:off x="5325035" y="5703582"/>
            <a:ext cx="6866965" cy="985398"/>
          </a:xfrm>
          <a:prstGeom prst="rect">
            <a:avLst/>
          </a:prstGeom>
          <a:noFill/>
        </p:spPr>
        <p:txBody>
          <a:bodyPr wrap="square" rtlCol="0" anchor="ctr" anchorCtr="0">
            <a:spAutoFit/>
          </a:bodyPr>
          <a:lstStyle/>
          <a:p>
            <a:pPr algn="r">
              <a:lnSpc>
                <a:spcPts val="2400"/>
              </a:lnSpc>
            </a:pPr>
            <a:r>
              <a:rPr lang="en-US" sz="2000" b="1" dirty="0">
                <a:solidFill>
                  <a:prstClr val="white"/>
                </a:solidFill>
                <a:latin typeface="Helvetica Neue" charset="0"/>
                <a:ea typeface="Helvetica Neue" charset="0"/>
                <a:cs typeface="Helvetica Neue" charset="0"/>
              </a:rPr>
              <a:t>NASA – George C. Marshall Space Flight Center</a:t>
            </a:r>
          </a:p>
          <a:p>
            <a:pPr algn="r">
              <a:lnSpc>
                <a:spcPts val="2400"/>
              </a:lnSpc>
            </a:pPr>
            <a:r>
              <a:rPr lang="en-US" sz="2000" b="1" dirty="0">
                <a:solidFill>
                  <a:prstClr val="white"/>
                </a:solidFill>
                <a:latin typeface="Helvetica Neue" charset="0"/>
                <a:ea typeface="Helvetica Neue" charset="0"/>
                <a:cs typeface="Helvetica Neue" charset="0"/>
              </a:rPr>
              <a:t>Space Nuclear Propulsion (SNP) Project</a:t>
            </a:r>
          </a:p>
          <a:p>
            <a:pPr algn="r">
              <a:lnSpc>
                <a:spcPts val="2400"/>
              </a:lnSpc>
            </a:pPr>
            <a:r>
              <a:rPr lang="en-US" sz="1600" b="1" dirty="0">
                <a:solidFill>
                  <a:prstClr val="white"/>
                </a:solidFill>
                <a:latin typeface="Helvetica Neue" charset="0"/>
                <a:ea typeface="Helvetica Neue" charset="0"/>
                <a:cs typeface="Helvetica Neue" charset="0"/>
              </a:rPr>
              <a:t>Dr. Kurt Polzin, SNP Project Chief Engineer</a:t>
            </a:r>
          </a:p>
        </p:txBody>
      </p:sp>
      <p:sp>
        <p:nvSpPr>
          <p:cNvPr id="12" name="TextBox 11">
            <a:extLst>
              <a:ext uri="{FF2B5EF4-FFF2-40B4-BE49-F238E27FC236}">
                <a16:creationId xmlns:a16="http://schemas.microsoft.com/office/drawing/2014/main" id="{0C614592-AC97-4A28-AF47-463665840F95}"/>
              </a:ext>
            </a:extLst>
          </p:cNvPr>
          <p:cNvSpPr txBox="1"/>
          <p:nvPr/>
        </p:nvSpPr>
        <p:spPr>
          <a:xfrm>
            <a:off x="6058021" y="3995105"/>
            <a:ext cx="5400990" cy="985398"/>
          </a:xfrm>
          <a:prstGeom prst="rect">
            <a:avLst/>
          </a:prstGeom>
          <a:noFill/>
        </p:spPr>
        <p:txBody>
          <a:bodyPr wrap="square" rtlCol="0" anchor="ctr" anchorCtr="0">
            <a:spAutoFit/>
          </a:bodyPr>
          <a:lstStyle/>
          <a:p>
            <a:pPr algn="ctr">
              <a:lnSpc>
                <a:spcPts val="2400"/>
              </a:lnSpc>
            </a:pPr>
            <a:r>
              <a:rPr lang="en-US" sz="2000" b="1" dirty="0">
                <a:solidFill>
                  <a:prstClr val="white"/>
                </a:solidFill>
                <a:latin typeface="Helvetica Neue" charset="0"/>
                <a:ea typeface="Helvetica Neue" charset="0"/>
                <a:cs typeface="Helvetica Neue" charset="0"/>
              </a:rPr>
              <a:t>Lecture to the Michigan Institute for Plasma Science and Engineering</a:t>
            </a:r>
          </a:p>
          <a:p>
            <a:pPr algn="ctr">
              <a:lnSpc>
                <a:spcPts val="2400"/>
              </a:lnSpc>
            </a:pPr>
            <a:r>
              <a:rPr lang="en-US" sz="1600" b="1" dirty="0">
                <a:solidFill>
                  <a:prstClr val="white"/>
                </a:solidFill>
                <a:latin typeface="Helvetica Neue" charset="0"/>
                <a:ea typeface="Helvetica Neue" charset="0"/>
                <a:cs typeface="Helvetica Neue" charset="0"/>
              </a:rPr>
              <a:t>30 November 2022</a:t>
            </a:r>
          </a:p>
        </p:txBody>
      </p:sp>
    </p:spTree>
    <p:extLst>
      <p:ext uri="{BB962C8B-B14F-4D97-AF65-F5344CB8AC3E}">
        <p14:creationId xmlns:p14="http://schemas.microsoft.com/office/powerpoint/2010/main" val="255392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05790" y="302068"/>
            <a:ext cx="10984230" cy="543751"/>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Challenge #3: Electric Propulsion System (Hall Thruster)</a:t>
            </a:r>
          </a:p>
        </p:txBody>
      </p:sp>
      <p:sp>
        <p:nvSpPr>
          <p:cNvPr id="13" name="Content Placeholder 3">
            <a:extLst>
              <a:ext uri="{FF2B5EF4-FFF2-40B4-BE49-F238E27FC236}">
                <a16:creationId xmlns:a16="http://schemas.microsoft.com/office/drawing/2014/main" id="{E5585500-1BCB-8A4C-B4B9-0C5E9039AB37}"/>
              </a:ext>
            </a:extLst>
          </p:cNvPr>
          <p:cNvSpPr txBox="1">
            <a:spLocks/>
          </p:cNvSpPr>
          <p:nvPr/>
        </p:nvSpPr>
        <p:spPr>
          <a:xfrm>
            <a:off x="556170" y="2161114"/>
            <a:ext cx="8231842" cy="315936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lvl="1" indent="-287338" fontAlgn="auto">
              <a:lnSpc>
                <a:spcPct val="120000"/>
              </a:lnSpc>
              <a:spcBef>
                <a:spcPts val="0"/>
              </a:spcBef>
              <a:spcAft>
                <a:spcPts val="600"/>
              </a:spcAft>
              <a:buFont typeface="Wingdings" panose="05000000000000000000" pitchFamily="2" charset="2"/>
              <a:buChar char="§"/>
              <a:defRPr/>
            </a:pPr>
            <a:r>
              <a:rPr lang="en-US" sz="1600" b="1" dirty="0">
                <a:solidFill>
                  <a:prstClr val="black"/>
                </a:solidFill>
                <a:latin typeface="Arial" panose="020B0604020202020204" pitchFamily="34" charset="0"/>
                <a:cs typeface="Arial" panose="020B0604020202020204" pitchFamily="34" charset="0"/>
              </a:rPr>
              <a:t>Hall Thruster (Xe-fed)</a:t>
            </a:r>
          </a:p>
          <a:p>
            <a:pPr marL="688975" lvl="2" indent="-287338" fontAlgn="auto">
              <a:lnSpc>
                <a:spcPct val="120000"/>
              </a:lnSpc>
              <a:spcBef>
                <a:spcPts val="0"/>
              </a:spcBef>
              <a:spcAft>
                <a:spcPts val="600"/>
              </a:spcAft>
              <a:buFont typeface="Wingdings" panose="05000000000000000000" pitchFamily="2" charset="2"/>
              <a:buChar char="§"/>
              <a:defRPr/>
            </a:pPr>
            <a:r>
              <a:rPr lang="en-US" sz="1600" b="1" dirty="0">
                <a:solidFill>
                  <a:prstClr val="black"/>
                </a:solidFill>
                <a:latin typeface="Arial" panose="020B0604020202020204" pitchFamily="34" charset="0"/>
                <a:cs typeface="Arial" panose="020B0604020202020204" pitchFamily="34" charset="0"/>
              </a:rPr>
              <a:t>Challenges</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Multi-thruster high-power thruster plume and spacecraft interactions / facilities impacts – validity of ground test data </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Simultaneous operation of multiple thrusters in proximity and at power</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Power Processing Unit / Direct-Drive Unit (high power w/AC input)</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Cathode lifetime (very high currents … &gt;&gt; 100 A emission)</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Thruster size / stock materials availability</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Xe-propellant storage (high-pressure supercritical </a:t>
            </a:r>
            <a:r>
              <a:rPr lang="en-US" sz="1600" u="sng" dirty="0">
                <a:solidFill>
                  <a:prstClr val="black"/>
                </a:solidFill>
                <a:latin typeface="Arial" panose="020B0604020202020204" pitchFamily="34" charset="0"/>
                <a:cs typeface="Arial" panose="020B0604020202020204" pitchFamily="34" charset="0"/>
              </a:rPr>
              <a:t>or</a:t>
            </a:r>
            <a:r>
              <a:rPr lang="en-US" sz="1600" dirty="0">
                <a:solidFill>
                  <a:prstClr val="black"/>
                </a:solidFill>
                <a:latin typeface="Arial" panose="020B0604020202020204" pitchFamily="34" charset="0"/>
                <a:cs typeface="Arial" panose="020B0604020202020204" pitchFamily="34" charset="0"/>
              </a:rPr>
              <a:t> cryogenic)</a:t>
            </a:r>
          </a:p>
          <a:p>
            <a:pPr marL="288925" lvl="1" indent="-287338"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739775" lvl="2" indent="0" defTabSz="803275" fontAlgn="auto">
              <a:lnSpc>
                <a:spcPct val="120000"/>
              </a:lnSpc>
              <a:spcBef>
                <a:spcPts val="0"/>
              </a:spcBef>
              <a:spcAft>
                <a:spcPts val="0"/>
              </a:spcAft>
              <a:buNone/>
              <a:defRPr/>
            </a:pPr>
            <a:endParaRPr lang="en-US" sz="1600" dirty="0">
              <a:solidFill>
                <a:prstClr val="black"/>
              </a:solidFill>
              <a:latin typeface="Arial" panose="020B0604020202020204" pitchFamily="34" charset="0"/>
              <a:cs typeface="Arial" panose="020B0604020202020204" pitchFamily="34" charset="0"/>
            </a:endParaRPr>
          </a:p>
          <a:p>
            <a:pPr indent="-403225" defTabSz="803275"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p:txBody>
      </p:sp>
      <p:pic>
        <p:nvPicPr>
          <p:cNvPr id="14" name="Picture 13" descr="A picture containing projector&#10;&#10;Description automatically generated">
            <a:extLst>
              <a:ext uri="{FF2B5EF4-FFF2-40B4-BE49-F238E27FC236}">
                <a16:creationId xmlns:a16="http://schemas.microsoft.com/office/drawing/2014/main" id="{F3131A65-77F2-48BE-9FA6-605976907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5181" y="3789694"/>
            <a:ext cx="2248663" cy="2346008"/>
          </a:xfrm>
          <a:prstGeom prst="rect">
            <a:avLst/>
          </a:prstGeom>
          <a:ln>
            <a:solidFill>
              <a:schemeClr val="bg1"/>
            </a:solidFill>
          </a:ln>
        </p:spPr>
      </p:pic>
      <p:sp>
        <p:nvSpPr>
          <p:cNvPr id="19" name="TextBox 18">
            <a:extLst>
              <a:ext uri="{FF2B5EF4-FFF2-40B4-BE49-F238E27FC236}">
                <a16:creationId xmlns:a16="http://schemas.microsoft.com/office/drawing/2014/main" id="{91C28A83-8D2D-443A-B6F4-28137FFA2946}"/>
              </a:ext>
            </a:extLst>
          </p:cNvPr>
          <p:cNvSpPr txBox="1"/>
          <p:nvPr/>
        </p:nvSpPr>
        <p:spPr>
          <a:xfrm>
            <a:off x="9027822" y="5889481"/>
            <a:ext cx="2083379" cy="246221"/>
          </a:xfrm>
          <a:prstGeom prst="rect">
            <a:avLst/>
          </a:prstGeom>
          <a:noFill/>
        </p:spPr>
        <p:txBody>
          <a:bodyPr wrap="square" rtlCol="0">
            <a:spAutoFit/>
          </a:bodyPr>
          <a:lstStyle/>
          <a:p>
            <a:pPr algn="ctr"/>
            <a:r>
              <a:rPr lang="en-US" sz="1000" b="0" dirty="0">
                <a:solidFill>
                  <a:schemeClr val="bg1"/>
                </a:solidFill>
                <a:latin typeface="Arial" panose="020B0604020202020204" pitchFamily="34" charset="0"/>
                <a:cs typeface="Arial" panose="020B0604020202020204" pitchFamily="34" charset="0"/>
              </a:rPr>
              <a:t>U of M Nested Hall Thruster</a:t>
            </a:r>
          </a:p>
        </p:txBody>
      </p:sp>
      <p:pic>
        <p:nvPicPr>
          <p:cNvPr id="3" name="Picture 2">
            <a:extLst>
              <a:ext uri="{FF2B5EF4-FFF2-40B4-BE49-F238E27FC236}">
                <a16:creationId xmlns:a16="http://schemas.microsoft.com/office/drawing/2014/main" id="{BC64A069-67BC-47BA-A1CE-9663CEA9ABC7}"/>
              </a:ext>
            </a:extLst>
          </p:cNvPr>
          <p:cNvPicPr>
            <a:picLocks noChangeAspect="1"/>
          </p:cNvPicPr>
          <p:nvPr/>
        </p:nvPicPr>
        <p:blipFill>
          <a:blip r:embed="rId5"/>
          <a:stretch>
            <a:fillRect/>
          </a:stretch>
        </p:blipFill>
        <p:spPr>
          <a:xfrm>
            <a:off x="8629953" y="1726617"/>
            <a:ext cx="2944419" cy="1651021"/>
          </a:xfrm>
          <a:prstGeom prst="rect">
            <a:avLst/>
          </a:prstGeom>
          <a:ln>
            <a:solidFill>
              <a:schemeClr val="tx1"/>
            </a:solidFill>
          </a:ln>
        </p:spPr>
      </p:pic>
      <p:sp>
        <p:nvSpPr>
          <p:cNvPr id="18" name="TextBox 17">
            <a:extLst>
              <a:ext uri="{FF2B5EF4-FFF2-40B4-BE49-F238E27FC236}">
                <a16:creationId xmlns:a16="http://schemas.microsoft.com/office/drawing/2014/main" id="{F9ED4DF6-5F9A-47DE-8B2C-33FAD197D212}"/>
              </a:ext>
            </a:extLst>
          </p:cNvPr>
          <p:cNvSpPr txBox="1"/>
          <p:nvPr/>
        </p:nvSpPr>
        <p:spPr>
          <a:xfrm>
            <a:off x="9198947" y="3355800"/>
            <a:ext cx="2083379" cy="246221"/>
          </a:xfrm>
          <a:prstGeom prst="rect">
            <a:avLst/>
          </a:prstGeom>
          <a:noFill/>
        </p:spPr>
        <p:txBody>
          <a:bodyPr wrap="square" rtlCol="0">
            <a:spAutoFit/>
          </a:bodyPr>
          <a:lstStyle/>
          <a:p>
            <a:pPr algn="ctr"/>
            <a:r>
              <a:rPr lang="en-US" sz="1000" b="0" dirty="0">
                <a:latin typeface="Arial" panose="020B0604020202020204" pitchFamily="34" charset="0"/>
                <a:cs typeface="Arial" panose="020B0604020202020204" pitchFamily="34" charset="0"/>
              </a:rPr>
              <a:t>NASA-457 v2 Hall Thruster</a:t>
            </a:r>
          </a:p>
        </p:txBody>
      </p:sp>
    </p:spTree>
    <p:extLst>
      <p:ext uri="{BB962C8B-B14F-4D97-AF65-F5344CB8AC3E}">
        <p14:creationId xmlns:p14="http://schemas.microsoft.com/office/powerpoint/2010/main" val="4279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05790" y="302068"/>
            <a:ext cx="10984230" cy="543751"/>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Challenge #3: Electric Propulsion System (MPD Thruster)</a:t>
            </a:r>
          </a:p>
        </p:txBody>
      </p:sp>
      <p:sp>
        <p:nvSpPr>
          <p:cNvPr id="13" name="Content Placeholder 3">
            <a:extLst>
              <a:ext uri="{FF2B5EF4-FFF2-40B4-BE49-F238E27FC236}">
                <a16:creationId xmlns:a16="http://schemas.microsoft.com/office/drawing/2014/main" id="{E5585500-1BCB-8A4C-B4B9-0C5E9039AB37}"/>
              </a:ext>
            </a:extLst>
          </p:cNvPr>
          <p:cNvSpPr txBox="1">
            <a:spLocks/>
          </p:cNvSpPr>
          <p:nvPr/>
        </p:nvSpPr>
        <p:spPr>
          <a:xfrm>
            <a:off x="549190" y="1849316"/>
            <a:ext cx="8231842" cy="315936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fontAlgn="auto">
              <a:lnSpc>
                <a:spcPct val="120000"/>
              </a:lnSpc>
              <a:spcBef>
                <a:spcPts val="0"/>
              </a:spcBef>
              <a:spcAft>
                <a:spcPts val="600"/>
              </a:spcAft>
              <a:buFont typeface="Arial" panose="020B0604020202020204" pitchFamily="34" charset="0"/>
              <a:buNone/>
              <a:defRPr/>
            </a:pPr>
            <a:r>
              <a:rPr lang="en-US" sz="1600" b="1" dirty="0">
                <a:solidFill>
                  <a:prstClr val="black"/>
                </a:solidFill>
                <a:latin typeface="Arial" panose="020B0604020202020204" pitchFamily="34" charset="0"/>
                <a:cs typeface="Arial" panose="020B0604020202020204" pitchFamily="34" charset="0"/>
              </a:rPr>
              <a:t>NEP</a:t>
            </a:r>
            <a:r>
              <a:rPr lang="en-US" sz="1600" dirty="0">
                <a:solidFill>
                  <a:prstClr val="black"/>
                </a:solidFill>
                <a:latin typeface="Arial" panose="020B0604020202020204" pitchFamily="34" charset="0"/>
                <a:cs typeface="Arial" panose="020B0604020202020204" pitchFamily="34" charset="0"/>
              </a:rPr>
              <a:t> Propulsion Requirements</a:t>
            </a:r>
          </a:p>
          <a:p>
            <a:pPr marL="288925" lvl="1"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 20,000-30,000 hours of continuous operation</a:t>
            </a:r>
          </a:p>
          <a:p>
            <a:pPr marL="288925" lvl="1"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Multi-MW</a:t>
            </a:r>
            <a:r>
              <a:rPr lang="en-US" sz="1600" baseline="-25000" dirty="0">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power throughput</a:t>
            </a:r>
          </a:p>
          <a:p>
            <a:pPr marL="288925" lvl="1"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No flight experience at 10 </a:t>
            </a:r>
            <a:r>
              <a:rPr lang="en-US" sz="1600" dirty="0" err="1">
                <a:solidFill>
                  <a:prstClr val="black"/>
                </a:solidFill>
                <a:latin typeface="Arial" panose="020B0604020202020204" pitchFamily="34" charset="0"/>
                <a:cs typeface="Arial" panose="020B0604020202020204" pitchFamily="34" charset="0"/>
              </a:rPr>
              <a:t>kW</a:t>
            </a:r>
            <a:r>
              <a:rPr lang="en-US" sz="1600" baseline="-25000" dirty="0" err="1">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or above</a:t>
            </a:r>
          </a:p>
          <a:p>
            <a:pPr marL="288925" lvl="1" indent="-287338" fontAlgn="auto">
              <a:lnSpc>
                <a:spcPct val="120000"/>
              </a:lnSpc>
              <a:spcBef>
                <a:spcPts val="0"/>
              </a:spcBef>
              <a:spcAft>
                <a:spcPts val="60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288925" lvl="1" indent="-287338" fontAlgn="auto">
              <a:lnSpc>
                <a:spcPct val="120000"/>
              </a:lnSpc>
              <a:spcBef>
                <a:spcPts val="0"/>
              </a:spcBef>
              <a:spcAft>
                <a:spcPts val="600"/>
              </a:spcAft>
              <a:buFont typeface="Wingdings" panose="05000000000000000000" pitchFamily="2" charset="2"/>
              <a:buChar char="§"/>
              <a:defRPr/>
            </a:pPr>
            <a:r>
              <a:rPr lang="en-US" sz="1600" b="1" dirty="0" err="1">
                <a:solidFill>
                  <a:prstClr val="black"/>
                </a:solidFill>
                <a:latin typeface="Arial" panose="020B0604020202020204" pitchFamily="34" charset="0"/>
                <a:cs typeface="Arial" panose="020B0604020202020204" pitchFamily="34" charset="0"/>
              </a:rPr>
              <a:t>Magnetoplasmadynamic</a:t>
            </a:r>
            <a:r>
              <a:rPr lang="en-US" sz="1600" b="1" dirty="0">
                <a:solidFill>
                  <a:prstClr val="black"/>
                </a:solidFill>
                <a:latin typeface="Arial" panose="020B0604020202020204" pitchFamily="34" charset="0"/>
                <a:cs typeface="Arial" panose="020B0604020202020204" pitchFamily="34" charset="0"/>
              </a:rPr>
              <a:t> (MPD) Thruster (Li-fed)</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No operational flight systems</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Ground tests up to 500 </a:t>
            </a:r>
            <a:r>
              <a:rPr lang="en-US" sz="1600" dirty="0" err="1">
                <a:solidFill>
                  <a:prstClr val="black"/>
                </a:solidFill>
                <a:latin typeface="Arial" panose="020B0604020202020204" pitchFamily="34" charset="0"/>
                <a:cs typeface="Arial" panose="020B0604020202020204" pitchFamily="34" charset="0"/>
              </a:rPr>
              <a:t>kW</a:t>
            </a:r>
            <a:r>
              <a:rPr lang="en-US" sz="1600" baseline="-25000" dirty="0" err="1">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at 500 hours on a lab-model thruster (minimal cathode erosion)</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Inherently high-power thruster</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Test facility cold-wall ‘pumping’</a:t>
            </a:r>
          </a:p>
          <a:p>
            <a:pPr marL="739775" lvl="2" indent="0" defTabSz="803275" fontAlgn="auto">
              <a:lnSpc>
                <a:spcPct val="120000"/>
              </a:lnSpc>
              <a:spcBef>
                <a:spcPts val="0"/>
              </a:spcBef>
              <a:spcAft>
                <a:spcPts val="0"/>
              </a:spcAft>
              <a:buNone/>
              <a:defRPr/>
            </a:pPr>
            <a:endParaRPr lang="en-US" sz="1600" dirty="0">
              <a:solidFill>
                <a:prstClr val="black"/>
              </a:solidFill>
              <a:latin typeface="Arial" panose="020B0604020202020204" pitchFamily="34" charset="0"/>
              <a:cs typeface="Arial" panose="020B0604020202020204" pitchFamily="34" charset="0"/>
            </a:endParaRPr>
          </a:p>
          <a:p>
            <a:pPr indent="-403225" defTabSz="803275"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9ED4DF6-5F9A-47DE-8B2C-33FAD197D212}"/>
              </a:ext>
            </a:extLst>
          </p:cNvPr>
          <p:cNvSpPr txBox="1"/>
          <p:nvPr/>
        </p:nvSpPr>
        <p:spPr>
          <a:xfrm>
            <a:off x="8565609" y="4244229"/>
            <a:ext cx="2793709" cy="246221"/>
          </a:xfrm>
          <a:prstGeom prst="rect">
            <a:avLst/>
          </a:prstGeom>
          <a:noFill/>
        </p:spPr>
        <p:txBody>
          <a:bodyPr wrap="square" rtlCol="0">
            <a:spAutoFit/>
          </a:bodyPr>
          <a:lstStyle/>
          <a:p>
            <a:pPr algn="ctr"/>
            <a:r>
              <a:rPr lang="en-US" sz="1000" b="0" dirty="0">
                <a:latin typeface="Arial" panose="020B0604020202020204" pitchFamily="34" charset="0"/>
                <a:cs typeface="Arial" panose="020B0604020202020204" pitchFamily="34" charset="0"/>
              </a:rPr>
              <a:t>Conceptual MPD Thruster Schematic</a:t>
            </a:r>
          </a:p>
        </p:txBody>
      </p:sp>
      <p:pic>
        <p:nvPicPr>
          <p:cNvPr id="4" name="Picture 3">
            <a:extLst>
              <a:ext uri="{FF2B5EF4-FFF2-40B4-BE49-F238E27FC236}">
                <a16:creationId xmlns:a16="http://schemas.microsoft.com/office/drawing/2014/main" id="{14DC1AC7-6113-48EA-9E84-D2C9787541F8}"/>
              </a:ext>
            </a:extLst>
          </p:cNvPr>
          <p:cNvPicPr>
            <a:picLocks noChangeAspect="1"/>
          </p:cNvPicPr>
          <p:nvPr/>
        </p:nvPicPr>
        <p:blipFill>
          <a:blip r:embed="rId4"/>
          <a:stretch>
            <a:fillRect/>
          </a:stretch>
        </p:blipFill>
        <p:spPr>
          <a:xfrm>
            <a:off x="8206457" y="1849316"/>
            <a:ext cx="3512015" cy="2369122"/>
          </a:xfrm>
          <a:prstGeom prst="rect">
            <a:avLst/>
          </a:prstGeom>
        </p:spPr>
      </p:pic>
    </p:spTree>
    <p:extLst>
      <p:ext uri="{BB962C8B-B14F-4D97-AF65-F5344CB8AC3E}">
        <p14:creationId xmlns:p14="http://schemas.microsoft.com/office/powerpoint/2010/main" val="75073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05790" y="302068"/>
            <a:ext cx="10984230" cy="543751"/>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Challenge #3: Electric Propulsion System (MPD Thruster)</a:t>
            </a:r>
          </a:p>
        </p:txBody>
      </p:sp>
      <p:sp>
        <p:nvSpPr>
          <p:cNvPr id="13" name="Content Placeholder 3">
            <a:extLst>
              <a:ext uri="{FF2B5EF4-FFF2-40B4-BE49-F238E27FC236}">
                <a16:creationId xmlns:a16="http://schemas.microsoft.com/office/drawing/2014/main" id="{E5585500-1BCB-8A4C-B4B9-0C5E9039AB37}"/>
              </a:ext>
            </a:extLst>
          </p:cNvPr>
          <p:cNvSpPr txBox="1">
            <a:spLocks/>
          </p:cNvSpPr>
          <p:nvPr/>
        </p:nvSpPr>
        <p:spPr>
          <a:xfrm>
            <a:off x="605790" y="2068222"/>
            <a:ext cx="8231842" cy="315936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lvl="1" indent="-287338" fontAlgn="auto">
              <a:lnSpc>
                <a:spcPct val="120000"/>
              </a:lnSpc>
              <a:spcBef>
                <a:spcPts val="0"/>
              </a:spcBef>
              <a:spcAft>
                <a:spcPts val="600"/>
              </a:spcAft>
              <a:buFont typeface="Wingdings" panose="05000000000000000000" pitchFamily="2" charset="2"/>
              <a:buChar char="§"/>
              <a:defRPr/>
            </a:pPr>
            <a:r>
              <a:rPr lang="en-US" sz="1600" b="1" dirty="0" err="1">
                <a:solidFill>
                  <a:prstClr val="black"/>
                </a:solidFill>
                <a:latin typeface="Arial" panose="020B0604020202020204" pitchFamily="34" charset="0"/>
                <a:cs typeface="Arial" panose="020B0604020202020204" pitchFamily="34" charset="0"/>
              </a:rPr>
              <a:t>Magnetoplasmadynamic</a:t>
            </a:r>
            <a:r>
              <a:rPr lang="en-US" sz="1600" b="1" dirty="0">
                <a:solidFill>
                  <a:prstClr val="black"/>
                </a:solidFill>
                <a:latin typeface="Arial" panose="020B0604020202020204" pitchFamily="34" charset="0"/>
                <a:cs typeface="Arial" panose="020B0604020202020204" pitchFamily="34" charset="0"/>
              </a:rPr>
              <a:t> (MPD) Thruster (Li-fed)</a:t>
            </a:r>
          </a:p>
          <a:p>
            <a:pPr marL="688975" lvl="2" indent="-287338" fontAlgn="auto">
              <a:lnSpc>
                <a:spcPct val="120000"/>
              </a:lnSpc>
              <a:spcBef>
                <a:spcPts val="0"/>
              </a:spcBef>
              <a:spcAft>
                <a:spcPts val="600"/>
              </a:spcAft>
              <a:buFont typeface="Wingdings" panose="05000000000000000000" pitchFamily="2" charset="2"/>
              <a:buChar char="§"/>
              <a:defRPr/>
            </a:pPr>
            <a:r>
              <a:rPr lang="en-US" sz="1600" b="1" dirty="0">
                <a:solidFill>
                  <a:prstClr val="black"/>
                </a:solidFill>
                <a:latin typeface="Arial" panose="020B0604020202020204" pitchFamily="34" charset="0"/>
                <a:cs typeface="Arial" panose="020B0604020202020204" pitchFamily="34" charset="0"/>
              </a:rPr>
              <a:t>Challenges</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Long-duration cathode lifetime</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Anode degradation (avoiding spot-mode discharge / ‘onset’)</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Power Processing Unit at scale (high power w/AC input)</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High-current transients on start-up / shut-down</a:t>
            </a:r>
          </a:p>
          <a:p>
            <a:pPr marL="1146175" lvl="3"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Limited performance database</a:t>
            </a:r>
          </a:p>
          <a:p>
            <a:pPr marL="288925" lvl="1" indent="-287338" fontAlgn="auto">
              <a:lnSpc>
                <a:spcPct val="120000"/>
              </a:lnSpc>
              <a:spcBef>
                <a:spcPts val="0"/>
              </a:spcBef>
              <a:spcAft>
                <a:spcPts val="60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739775" lvl="2" indent="0" defTabSz="803275" fontAlgn="auto">
              <a:lnSpc>
                <a:spcPct val="120000"/>
              </a:lnSpc>
              <a:spcBef>
                <a:spcPts val="0"/>
              </a:spcBef>
              <a:spcAft>
                <a:spcPts val="0"/>
              </a:spcAft>
              <a:buNone/>
              <a:defRPr/>
            </a:pPr>
            <a:endParaRPr lang="en-US" sz="1600" dirty="0">
              <a:solidFill>
                <a:prstClr val="black"/>
              </a:solidFill>
              <a:latin typeface="Arial" panose="020B0604020202020204" pitchFamily="34" charset="0"/>
              <a:cs typeface="Arial" panose="020B0604020202020204" pitchFamily="34" charset="0"/>
            </a:endParaRPr>
          </a:p>
          <a:p>
            <a:pPr indent="-403225" defTabSz="803275"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p:txBody>
      </p:sp>
      <p:pic>
        <p:nvPicPr>
          <p:cNvPr id="12" name="Picture 11" descr="A picture containing text, candle, sunset, night sky&#10;&#10;Description automatically generated">
            <a:extLst>
              <a:ext uri="{FF2B5EF4-FFF2-40B4-BE49-F238E27FC236}">
                <a16:creationId xmlns:a16="http://schemas.microsoft.com/office/drawing/2014/main" id="{30982A9B-A94B-4DA2-A98F-186E597AF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48" y="2519835"/>
            <a:ext cx="3448512" cy="2529665"/>
          </a:xfrm>
          <a:prstGeom prst="rect">
            <a:avLst/>
          </a:prstGeom>
          <a:ln>
            <a:solidFill>
              <a:schemeClr val="bg1"/>
            </a:solidFill>
          </a:ln>
        </p:spPr>
      </p:pic>
    </p:spTree>
    <p:extLst>
      <p:ext uri="{BB962C8B-B14F-4D97-AF65-F5344CB8AC3E}">
        <p14:creationId xmlns:p14="http://schemas.microsoft.com/office/powerpoint/2010/main" val="380437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05790" y="302068"/>
            <a:ext cx="10984230" cy="543751"/>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Final Takeaways</a:t>
            </a:r>
          </a:p>
        </p:txBody>
      </p:sp>
      <p:sp>
        <p:nvSpPr>
          <p:cNvPr id="13" name="Content Placeholder 3">
            <a:extLst>
              <a:ext uri="{FF2B5EF4-FFF2-40B4-BE49-F238E27FC236}">
                <a16:creationId xmlns:a16="http://schemas.microsoft.com/office/drawing/2014/main" id="{E5585500-1BCB-8A4C-B4B9-0C5E9039AB37}"/>
              </a:ext>
            </a:extLst>
          </p:cNvPr>
          <p:cNvSpPr txBox="1">
            <a:spLocks/>
          </p:cNvSpPr>
          <p:nvPr/>
        </p:nvSpPr>
        <p:spPr>
          <a:xfrm>
            <a:off x="221254" y="1179512"/>
            <a:ext cx="10032589" cy="315936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charset="0"/>
              <a:buNone/>
              <a:defRPr/>
            </a:pPr>
            <a:r>
              <a:rPr lang="en-US" sz="2000" dirty="0">
                <a:solidFill>
                  <a:prstClr val="black"/>
                </a:solidFill>
                <a:latin typeface="Arial" panose="020B0604020202020204" pitchFamily="34" charset="0"/>
                <a:cs typeface="Arial" panose="020B0604020202020204" pitchFamily="34" charset="0"/>
              </a:rPr>
              <a:t>NASA and DOE collaborating with industry and academia on SNP development efforts</a:t>
            </a:r>
          </a:p>
          <a:p>
            <a:pPr marL="0" indent="0">
              <a:lnSpc>
                <a:spcPct val="120000"/>
              </a:lnSpc>
              <a:spcAft>
                <a:spcPts val="600"/>
              </a:spcAft>
              <a:buFont typeface="Arial" charset="0"/>
              <a:buNone/>
              <a:defRPr/>
            </a:pPr>
            <a:endParaRPr lang="en-US" sz="1600" dirty="0">
              <a:solidFill>
                <a:prstClr val="black"/>
              </a:solidFill>
              <a:latin typeface="Arial" panose="020B0604020202020204" pitchFamily="34" charset="0"/>
              <a:cs typeface="Arial" panose="020B0604020202020204" pitchFamily="34" charset="0"/>
            </a:endParaRPr>
          </a:p>
          <a:p>
            <a:pPr marL="0" lvl="1" indent="0" fontAlgn="auto">
              <a:lnSpc>
                <a:spcPct val="120000"/>
              </a:lnSpc>
              <a:spcBef>
                <a:spcPts val="0"/>
              </a:spcBef>
              <a:spcAft>
                <a:spcPts val="0"/>
              </a:spcAft>
              <a:buFont typeface="Arial" panose="020B0604020202020204" pitchFamily="34" charset="0"/>
              <a:buNone/>
              <a:defRPr/>
            </a:pPr>
            <a:r>
              <a:rPr lang="en-US" sz="1600" b="1" dirty="0">
                <a:solidFill>
                  <a:prstClr val="black"/>
                </a:solidFill>
                <a:latin typeface="Arial" panose="020B0604020202020204" pitchFamily="34" charset="0"/>
                <a:cs typeface="Arial" panose="020B0604020202020204" pitchFamily="34" charset="0"/>
              </a:rPr>
              <a:t>NEP</a:t>
            </a:r>
            <a:r>
              <a:rPr lang="en-US" sz="1600" dirty="0">
                <a:solidFill>
                  <a:prstClr val="black"/>
                </a:solidFill>
                <a:latin typeface="Arial" panose="020B0604020202020204" pitchFamily="34" charset="0"/>
                <a:cs typeface="Arial" panose="020B0604020202020204" pitchFamily="34" charset="0"/>
              </a:rPr>
              <a:t> Efforts</a:t>
            </a:r>
          </a:p>
          <a:p>
            <a:pPr marL="288925" lvl="1" indent="-287338" fontAlgn="auto">
              <a:lnSpc>
                <a:spcPct val="120000"/>
              </a:lnSpc>
              <a:spcBef>
                <a:spcPts val="0"/>
              </a:spcBef>
              <a:spcAft>
                <a:spcPts val="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Government-developed technology maturation plan to guide project direction and investments</a:t>
            </a:r>
          </a:p>
          <a:p>
            <a:pPr marL="288925" lvl="1" indent="-287338" fontAlgn="auto">
              <a:lnSpc>
                <a:spcPct val="120000"/>
              </a:lnSpc>
              <a:spcBef>
                <a:spcPts val="0"/>
              </a:spcBef>
              <a:spcAft>
                <a:spcPts val="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Multiple parallel development options to mature key technologies and systems </a:t>
            </a:r>
          </a:p>
          <a:p>
            <a:pPr marL="288925" lvl="1" indent="-287338" fontAlgn="auto">
              <a:lnSpc>
                <a:spcPct val="120000"/>
              </a:lnSpc>
              <a:spcBef>
                <a:spcPts val="0"/>
              </a:spcBef>
              <a:spcAft>
                <a:spcPts val="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Build and test hardware at relevant conditions (e.g., temperatures, power levels, 1 MW</a:t>
            </a:r>
            <a:r>
              <a:rPr lang="en-US" sz="1600" baseline="-25000" dirty="0">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building blocks)</a:t>
            </a:r>
          </a:p>
          <a:p>
            <a:pPr marL="288925" lvl="1" indent="-287338"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288925" lvl="1" indent="-287338"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287337" lvl="1" fontAlgn="auto">
              <a:lnSpc>
                <a:spcPct val="120000"/>
              </a:lnSpc>
              <a:spcBef>
                <a:spcPts val="0"/>
              </a:spcBef>
              <a:spcAft>
                <a:spcPts val="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HALEU fuel form opens door for increased participation (vs. HEU)</a:t>
            </a:r>
          </a:p>
          <a:p>
            <a:pPr marL="287337" lvl="1" fontAlgn="auto">
              <a:lnSpc>
                <a:spcPct val="120000"/>
              </a:lnSpc>
              <a:spcBef>
                <a:spcPts val="0"/>
              </a:spcBef>
              <a:spcAft>
                <a:spcPts val="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Take advantage of recent and ongoing multi-agency nuclear investments </a:t>
            </a:r>
          </a:p>
          <a:p>
            <a:pPr marL="287337" lvl="1" fontAlgn="auto">
              <a:lnSpc>
                <a:spcPct val="120000"/>
              </a:lnSpc>
              <a:spcBef>
                <a:spcPts val="0"/>
              </a:spcBef>
              <a:spcAft>
                <a:spcPts val="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Advance strategy that aligns with industry participation</a:t>
            </a:r>
          </a:p>
          <a:p>
            <a:pPr marL="687387" lvl="2" fontAlgn="auto">
              <a:lnSpc>
                <a:spcPct val="120000"/>
              </a:lnSpc>
              <a:spcBef>
                <a:spcPts val="0"/>
              </a:spcBef>
              <a:spcAft>
                <a:spcPts val="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Including technologies not initially developed for space nuclear applications (electric aircraft, ground-based reactor designs and modeling tools)</a:t>
            </a:r>
          </a:p>
          <a:p>
            <a:pPr marL="287337" lvl="1"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739775" lvl="2" indent="0" defTabSz="803275" fontAlgn="auto">
              <a:lnSpc>
                <a:spcPct val="120000"/>
              </a:lnSpc>
              <a:spcBef>
                <a:spcPts val="0"/>
              </a:spcBef>
              <a:spcAft>
                <a:spcPts val="0"/>
              </a:spcAft>
              <a:buNone/>
              <a:defRPr/>
            </a:pPr>
            <a:endParaRPr lang="en-US" sz="1600" dirty="0">
              <a:solidFill>
                <a:prstClr val="black"/>
              </a:solidFill>
              <a:latin typeface="Arial" panose="020B0604020202020204" pitchFamily="34" charset="0"/>
              <a:cs typeface="Arial" panose="020B0604020202020204" pitchFamily="34" charset="0"/>
            </a:endParaRPr>
          </a:p>
          <a:p>
            <a:pPr indent="-403225" defTabSz="803275"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098748FF-9ACE-4860-97FA-208201465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6743" y="1540412"/>
            <a:ext cx="1113029" cy="102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A Brief History of the Department of Energy | Department of Energy">
            <a:extLst>
              <a:ext uri="{FF2B5EF4-FFF2-40B4-BE49-F238E27FC236}">
                <a16:creationId xmlns:a16="http://schemas.microsoft.com/office/drawing/2014/main" id="{854EB1CF-E31E-4D69-ADF7-156346550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198" y="1494982"/>
            <a:ext cx="1113030" cy="111303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
            <a:extLst>
              <a:ext uri="{FF2B5EF4-FFF2-40B4-BE49-F238E27FC236}">
                <a16:creationId xmlns:a16="http://schemas.microsoft.com/office/drawing/2014/main" id="{822746A7-DADA-4FE3-9DE7-1FA4ECD256BB}"/>
              </a:ext>
            </a:extLst>
          </p:cNvPr>
          <p:cNvSpPr/>
          <p:nvPr/>
        </p:nvSpPr>
        <p:spPr>
          <a:xfrm>
            <a:off x="1403143" y="5970065"/>
            <a:ext cx="9541736" cy="577693"/>
          </a:xfrm>
          <a:prstGeom prst="rect">
            <a:avLst/>
          </a:prstGeom>
          <a:solidFill>
            <a:schemeClr val="accent1">
              <a:lumMod val="75000"/>
            </a:schemeClr>
          </a:solidFill>
          <a:ln w="28575" cap="flat" cmpd="sng" algn="ctr">
            <a:solidFill>
              <a:schemeClr val="tx1"/>
            </a:solidFill>
            <a:prstDash val="solid"/>
          </a:ln>
          <a:effectLst>
            <a:outerShdw blurRad="40000" dist="23000" dir="5400000" rotWithShape="0">
              <a:srgbClr val="000000">
                <a:alpha val="35000"/>
              </a:srgbClr>
            </a:outerShdw>
          </a:effectLst>
        </p:spPr>
        <p:txBody>
          <a:bodyPr rtlCol="0" anchor="ctr"/>
          <a:lstStyle/>
          <a:p>
            <a:pPr marL="297180" marR="0" lvl="1" indent="0" algn="ctr" defTabSz="914400" eaLnBrk="0" fontAlgn="base" latinLnBrk="0" hangingPunct="0">
              <a:lnSpc>
                <a:spcPct val="100000"/>
              </a:lnSpc>
              <a:spcBef>
                <a:spcPct val="0"/>
              </a:spcBef>
              <a:spcAft>
                <a:spcPts val="60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 represents a broad national effort to develop the technologies and systems for Space Nuclear Propulsion and show those systems can be realized. </a:t>
            </a:r>
          </a:p>
        </p:txBody>
      </p:sp>
    </p:spTree>
    <p:extLst>
      <p:ext uri="{BB962C8B-B14F-4D97-AF65-F5344CB8AC3E}">
        <p14:creationId xmlns:p14="http://schemas.microsoft.com/office/powerpoint/2010/main" val="325573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up of a drone&#10;&#10;Description automatically generated with medium confidence">
            <a:extLst>
              <a:ext uri="{FF2B5EF4-FFF2-40B4-BE49-F238E27FC236}">
                <a16:creationId xmlns:a16="http://schemas.microsoft.com/office/drawing/2014/main" id="{6DB3D23C-A1EB-40E7-8FA1-668736FB6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369" y="1161828"/>
            <a:ext cx="7542928" cy="4831578"/>
          </a:xfrm>
          <a:prstGeom prst="rect">
            <a:avLst/>
          </a:prstGeom>
        </p:spPr>
      </p:pic>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05790" y="302068"/>
            <a:ext cx="10984230" cy="543751"/>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Questions</a:t>
            </a:r>
          </a:p>
        </p:txBody>
      </p:sp>
      <p:sp>
        <p:nvSpPr>
          <p:cNvPr id="14" name="TextBox 13">
            <a:extLst>
              <a:ext uri="{FF2B5EF4-FFF2-40B4-BE49-F238E27FC236}">
                <a16:creationId xmlns:a16="http://schemas.microsoft.com/office/drawing/2014/main" id="{E55893E5-5C6E-4576-B3EC-DBB615E638D2}"/>
              </a:ext>
            </a:extLst>
          </p:cNvPr>
          <p:cNvSpPr txBox="1"/>
          <p:nvPr/>
        </p:nvSpPr>
        <p:spPr>
          <a:xfrm>
            <a:off x="4996968" y="5054103"/>
            <a:ext cx="6866965" cy="1293175"/>
          </a:xfrm>
          <a:prstGeom prst="rect">
            <a:avLst/>
          </a:prstGeom>
          <a:noFill/>
        </p:spPr>
        <p:txBody>
          <a:bodyPr wrap="square" rtlCol="0" anchor="ctr" anchorCtr="0">
            <a:spAutoFit/>
          </a:bodyPr>
          <a:lstStyle/>
          <a:p>
            <a:pPr algn="r">
              <a:lnSpc>
                <a:spcPts val="2400"/>
              </a:lnSpc>
            </a:pPr>
            <a:r>
              <a:rPr lang="en-US" sz="2000" b="1" dirty="0">
                <a:latin typeface="Helvetica Neue" charset="0"/>
                <a:ea typeface="Helvetica Neue" charset="0"/>
                <a:cs typeface="Helvetica Neue" charset="0"/>
              </a:rPr>
              <a:t>NASA – George C. Marshall Space Flight Center</a:t>
            </a:r>
          </a:p>
          <a:p>
            <a:pPr algn="r">
              <a:lnSpc>
                <a:spcPts val="2400"/>
              </a:lnSpc>
            </a:pPr>
            <a:r>
              <a:rPr lang="en-US" sz="2000" b="1" dirty="0">
                <a:latin typeface="Helvetica Neue" charset="0"/>
                <a:ea typeface="Helvetica Neue" charset="0"/>
                <a:cs typeface="Helvetica Neue" charset="0"/>
              </a:rPr>
              <a:t>Space Nuclear Propulsion (SNP) Project</a:t>
            </a:r>
          </a:p>
          <a:p>
            <a:pPr algn="r">
              <a:lnSpc>
                <a:spcPts val="2400"/>
              </a:lnSpc>
            </a:pPr>
            <a:r>
              <a:rPr lang="en-US" sz="1600" b="1" dirty="0">
                <a:latin typeface="Helvetica Neue" charset="0"/>
                <a:ea typeface="Helvetica Neue" charset="0"/>
                <a:cs typeface="Helvetica Neue" charset="0"/>
              </a:rPr>
              <a:t>Dr. Kurt Polzin, SNP Project Chief Engineer</a:t>
            </a:r>
          </a:p>
          <a:p>
            <a:pPr algn="r">
              <a:lnSpc>
                <a:spcPts val="2400"/>
              </a:lnSpc>
            </a:pPr>
            <a:r>
              <a:rPr lang="en-US" sz="1600" b="1" dirty="0">
                <a:latin typeface="Helvetica Neue" charset="0"/>
                <a:ea typeface="Helvetica Neue" charset="0"/>
                <a:cs typeface="Helvetica Neue" charset="0"/>
                <a:hlinkClick r:id="rId5"/>
              </a:rPr>
              <a:t>kurt.a.polzin@nasa.gov</a:t>
            </a:r>
            <a:endParaRPr lang="en-US" sz="1600" b="1" dirty="0">
              <a:latin typeface="Helvetica Neue" charset="0"/>
              <a:ea typeface="Helvetica Neue" charset="0"/>
              <a:cs typeface="Helvetica Neue" charset="0"/>
            </a:endParaRPr>
          </a:p>
        </p:txBody>
      </p:sp>
    </p:spTree>
    <p:extLst>
      <p:ext uri="{BB962C8B-B14F-4D97-AF65-F5344CB8AC3E}">
        <p14:creationId xmlns:p14="http://schemas.microsoft.com/office/powerpoint/2010/main" val="92406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28650" y="243574"/>
            <a:ext cx="10961370" cy="647966"/>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latin typeface="Calibri" panose="020F0502020204030204" pitchFamily="34" charset="0"/>
                <a:cs typeface="Calibri" panose="020F0502020204030204" pitchFamily="34" charset="0"/>
              </a:rPr>
              <a:t>Nuclear Electric Propulsion (NEP): Introduction</a:t>
            </a:r>
            <a:endParaRPr lang="en-US" sz="2400" b="1" dirty="0">
              <a:solidFill>
                <a:schemeClr val="bg1"/>
              </a:solidFill>
            </a:endParaRPr>
          </a:p>
        </p:txBody>
      </p:sp>
      <p:pic>
        <p:nvPicPr>
          <p:cNvPr id="12" name="Picture 11" descr="A close-up of a drone&#10;&#10;Description automatically generated with medium confidence">
            <a:extLst>
              <a:ext uri="{FF2B5EF4-FFF2-40B4-BE49-F238E27FC236}">
                <a16:creationId xmlns:a16="http://schemas.microsoft.com/office/drawing/2014/main" id="{7D483887-58BD-4914-865B-5447486EE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099" y="3137473"/>
            <a:ext cx="5486400" cy="3514281"/>
          </a:xfrm>
          <a:prstGeom prst="rect">
            <a:avLst/>
          </a:prstGeom>
        </p:spPr>
      </p:pic>
      <p:pic>
        <p:nvPicPr>
          <p:cNvPr id="17" name="Picture 16" descr="Diagram&#10;&#10;Description automatically generated">
            <a:extLst>
              <a:ext uri="{FF2B5EF4-FFF2-40B4-BE49-F238E27FC236}">
                <a16:creationId xmlns:a16="http://schemas.microsoft.com/office/drawing/2014/main" id="{A494510B-4563-40F6-BCD1-7A7CE28BE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4" y="1198814"/>
            <a:ext cx="6113877" cy="5486400"/>
          </a:xfrm>
          <a:prstGeom prst="rect">
            <a:avLst/>
          </a:prstGeom>
        </p:spPr>
      </p:pic>
      <p:cxnSp>
        <p:nvCxnSpPr>
          <p:cNvPr id="18" name="Straight Arrow Connector 17">
            <a:extLst>
              <a:ext uri="{FF2B5EF4-FFF2-40B4-BE49-F238E27FC236}">
                <a16:creationId xmlns:a16="http://schemas.microsoft.com/office/drawing/2014/main" id="{7AA1AF5A-15F4-4871-8649-03E125C2B7BF}"/>
              </a:ext>
            </a:extLst>
          </p:cNvPr>
          <p:cNvCxnSpPr>
            <a:cxnSpLocks/>
          </p:cNvCxnSpPr>
          <p:nvPr/>
        </p:nvCxnSpPr>
        <p:spPr>
          <a:xfrm>
            <a:off x="7176049" y="4561232"/>
            <a:ext cx="1958340" cy="1283803"/>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E453457-4AD1-41C9-A00C-471BDF6198E6}"/>
              </a:ext>
            </a:extLst>
          </p:cNvPr>
          <p:cNvCxnSpPr>
            <a:cxnSpLocks/>
          </p:cNvCxnSpPr>
          <p:nvPr/>
        </p:nvCxnSpPr>
        <p:spPr>
          <a:xfrm>
            <a:off x="7176049" y="4561232"/>
            <a:ext cx="1835248" cy="50955"/>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5">
            <a:extLst>
              <a:ext uri="{FF2B5EF4-FFF2-40B4-BE49-F238E27FC236}">
                <a16:creationId xmlns:a16="http://schemas.microsoft.com/office/drawing/2014/main" id="{1E9B7025-845C-4BE5-920F-1FE8FD080298}"/>
              </a:ext>
            </a:extLst>
          </p:cNvPr>
          <p:cNvSpPr txBox="1">
            <a:spLocks noChangeArrowheads="1"/>
          </p:cNvSpPr>
          <p:nvPr/>
        </p:nvSpPr>
        <p:spPr>
          <a:xfrm>
            <a:off x="6460372" y="1198814"/>
            <a:ext cx="5439984" cy="2272789"/>
          </a:xfrm>
          <a:prstGeom prst="rect">
            <a:avLst/>
          </a:prstGeom>
        </p:spPr>
        <p:txBody>
          <a:bodyPr/>
          <a:lstStyle>
            <a:lvl1pPr marL="411480" indent="-411480" algn="l" defTabSz="548640" rtl="0" eaLnBrk="1" fontAlgn="base" hangingPunct="1">
              <a:spcBef>
                <a:spcPct val="20000"/>
              </a:spcBef>
              <a:spcAft>
                <a:spcPct val="0"/>
              </a:spcAft>
              <a:buFont typeface="Arial" pitchFamily="34" charset="0"/>
              <a:buChar char="•"/>
              <a:defRPr sz="3840" kern="1200">
                <a:solidFill>
                  <a:schemeClr val="tx1"/>
                </a:solidFill>
                <a:latin typeface="+mn-lt"/>
                <a:ea typeface="ＭＳ Ｐゴシック" charset="-128"/>
                <a:cs typeface="ＭＳ Ｐゴシック" charset="-128"/>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mn-lt"/>
                <a:ea typeface="ＭＳ Ｐゴシック" charset="-128"/>
                <a:cs typeface="+mn-cs"/>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ＭＳ Ｐゴシック" charset="-128"/>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279400" lvl="1" indent="0">
              <a:spcAft>
                <a:spcPct val="20000"/>
              </a:spcAft>
              <a:buNone/>
            </a:pPr>
            <a:r>
              <a:rPr lang="en-US" sz="1200" dirty="0">
                <a:latin typeface="Arial" panose="020B0604020202020204" pitchFamily="34" charset="0"/>
                <a:cs typeface="Arial" panose="020B0604020202020204" pitchFamily="34" charset="0"/>
              </a:rPr>
              <a:t>Nuclear reactor heat → Electricity → Electric thrusters</a:t>
            </a:r>
          </a:p>
          <a:p>
            <a:pPr marL="279400" lvl="1" indent="0">
              <a:spcAft>
                <a:spcPct val="20000"/>
              </a:spcAft>
              <a:buNone/>
            </a:pPr>
            <a:r>
              <a:rPr lang="en-US" sz="1200" dirty="0">
                <a:latin typeface="Arial" panose="020B0604020202020204" pitchFamily="34" charset="0"/>
                <a:cs typeface="Arial" panose="020B0604020202020204" pitchFamily="34" charset="0"/>
              </a:rPr>
              <a:t>System Critical Technology Elements (CTEs):</a:t>
            </a:r>
          </a:p>
          <a:p>
            <a:pPr marL="914400" lvl="2" indent="-342900">
              <a:spcAft>
                <a:spcPct val="20000"/>
              </a:spcAft>
            </a:pPr>
            <a:r>
              <a:rPr lang="en-US" sz="1200" dirty="0">
                <a:latin typeface="Arial" panose="020B0604020202020204" pitchFamily="34" charset="0"/>
                <a:cs typeface="Arial" panose="020B0604020202020204" pitchFamily="34" charset="0"/>
              </a:rPr>
              <a:t>CTE 1: Reactor and Coolant Subsystem (RXS)</a:t>
            </a:r>
          </a:p>
          <a:p>
            <a:pPr marL="914400" lvl="2" indent="-342900">
              <a:spcAft>
                <a:spcPct val="20000"/>
              </a:spcAft>
            </a:pPr>
            <a:r>
              <a:rPr lang="en-US" sz="1200" dirty="0">
                <a:latin typeface="Arial" panose="020B0604020202020204" pitchFamily="34" charset="0"/>
                <a:cs typeface="Arial" panose="020B0604020202020204" pitchFamily="34" charset="0"/>
              </a:rPr>
              <a:t>CTE 2: Power Conversion Subsystem (PCS)</a:t>
            </a:r>
          </a:p>
          <a:p>
            <a:pPr marL="914400" lvl="2" indent="-342900">
              <a:spcAft>
                <a:spcPct val="20000"/>
              </a:spcAft>
            </a:pPr>
            <a:r>
              <a:rPr lang="en-US" sz="1200" dirty="0">
                <a:latin typeface="Arial" panose="020B0604020202020204" pitchFamily="34" charset="0"/>
                <a:cs typeface="Arial" panose="020B0604020202020204" pitchFamily="34" charset="0"/>
              </a:rPr>
              <a:t>CTE 3: Power Management &amp; Distribution (PMAD) Subsystem</a:t>
            </a:r>
          </a:p>
          <a:p>
            <a:pPr marL="914400" lvl="2" indent="-342900">
              <a:spcAft>
                <a:spcPct val="20000"/>
              </a:spcAft>
            </a:pPr>
            <a:r>
              <a:rPr lang="en-US" sz="1200" dirty="0">
                <a:latin typeface="Arial" panose="020B0604020202020204" pitchFamily="34" charset="0"/>
                <a:cs typeface="Arial" panose="020B0604020202020204" pitchFamily="34" charset="0"/>
              </a:rPr>
              <a:t>CTE 4: Electric Propulsion Subsystem (EPS)</a:t>
            </a:r>
          </a:p>
          <a:p>
            <a:pPr marL="914400" lvl="2" indent="-342900">
              <a:spcAft>
                <a:spcPct val="20000"/>
              </a:spcAft>
            </a:pPr>
            <a:r>
              <a:rPr lang="en-US" sz="1200" dirty="0">
                <a:latin typeface="Arial" panose="020B0604020202020204" pitchFamily="34" charset="0"/>
                <a:cs typeface="Arial" panose="020B0604020202020204" pitchFamily="34" charset="0"/>
              </a:rPr>
              <a:t>CTE 5: Primary Heat Rejection Subsystem (PHRS)</a:t>
            </a:r>
          </a:p>
        </p:txBody>
      </p:sp>
      <p:sp>
        <p:nvSpPr>
          <p:cNvPr id="21" name="Left Brace 20">
            <a:extLst>
              <a:ext uri="{FF2B5EF4-FFF2-40B4-BE49-F238E27FC236}">
                <a16:creationId xmlns:a16="http://schemas.microsoft.com/office/drawing/2014/main" id="{726AE511-F176-468D-8A88-B669ED1CBB6E}"/>
              </a:ext>
            </a:extLst>
          </p:cNvPr>
          <p:cNvSpPr/>
          <p:nvPr/>
        </p:nvSpPr>
        <p:spPr>
          <a:xfrm rot="14440901">
            <a:off x="7897257" y="4859693"/>
            <a:ext cx="535564" cy="2392769"/>
          </a:xfrm>
          <a:prstGeom prst="leftBrace">
            <a:avLst>
              <a:gd name="adj1" fmla="val 8333"/>
              <a:gd name="adj2" fmla="val 5309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7A153A85-EFE6-4FB8-8A94-107F998BBC3D}"/>
              </a:ext>
            </a:extLst>
          </p:cNvPr>
          <p:cNvSpPr txBox="1"/>
          <p:nvPr/>
        </p:nvSpPr>
        <p:spPr>
          <a:xfrm>
            <a:off x="6127731" y="6475178"/>
            <a:ext cx="556259" cy="246221"/>
          </a:xfrm>
          <a:prstGeom prst="rect">
            <a:avLst/>
          </a:prstGeom>
          <a:noFill/>
        </p:spPr>
        <p:txBody>
          <a:bodyPr wrap="square" rtlCol="0">
            <a:spAutoFit/>
          </a:bodyPr>
          <a:lstStyle/>
          <a:p>
            <a:pPr algn="ctr"/>
            <a:r>
              <a:rPr lang="en-US" sz="1000" b="1" dirty="0">
                <a:latin typeface="+mn-lt"/>
              </a:rPr>
              <a:t>CTE 1</a:t>
            </a:r>
          </a:p>
        </p:txBody>
      </p:sp>
      <p:sp>
        <p:nvSpPr>
          <p:cNvPr id="23" name="TextBox 22">
            <a:extLst>
              <a:ext uri="{FF2B5EF4-FFF2-40B4-BE49-F238E27FC236}">
                <a16:creationId xmlns:a16="http://schemas.microsoft.com/office/drawing/2014/main" id="{52F31FF3-3ED2-4FBF-ACD8-F0BD006B15AB}"/>
              </a:ext>
            </a:extLst>
          </p:cNvPr>
          <p:cNvSpPr txBox="1"/>
          <p:nvPr/>
        </p:nvSpPr>
        <p:spPr>
          <a:xfrm>
            <a:off x="6440467" y="5916539"/>
            <a:ext cx="556259" cy="246221"/>
          </a:xfrm>
          <a:prstGeom prst="rect">
            <a:avLst/>
          </a:prstGeom>
          <a:noFill/>
        </p:spPr>
        <p:txBody>
          <a:bodyPr wrap="square" rtlCol="0">
            <a:spAutoFit/>
          </a:bodyPr>
          <a:lstStyle/>
          <a:p>
            <a:pPr algn="ctr"/>
            <a:r>
              <a:rPr lang="en-US" sz="1000" b="1" dirty="0">
                <a:latin typeface="+mn-lt"/>
              </a:rPr>
              <a:t>CTE 2</a:t>
            </a:r>
          </a:p>
        </p:txBody>
      </p:sp>
      <p:sp>
        <p:nvSpPr>
          <p:cNvPr id="24" name="TextBox 23">
            <a:extLst>
              <a:ext uri="{FF2B5EF4-FFF2-40B4-BE49-F238E27FC236}">
                <a16:creationId xmlns:a16="http://schemas.microsoft.com/office/drawing/2014/main" id="{22DF5937-2BD9-4F3F-B95F-1A4ABE0AD6BD}"/>
              </a:ext>
            </a:extLst>
          </p:cNvPr>
          <p:cNvSpPr txBox="1"/>
          <p:nvPr/>
        </p:nvSpPr>
        <p:spPr>
          <a:xfrm>
            <a:off x="8232253" y="6300075"/>
            <a:ext cx="556259" cy="246221"/>
          </a:xfrm>
          <a:prstGeom prst="rect">
            <a:avLst/>
          </a:prstGeom>
          <a:noFill/>
        </p:spPr>
        <p:txBody>
          <a:bodyPr wrap="square" rtlCol="0">
            <a:spAutoFit/>
          </a:bodyPr>
          <a:lstStyle/>
          <a:p>
            <a:pPr algn="ctr"/>
            <a:r>
              <a:rPr lang="en-US" sz="1000" b="1" dirty="0">
                <a:latin typeface="+mn-lt"/>
              </a:rPr>
              <a:t>CTE 3</a:t>
            </a:r>
          </a:p>
        </p:txBody>
      </p:sp>
      <p:sp>
        <p:nvSpPr>
          <p:cNvPr id="25" name="TextBox 24">
            <a:extLst>
              <a:ext uri="{FF2B5EF4-FFF2-40B4-BE49-F238E27FC236}">
                <a16:creationId xmlns:a16="http://schemas.microsoft.com/office/drawing/2014/main" id="{A5013A3B-DB94-40CF-A6C8-D0864F006A85}"/>
              </a:ext>
            </a:extLst>
          </p:cNvPr>
          <p:cNvSpPr txBox="1"/>
          <p:nvPr/>
        </p:nvSpPr>
        <p:spPr>
          <a:xfrm>
            <a:off x="6718596" y="4438121"/>
            <a:ext cx="556259" cy="246221"/>
          </a:xfrm>
          <a:prstGeom prst="rect">
            <a:avLst/>
          </a:prstGeom>
          <a:noFill/>
        </p:spPr>
        <p:txBody>
          <a:bodyPr wrap="square" rtlCol="0">
            <a:spAutoFit/>
          </a:bodyPr>
          <a:lstStyle/>
          <a:p>
            <a:pPr algn="ctr"/>
            <a:r>
              <a:rPr lang="en-US" sz="1000" b="1" dirty="0">
                <a:latin typeface="+mn-lt"/>
              </a:rPr>
              <a:t>CTE 4</a:t>
            </a:r>
          </a:p>
        </p:txBody>
      </p:sp>
      <p:cxnSp>
        <p:nvCxnSpPr>
          <p:cNvPr id="26" name="Straight Arrow Connector 25">
            <a:extLst>
              <a:ext uri="{FF2B5EF4-FFF2-40B4-BE49-F238E27FC236}">
                <a16:creationId xmlns:a16="http://schemas.microsoft.com/office/drawing/2014/main" id="{0353CA28-F860-4027-8089-E0F106788DF8}"/>
              </a:ext>
            </a:extLst>
          </p:cNvPr>
          <p:cNvCxnSpPr>
            <a:cxnSpLocks/>
            <a:stCxn id="28" idx="2"/>
          </p:cNvCxnSpPr>
          <p:nvPr/>
        </p:nvCxnSpPr>
        <p:spPr>
          <a:xfrm>
            <a:off x="8778772" y="3599041"/>
            <a:ext cx="1555428" cy="1416932"/>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22D14B1-2D9A-4186-A61A-489222BAB48F}"/>
              </a:ext>
            </a:extLst>
          </p:cNvPr>
          <p:cNvCxnSpPr>
            <a:cxnSpLocks/>
            <a:stCxn id="28" idx="2"/>
          </p:cNvCxnSpPr>
          <p:nvPr/>
        </p:nvCxnSpPr>
        <p:spPr>
          <a:xfrm flipH="1">
            <a:off x="8715290" y="3599041"/>
            <a:ext cx="63482" cy="1344381"/>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EF1578C-A52C-40F3-8479-73B3EFF251BB}"/>
              </a:ext>
            </a:extLst>
          </p:cNvPr>
          <p:cNvSpPr txBox="1"/>
          <p:nvPr/>
        </p:nvSpPr>
        <p:spPr>
          <a:xfrm>
            <a:off x="8500642" y="3352820"/>
            <a:ext cx="556259" cy="246221"/>
          </a:xfrm>
          <a:prstGeom prst="rect">
            <a:avLst/>
          </a:prstGeom>
          <a:noFill/>
        </p:spPr>
        <p:txBody>
          <a:bodyPr wrap="square" rtlCol="0">
            <a:spAutoFit/>
          </a:bodyPr>
          <a:lstStyle/>
          <a:p>
            <a:pPr algn="ctr"/>
            <a:r>
              <a:rPr lang="en-US" sz="1000" b="1" dirty="0">
                <a:latin typeface="+mn-lt"/>
              </a:rPr>
              <a:t>CTE 5</a:t>
            </a:r>
          </a:p>
        </p:txBody>
      </p:sp>
      <p:sp>
        <p:nvSpPr>
          <p:cNvPr id="29" name="TextBox 28">
            <a:extLst>
              <a:ext uri="{FF2B5EF4-FFF2-40B4-BE49-F238E27FC236}">
                <a16:creationId xmlns:a16="http://schemas.microsoft.com/office/drawing/2014/main" id="{3AAE54DC-D2FC-4B3B-957A-E25B2F441BCA}"/>
              </a:ext>
            </a:extLst>
          </p:cNvPr>
          <p:cNvSpPr txBox="1"/>
          <p:nvPr/>
        </p:nvSpPr>
        <p:spPr>
          <a:xfrm>
            <a:off x="4239468" y="5705736"/>
            <a:ext cx="1940433" cy="1015663"/>
          </a:xfrm>
          <a:prstGeom prst="rect">
            <a:avLst/>
          </a:prstGeom>
          <a:noFill/>
        </p:spPr>
        <p:txBody>
          <a:bodyPr wrap="square" rtlCol="0">
            <a:spAutoFit/>
          </a:bodyPr>
          <a:lstStyle/>
          <a:p>
            <a:r>
              <a:rPr lang="en-US" sz="1200" b="1" dirty="0"/>
              <a:t>Note:</a:t>
            </a:r>
            <a:r>
              <a:rPr lang="en-US" sz="1200" dirty="0"/>
              <a:t> This block diagram is illustrative.  Not all items shown may be needed; some needed items may not be shown. </a:t>
            </a:r>
          </a:p>
        </p:txBody>
      </p:sp>
      <p:cxnSp>
        <p:nvCxnSpPr>
          <p:cNvPr id="30" name="Straight Arrow Connector 29">
            <a:extLst>
              <a:ext uri="{FF2B5EF4-FFF2-40B4-BE49-F238E27FC236}">
                <a16:creationId xmlns:a16="http://schemas.microsoft.com/office/drawing/2014/main" id="{541A451E-FC51-4A55-A23F-5E5F70CD99D9}"/>
              </a:ext>
            </a:extLst>
          </p:cNvPr>
          <p:cNvCxnSpPr>
            <a:cxnSpLocks/>
            <a:stCxn id="23" idx="2"/>
          </p:cNvCxnSpPr>
          <p:nvPr/>
        </p:nvCxnSpPr>
        <p:spPr>
          <a:xfrm>
            <a:off x="6718597" y="6162760"/>
            <a:ext cx="144983" cy="177944"/>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DF0B404-F4A3-4815-AEB4-B21F3040E274}"/>
              </a:ext>
            </a:extLst>
          </p:cNvPr>
          <p:cNvSpPr txBox="1"/>
          <p:nvPr/>
        </p:nvSpPr>
        <p:spPr>
          <a:xfrm>
            <a:off x="8908815" y="6155588"/>
            <a:ext cx="2889059" cy="276999"/>
          </a:xfrm>
          <a:prstGeom prst="rect">
            <a:avLst/>
          </a:prstGeom>
          <a:noFill/>
        </p:spPr>
        <p:txBody>
          <a:bodyPr wrap="square" rtlCol="0">
            <a:spAutoFit/>
          </a:bodyPr>
          <a:lstStyle/>
          <a:p>
            <a:r>
              <a:rPr lang="en-US" sz="1200" b="1" dirty="0"/>
              <a:t>Example NEP-Chem Configuration</a:t>
            </a:r>
            <a:endParaRPr lang="en-US" sz="1200" dirty="0"/>
          </a:p>
        </p:txBody>
      </p:sp>
    </p:spTree>
    <p:extLst>
      <p:ext uri="{BB962C8B-B14F-4D97-AF65-F5344CB8AC3E}">
        <p14:creationId xmlns:p14="http://schemas.microsoft.com/office/powerpoint/2010/main" val="72648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28650" y="243574"/>
            <a:ext cx="10961370" cy="647966"/>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Why Nuclear Propulsion for Human Missions to Mars?</a:t>
            </a:r>
          </a:p>
        </p:txBody>
      </p:sp>
      <p:pic>
        <p:nvPicPr>
          <p:cNvPr id="13" name="Picture 12">
            <a:extLst>
              <a:ext uri="{FF2B5EF4-FFF2-40B4-BE49-F238E27FC236}">
                <a16:creationId xmlns:a16="http://schemas.microsoft.com/office/drawing/2014/main" id="{8946D0A4-5654-4A30-A20C-11C9195447C4}"/>
              </a:ext>
            </a:extLst>
          </p:cNvPr>
          <p:cNvPicPr>
            <a:picLocks noChangeAspect="1"/>
          </p:cNvPicPr>
          <p:nvPr/>
        </p:nvPicPr>
        <p:blipFill>
          <a:blip r:embed="rId4"/>
          <a:stretch>
            <a:fillRect/>
          </a:stretch>
        </p:blipFill>
        <p:spPr>
          <a:xfrm>
            <a:off x="1266042" y="1262643"/>
            <a:ext cx="4814047" cy="3499181"/>
          </a:xfrm>
          <a:prstGeom prst="rect">
            <a:avLst/>
          </a:prstGeom>
          <a:ln>
            <a:solidFill>
              <a:schemeClr val="tx1"/>
            </a:solidFill>
          </a:ln>
        </p:spPr>
      </p:pic>
      <p:sp>
        <p:nvSpPr>
          <p:cNvPr id="14" name="TextBox 13">
            <a:extLst>
              <a:ext uri="{FF2B5EF4-FFF2-40B4-BE49-F238E27FC236}">
                <a16:creationId xmlns:a16="http://schemas.microsoft.com/office/drawing/2014/main" id="{920EA5D0-BAAD-4DA2-8524-ECB7BE706A27}"/>
              </a:ext>
            </a:extLst>
          </p:cNvPr>
          <p:cNvSpPr txBox="1"/>
          <p:nvPr/>
        </p:nvSpPr>
        <p:spPr>
          <a:xfrm>
            <a:off x="7022567" y="1507526"/>
            <a:ext cx="4289613" cy="246221"/>
          </a:xfrm>
          <a:prstGeom prst="rect">
            <a:avLst/>
          </a:prstGeom>
          <a:noFill/>
        </p:spPr>
        <p:txBody>
          <a:bodyPr wrap="square" rtlCol="0">
            <a:spAutoFit/>
          </a:bodyPr>
          <a:lstStyle/>
          <a:p>
            <a:pPr algn="ctr" defTabSz="457200" eaLnBrk="1" fontAlgn="auto" hangingPunct="1">
              <a:spcAft>
                <a:spcPts val="0"/>
              </a:spcAft>
              <a:defRPr/>
            </a:pPr>
            <a:r>
              <a:rPr lang="en-US" sz="1000" b="1" dirty="0">
                <a:solidFill>
                  <a:srgbClr val="000000"/>
                </a:solidFill>
                <a:latin typeface="Calibri"/>
                <a:ea typeface="ＭＳ Ｐゴシック"/>
              </a:rPr>
              <a:t>Short Stay Opposition Mission with Earth Departure  Dates 2028-2045</a:t>
            </a:r>
          </a:p>
        </p:txBody>
      </p:sp>
      <p:pic>
        <p:nvPicPr>
          <p:cNvPr id="15" name="Picture 14">
            <a:extLst>
              <a:ext uri="{FF2B5EF4-FFF2-40B4-BE49-F238E27FC236}">
                <a16:creationId xmlns:a16="http://schemas.microsoft.com/office/drawing/2014/main" id="{79732978-2CC7-4FF5-A4D8-0DEA84CF518D}"/>
              </a:ext>
            </a:extLst>
          </p:cNvPr>
          <p:cNvPicPr>
            <a:picLocks noChangeAspect="1"/>
          </p:cNvPicPr>
          <p:nvPr/>
        </p:nvPicPr>
        <p:blipFill rotWithShape="1">
          <a:blip r:embed="rId5"/>
          <a:srcRect t="6090"/>
          <a:stretch/>
        </p:blipFill>
        <p:spPr>
          <a:xfrm>
            <a:off x="7275001" y="1670479"/>
            <a:ext cx="3929602" cy="2714718"/>
          </a:xfrm>
          <a:prstGeom prst="rect">
            <a:avLst/>
          </a:prstGeom>
          <a:ln>
            <a:noFill/>
          </a:ln>
        </p:spPr>
      </p:pic>
      <p:sp>
        <p:nvSpPr>
          <p:cNvPr id="16" name="TextBox 15">
            <a:extLst>
              <a:ext uri="{FF2B5EF4-FFF2-40B4-BE49-F238E27FC236}">
                <a16:creationId xmlns:a16="http://schemas.microsoft.com/office/drawing/2014/main" id="{22D3B683-4B37-478A-90FD-A56E95FC3E48}"/>
              </a:ext>
            </a:extLst>
          </p:cNvPr>
          <p:cNvSpPr txBox="1"/>
          <p:nvPr/>
        </p:nvSpPr>
        <p:spPr>
          <a:xfrm>
            <a:off x="1164177" y="4933637"/>
            <a:ext cx="10040426" cy="1323439"/>
          </a:xfrm>
          <a:prstGeom prst="rect">
            <a:avLst/>
          </a:prstGeom>
          <a:noFill/>
          <a:ln>
            <a:noFill/>
          </a:ln>
        </p:spPr>
        <p:txBody>
          <a:bodyPr wrap="square" rtlCol="0">
            <a:spAutoFit/>
          </a:bodyPr>
          <a:lstStyle/>
          <a:p>
            <a:pPr marL="171450" indent="-171450">
              <a:spcAft>
                <a:spcPts val="800"/>
              </a:spcAft>
              <a:buFont typeface="Arial" panose="020B0604020202020204" pitchFamily="34" charset="0"/>
              <a:buChar char="•"/>
            </a:pPr>
            <a:r>
              <a:rPr lang="en-US" sz="1500" dirty="0">
                <a:solidFill>
                  <a:srgbClr val="000000"/>
                </a:solidFill>
              </a:rPr>
              <a:t>High Delta V capability → potential shorter trip time (reduce exposure to galactic cosmic radiation and zero-g)</a:t>
            </a:r>
          </a:p>
          <a:p>
            <a:pPr marL="171450" indent="-171450">
              <a:spcAft>
                <a:spcPts val="800"/>
              </a:spcAft>
              <a:buFont typeface="Arial" panose="020B0604020202020204" pitchFamily="34" charset="0"/>
              <a:buChar char="•"/>
            </a:pPr>
            <a:r>
              <a:rPr lang="en-US" sz="1500" dirty="0">
                <a:solidFill>
                  <a:srgbClr val="000000"/>
                </a:solidFill>
              </a:rPr>
              <a:t>Mission robustness and potential abort scenarios</a:t>
            </a:r>
          </a:p>
          <a:p>
            <a:pPr marL="171450" indent="-171450">
              <a:spcAft>
                <a:spcPts val="800"/>
              </a:spcAft>
              <a:buFont typeface="Arial" panose="020B0604020202020204" pitchFamily="34" charset="0"/>
              <a:buChar char="•"/>
            </a:pPr>
            <a:r>
              <a:rPr lang="en-US" sz="1500" dirty="0">
                <a:solidFill>
                  <a:srgbClr val="000000"/>
                </a:solidFill>
              </a:rPr>
              <a:t>Fewer rocket launches → save time and $$$</a:t>
            </a:r>
          </a:p>
          <a:p>
            <a:pPr marL="171450" indent="-171450">
              <a:spcAft>
                <a:spcPts val="800"/>
              </a:spcAft>
              <a:buFont typeface="Arial" panose="020B0604020202020204" pitchFamily="34" charset="0"/>
              <a:buChar char="•"/>
            </a:pPr>
            <a:r>
              <a:rPr lang="en-US" sz="1500" u="sng" dirty="0">
                <a:solidFill>
                  <a:srgbClr val="000000"/>
                </a:solidFill>
              </a:rPr>
              <a:t>Huge potential for growth over current capabilities</a:t>
            </a:r>
          </a:p>
        </p:txBody>
      </p:sp>
      <p:sp>
        <p:nvSpPr>
          <p:cNvPr id="2" name="Rectangle 1"/>
          <p:cNvSpPr/>
          <p:nvPr/>
        </p:nvSpPr>
        <p:spPr>
          <a:xfrm>
            <a:off x="6941885" y="1534421"/>
            <a:ext cx="4303059" cy="28507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043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a:extLst>
              <a:ext uri="{FF2B5EF4-FFF2-40B4-BE49-F238E27FC236}">
                <a16:creationId xmlns:a16="http://schemas.microsoft.com/office/drawing/2014/main" id="{721631A1-11C0-4256-992B-C6587BCE6BDB}"/>
              </a:ext>
            </a:extLst>
          </p:cNvPr>
          <p:cNvSpPr txBox="1">
            <a:spLocks noChangeArrowheads="1"/>
          </p:cNvSpPr>
          <p:nvPr/>
        </p:nvSpPr>
        <p:spPr>
          <a:xfrm>
            <a:off x="617220" y="319550"/>
            <a:ext cx="10938509" cy="560560"/>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Fission-based – Different from Previous NASA “Nuclear”</a:t>
            </a:r>
          </a:p>
        </p:txBody>
      </p:sp>
      <p:grpSp>
        <p:nvGrpSpPr>
          <p:cNvPr id="8" name="Group 114">
            <a:extLst>
              <a:ext uri="{FF2B5EF4-FFF2-40B4-BE49-F238E27FC236}">
                <a16:creationId xmlns:a16="http://schemas.microsoft.com/office/drawing/2014/main" id="{B6BCA609-7A70-4B2A-B92B-7F991DE199D7}"/>
              </a:ext>
            </a:extLst>
          </p:cNvPr>
          <p:cNvGrpSpPr>
            <a:grpSpLocks/>
          </p:cNvGrpSpPr>
          <p:nvPr/>
        </p:nvGrpSpPr>
        <p:grpSpPr bwMode="auto">
          <a:xfrm>
            <a:off x="1046497" y="1344803"/>
            <a:ext cx="3857625" cy="2400300"/>
            <a:chOff x="306" y="990"/>
            <a:chExt cx="2430" cy="1512"/>
          </a:xfrm>
        </p:grpSpPr>
        <p:sp>
          <p:nvSpPr>
            <p:cNvPr id="12" name="Rectangle 113">
              <a:extLst>
                <a:ext uri="{FF2B5EF4-FFF2-40B4-BE49-F238E27FC236}">
                  <a16:creationId xmlns:a16="http://schemas.microsoft.com/office/drawing/2014/main" id="{8B76F263-B29D-452B-BDA2-FCCB4E5AB93C}"/>
                </a:ext>
              </a:extLst>
            </p:cNvPr>
            <p:cNvSpPr>
              <a:spLocks noChangeArrowheads="1"/>
            </p:cNvSpPr>
            <p:nvPr/>
          </p:nvSpPr>
          <p:spPr bwMode="auto">
            <a:xfrm>
              <a:off x="306" y="990"/>
              <a:ext cx="2430" cy="1512"/>
            </a:xfrm>
            <a:prstGeom prst="rect">
              <a:avLst/>
            </a:prstGeom>
            <a:solidFill>
              <a:schemeClr val="bg1"/>
            </a:solidFill>
            <a:ln w="9525">
              <a:noFill/>
              <a:miter lim="800000"/>
              <a:headEnd/>
              <a:tailEnd/>
            </a:ln>
          </p:spPr>
          <p:txBody>
            <a:bodyPr wrap="none" anchor="ctr">
              <a:spAutoFit/>
            </a:bodyPr>
            <a:lstStyle/>
            <a:p>
              <a:endParaRPr lang="en-US" dirty="0"/>
            </a:p>
          </p:txBody>
        </p:sp>
        <p:grpSp>
          <p:nvGrpSpPr>
            <p:cNvPr id="13" name="Group 8">
              <a:extLst>
                <a:ext uri="{FF2B5EF4-FFF2-40B4-BE49-F238E27FC236}">
                  <a16:creationId xmlns:a16="http://schemas.microsoft.com/office/drawing/2014/main" id="{EA9088DE-2E7D-426B-B053-998AE1ABFE46}"/>
                </a:ext>
              </a:extLst>
            </p:cNvPr>
            <p:cNvGrpSpPr>
              <a:grpSpLocks noChangeAspect="1"/>
            </p:cNvGrpSpPr>
            <p:nvPr/>
          </p:nvGrpSpPr>
          <p:grpSpPr bwMode="auto">
            <a:xfrm>
              <a:off x="444" y="1152"/>
              <a:ext cx="2112" cy="1174"/>
              <a:chOff x="336" y="1134"/>
              <a:chExt cx="2112" cy="1174"/>
            </a:xfrm>
          </p:grpSpPr>
          <p:sp>
            <p:nvSpPr>
              <p:cNvPr id="14" name="AutoShape 9">
                <a:extLst>
                  <a:ext uri="{FF2B5EF4-FFF2-40B4-BE49-F238E27FC236}">
                    <a16:creationId xmlns:a16="http://schemas.microsoft.com/office/drawing/2014/main" id="{0EFB83A9-E73C-4FC2-8EE9-D1870D5BDFBD}"/>
                  </a:ext>
                </a:extLst>
              </p:cNvPr>
              <p:cNvSpPr>
                <a:spLocks noChangeAspect="1" noChangeArrowheads="1" noTextEdit="1"/>
              </p:cNvSpPr>
              <p:nvPr/>
            </p:nvSpPr>
            <p:spPr bwMode="auto">
              <a:xfrm>
                <a:off x="336" y="1152"/>
                <a:ext cx="2112" cy="1156"/>
              </a:xfrm>
              <a:prstGeom prst="rect">
                <a:avLst/>
              </a:prstGeom>
              <a:noFill/>
              <a:ln w="9525">
                <a:noFill/>
                <a:miter lim="800000"/>
                <a:headEnd/>
                <a:tailEnd/>
              </a:ln>
            </p:spPr>
            <p:txBody>
              <a:bodyPr/>
              <a:lstStyle/>
              <a:p>
                <a:endParaRPr lang="en-US" dirty="0"/>
              </a:p>
            </p:txBody>
          </p:sp>
          <p:grpSp>
            <p:nvGrpSpPr>
              <p:cNvPr id="15" name="Group 10">
                <a:extLst>
                  <a:ext uri="{FF2B5EF4-FFF2-40B4-BE49-F238E27FC236}">
                    <a16:creationId xmlns:a16="http://schemas.microsoft.com/office/drawing/2014/main" id="{EF13C88E-47B6-44DD-AED1-A7FE0DC3C54C}"/>
                  </a:ext>
                </a:extLst>
              </p:cNvPr>
              <p:cNvGrpSpPr>
                <a:grpSpLocks/>
              </p:cNvGrpSpPr>
              <p:nvPr/>
            </p:nvGrpSpPr>
            <p:grpSpPr bwMode="auto">
              <a:xfrm>
                <a:off x="349" y="1602"/>
                <a:ext cx="374" cy="365"/>
                <a:chOff x="349" y="1602"/>
                <a:chExt cx="374" cy="365"/>
              </a:xfrm>
            </p:grpSpPr>
            <p:sp>
              <p:nvSpPr>
                <p:cNvPr id="75" name="Oval 11">
                  <a:extLst>
                    <a:ext uri="{FF2B5EF4-FFF2-40B4-BE49-F238E27FC236}">
                      <a16:creationId xmlns:a16="http://schemas.microsoft.com/office/drawing/2014/main" id="{F2A26901-8132-4327-834E-2E4D2A8902D7}"/>
                    </a:ext>
                  </a:extLst>
                </p:cNvPr>
                <p:cNvSpPr>
                  <a:spLocks noChangeArrowheads="1"/>
                </p:cNvSpPr>
                <p:nvPr/>
              </p:nvSpPr>
              <p:spPr bwMode="auto">
                <a:xfrm>
                  <a:off x="404" y="1629"/>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76" name="Oval 12">
                  <a:extLst>
                    <a:ext uri="{FF2B5EF4-FFF2-40B4-BE49-F238E27FC236}">
                      <a16:creationId xmlns:a16="http://schemas.microsoft.com/office/drawing/2014/main" id="{C232B4F9-04F2-49D4-8194-53EC67166E3E}"/>
                    </a:ext>
                  </a:extLst>
                </p:cNvPr>
                <p:cNvSpPr>
                  <a:spLocks noChangeArrowheads="1"/>
                </p:cNvSpPr>
                <p:nvPr/>
              </p:nvSpPr>
              <p:spPr bwMode="auto">
                <a:xfrm>
                  <a:off x="367" y="1675"/>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77" name="Oval 13">
                  <a:extLst>
                    <a:ext uri="{FF2B5EF4-FFF2-40B4-BE49-F238E27FC236}">
                      <a16:creationId xmlns:a16="http://schemas.microsoft.com/office/drawing/2014/main" id="{B9A6C65A-8100-437F-A75A-BF0587B03CF0}"/>
                    </a:ext>
                  </a:extLst>
                </p:cNvPr>
                <p:cNvSpPr>
                  <a:spLocks noChangeArrowheads="1"/>
                </p:cNvSpPr>
                <p:nvPr/>
              </p:nvSpPr>
              <p:spPr bwMode="auto">
                <a:xfrm>
                  <a:off x="349" y="1729"/>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78" name="Oval 14">
                  <a:extLst>
                    <a:ext uri="{FF2B5EF4-FFF2-40B4-BE49-F238E27FC236}">
                      <a16:creationId xmlns:a16="http://schemas.microsoft.com/office/drawing/2014/main" id="{51CC6ABD-6CB7-4A9E-97D7-AC64B89C4921}"/>
                    </a:ext>
                  </a:extLst>
                </p:cNvPr>
                <p:cNvSpPr>
                  <a:spLocks noChangeArrowheads="1"/>
                </p:cNvSpPr>
                <p:nvPr/>
              </p:nvSpPr>
              <p:spPr bwMode="auto">
                <a:xfrm>
                  <a:off x="358" y="1793"/>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79" name="Oval 15">
                  <a:extLst>
                    <a:ext uri="{FF2B5EF4-FFF2-40B4-BE49-F238E27FC236}">
                      <a16:creationId xmlns:a16="http://schemas.microsoft.com/office/drawing/2014/main" id="{FE67C655-03B5-4F5E-A8AF-66B97386C42D}"/>
                    </a:ext>
                  </a:extLst>
                </p:cNvPr>
                <p:cNvSpPr>
                  <a:spLocks noChangeArrowheads="1"/>
                </p:cNvSpPr>
                <p:nvPr/>
              </p:nvSpPr>
              <p:spPr bwMode="auto">
                <a:xfrm>
                  <a:off x="386" y="1848"/>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80" name="Oval 16">
                  <a:extLst>
                    <a:ext uri="{FF2B5EF4-FFF2-40B4-BE49-F238E27FC236}">
                      <a16:creationId xmlns:a16="http://schemas.microsoft.com/office/drawing/2014/main" id="{C982FD0F-911A-4208-B66A-39020DC1F550}"/>
                    </a:ext>
                  </a:extLst>
                </p:cNvPr>
                <p:cNvSpPr>
                  <a:spLocks noChangeArrowheads="1"/>
                </p:cNvSpPr>
                <p:nvPr/>
              </p:nvSpPr>
              <p:spPr bwMode="auto">
                <a:xfrm>
                  <a:off x="440" y="1875"/>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81" name="Oval 17">
                  <a:extLst>
                    <a:ext uri="{FF2B5EF4-FFF2-40B4-BE49-F238E27FC236}">
                      <a16:creationId xmlns:a16="http://schemas.microsoft.com/office/drawing/2014/main" id="{65CDFE5C-1282-4FFA-993F-5A085D30A009}"/>
                    </a:ext>
                  </a:extLst>
                </p:cNvPr>
                <p:cNvSpPr>
                  <a:spLocks noChangeArrowheads="1"/>
                </p:cNvSpPr>
                <p:nvPr/>
              </p:nvSpPr>
              <p:spPr bwMode="auto">
                <a:xfrm>
                  <a:off x="504" y="1884"/>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82" name="Oval 18">
                  <a:extLst>
                    <a:ext uri="{FF2B5EF4-FFF2-40B4-BE49-F238E27FC236}">
                      <a16:creationId xmlns:a16="http://schemas.microsoft.com/office/drawing/2014/main" id="{52D49ABC-A980-4A88-B15E-A24BF8A901B4}"/>
                    </a:ext>
                  </a:extLst>
                </p:cNvPr>
                <p:cNvSpPr>
                  <a:spLocks noChangeArrowheads="1"/>
                </p:cNvSpPr>
                <p:nvPr/>
              </p:nvSpPr>
              <p:spPr bwMode="auto">
                <a:xfrm>
                  <a:off x="568" y="1866"/>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83" name="Oval 19">
                  <a:extLst>
                    <a:ext uri="{FF2B5EF4-FFF2-40B4-BE49-F238E27FC236}">
                      <a16:creationId xmlns:a16="http://schemas.microsoft.com/office/drawing/2014/main" id="{F6E77445-4B72-4E55-AA78-17722E57FED2}"/>
                    </a:ext>
                  </a:extLst>
                </p:cNvPr>
                <p:cNvSpPr>
                  <a:spLocks noChangeArrowheads="1"/>
                </p:cNvSpPr>
                <p:nvPr/>
              </p:nvSpPr>
              <p:spPr bwMode="auto">
                <a:xfrm>
                  <a:off x="613" y="1830"/>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84" name="Oval 20">
                  <a:extLst>
                    <a:ext uri="{FF2B5EF4-FFF2-40B4-BE49-F238E27FC236}">
                      <a16:creationId xmlns:a16="http://schemas.microsoft.com/office/drawing/2014/main" id="{99FFA717-94CE-4A3C-9A0C-C2DBDEDB62C5}"/>
                    </a:ext>
                  </a:extLst>
                </p:cNvPr>
                <p:cNvSpPr>
                  <a:spLocks noChangeArrowheads="1"/>
                </p:cNvSpPr>
                <p:nvPr/>
              </p:nvSpPr>
              <p:spPr bwMode="auto">
                <a:xfrm>
                  <a:off x="640" y="1766"/>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85" name="Oval 21">
                  <a:extLst>
                    <a:ext uri="{FF2B5EF4-FFF2-40B4-BE49-F238E27FC236}">
                      <a16:creationId xmlns:a16="http://schemas.microsoft.com/office/drawing/2014/main" id="{1FD19374-2B08-4B5A-81B9-F8FF4F6CF4DC}"/>
                    </a:ext>
                  </a:extLst>
                </p:cNvPr>
                <p:cNvSpPr>
                  <a:spLocks noChangeArrowheads="1"/>
                </p:cNvSpPr>
                <p:nvPr/>
              </p:nvSpPr>
              <p:spPr bwMode="auto">
                <a:xfrm>
                  <a:off x="631" y="1693"/>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86" name="Oval 22">
                  <a:extLst>
                    <a:ext uri="{FF2B5EF4-FFF2-40B4-BE49-F238E27FC236}">
                      <a16:creationId xmlns:a16="http://schemas.microsoft.com/office/drawing/2014/main" id="{03B8B7FA-3791-47CD-9B16-A7AC8A5F172A}"/>
                    </a:ext>
                  </a:extLst>
                </p:cNvPr>
                <p:cNvSpPr>
                  <a:spLocks noChangeArrowheads="1"/>
                </p:cNvSpPr>
                <p:nvPr/>
              </p:nvSpPr>
              <p:spPr bwMode="auto">
                <a:xfrm>
                  <a:off x="604" y="1638"/>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87" name="Oval 23">
                  <a:extLst>
                    <a:ext uri="{FF2B5EF4-FFF2-40B4-BE49-F238E27FC236}">
                      <a16:creationId xmlns:a16="http://schemas.microsoft.com/office/drawing/2014/main" id="{D1836F4C-74AD-4FF3-AABA-90D0AD932506}"/>
                    </a:ext>
                  </a:extLst>
                </p:cNvPr>
                <p:cNvSpPr>
                  <a:spLocks noChangeArrowheads="1"/>
                </p:cNvSpPr>
                <p:nvPr/>
              </p:nvSpPr>
              <p:spPr bwMode="auto">
                <a:xfrm>
                  <a:off x="549" y="1611"/>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88" name="Oval 24">
                  <a:extLst>
                    <a:ext uri="{FF2B5EF4-FFF2-40B4-BE49-F238E27FC236}">
                      <a16:creationId xmlns:a16="http://schemas.microsoft.com/office/drawing/2014/main" id="{B726D19B-7D8A-4550-B575-34E47829CB58}"/>
                    </a:ext>
                  </a:extLst>
                </p:cNvPr>
                <p:cNvSpPr>
                  <a:spLocks noChangeArrowheads="1"/>
                </p:cNvSpPr>
                <p:nvPr/>
              </p:nvSpPr>
              <p:spPr bwMode="auto">
                <a:xfrm>
                  <a:off x="495" y="1602"/>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89" name="Oval 25">
                  <a:extLst>
                    <a:ext uri="{FF2B5EF4-FFF2-40B4-BE49-F238E27FC236}">
                      <a16:creationId xmlns:a16="http://schemas.microsoft.com/office/drawing/2014/main" id="{29477E4B-0482-4D7B-99FC-7A5A09BFCBED}"/>
                    </a:ext>
                  </a:extLst>
                </p:cNvPr>
                <p:cNvSpPr>
                  <a:spLocks noChangeArrowheads="1"/>
                </p:cNvSpPr>
                <p:nvPr/>
              </p:nvSpPr>
              <p:spPr bwMode="auto">
                <a:xfrm>
                  <a:off x="367" y="1784"/>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90" name="Oval 26">
                  <a:extLst>
                    <a:ext uri="{FF2B5EF4-FFF2-40B4-BE49-F238E27FC236}">
                      <a16:creationId xmlns:a16="http://schemas.microsoft.com/office/drawing/2014/main" id="{6E54B368-68C5-4492-B4A5-927863CE6D92}"/>
                    </a:ext>
                  </a:extLst>
                </p:cNvPr>
                <p:cNvSpPr>
                  <a:spLocks noChangeArrowheads="1"/>
                </p:cNvSpPr>
                <p:nvPr/>
              </p:nvSpPr>
              <p:spPr bwMode="auto">
                <a:xfrm>
                  <a:off x="376" y="1693"/>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91" name="Oval 27">
                  <a:extLst>
                    <a:ext uri="{FF2B5EF4-FFF2-40B4-BE49-F238E27FC236}">
                      <a16:creationId xmlns:a16="http://schemas.microsoft.com/office/drawing/2014/main" id="{76834FDA-FE10-4B5B-BA32-9D5E331D2A86}"/>
                    </a:ext>
                  </a:extLst>
                </p:cNvPr>
                <p:cNvSpPr>
                  <a:spLocks noChangeArrowheads="1"/>
                </p:cNvSpPr>
                <p:nvPr/>
              </p:nvSpPr>
              <p:spPr bwMode="auto">
                <a:xfrm>
                  <a:off x="613" y="1802"/>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92" name="Oval 28">
                  <a:extLst>
                    <a:ext uri="{FF2B5EF4-FFF2-40B4-BE49-F238E27FC236}">
                      <a16:creationId xmlns:a16="http://schemas.microsoft.com/office/drawing/2014/main" id="{E524E87D-5CA0-4CF9-84C1-D84263764D38}"/>
                    </a:ext>
                  </a:extLst>
                </p:cNvPr>
                <p:cNvSpPr>
                  <a:spLocks noChangeArrowheads="1"/>
                </p:cNvSpPr>
                <p:nvPr/>
              </p:nvSpPr>
              <p:spPr bwMode="auto">
                <a:xfrm>
                  <a:off x="568" y="1848"/>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93" name="Oval 29">
                  <a:extLst>
                    <a:ext uri="{FF2B5EF4-FFF2-40B4-BE49-F238E27FC236}">
                      <a16:creationId xmlns:a16="http://schemas.microsoft.com/office/drawing/2014/main" id="{C683C0FB-B8F5-4A89-969B-B3C21D1E6D49}"/>
                    </a:ext>
                  </a:extLst>
                </p:cNvPr>
                <p:cNvSpPr>
                  <a:spLocks noChangeArrowheads="1"/>
                </p:cNvSpPr>
                <p:nvPr/>
              </p:nvSpPr>
              <p:spPr bwMode="auto">
                <a:xfrm>
                  <a:off x="540" y="1620"/>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94" name="Oval 30">
                  <a:extLst>
                    <a:ext uri="{FF2B5EF4-FFF2-40B4-BE49-F238E27FC236}">
                      <a16:creationId xmlns:a16="http://schemas.microsoft.com/office/drawing/2014/main" id="{4D830D7B-5DF0-4B1C-A1A4-C76DC49BC9C6}"/>
                    </a:ext>
                  </a:extLst>
                </p:cNvPr>
                <p:cNvSpPr>
                  <a:spLocks noChangeArrowheads="1"/>
                </p:cNvSpPr>
                <p:nvPr/>
              </p:nvSpPr>
              <p:spPr bwMode="auto">
                <a:xfrm>
                  <a:off x="440" y="1620"/>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95" name="Oval 31">
                  <a:extLst>
                    <a:ext uri="{FF2B5EF4-FFF2-40B4-BE49-F238E27FC236}">
                      <a16:creationId xmlns:a16="http://schemas.microsoft.com/office/drawing/2014/main" id="{AB0164EA-B627-48E3-9AA9-3B1251C74963}"/>
                    </a:ext>
                  </a:extLst>
                </p:cNvPr>
                <p:cNvSpPr>
                  <a:spLocks noChangeArrowheads="1"/>
                </p:cNvSpPr>
                <p:nvPr/>
              </p:nvSpPr>
              <p:spPr bwMode="auto">
                <a:xfrm>
                  <a:off x="622" y="1693"/>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96" name="Oval 32">
                  <a:extLst>
                    <a:ext uri="{FF2B5EF4-FFF2-40B4-BE49-F238E27FC236}">
                      <a16:creationId xmlns:a16="http://schemas.microsoft.com/office/drawing/2014/main" id="{5E4A61A0-9054-450D-B21A-3B01B2733764}"/>
                    </a:ext>
                  </a:extLst>
                </p:cNvPr>
                <p:cNvSpPr>
                  <a:spLocks noChangeArrowheads="1"/>
                </p:cNvSpPr>
                <p:nvPr/>
              </p:nvSpPr>
              <p:spPr bwMode="auto">
                <a:xfrm>
                  <a:off x="367" y="1739"/>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97" name="Oval 33">
                  <a:extLst>
                    <a:ext uri="{FF2B5EF4-FFF2-40B4-BE49-F238E27FC236}">
                      <a16:creationId xmlns:a16="http://schemas.microsoft.com/office/drawing/2014/main" id="{E5167C6B-6A95-45AE-8D13-3042F1EDAF0A}"/>
                    </a:ext>
                  </a:extLst>
                </p:cNvPr>
                <p:cNvSpPr>
                  <a:spLocks noChangeArrowheads="1"/>
                </p:cNvSpPr>
                <p:nvPr/>
              </p:nvSpPr>
              <p:spPr bwMode="auto">
                <a:xfrm>
                  <a:off x="495" y="1611"/>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98" name="Oval 34">
                  <a:extLst>
                    <a:ext uri="{FF2B5EF4-FFF2-40B4-BE49-F238E27FC236}">
                      <a16:creationId xmlns:a16="http://schemas.microsoft.com/office/drawing/2014/main" id="{6871EC6B-10C1-41CE-8F9A-250D556F3FF9}"/>
                    </a:ext>
                  </a:extLst>
                </p:cNvPr>
                <p:cNvSpPr>
                  <a:spLocks noChangeArrowheads="1"/>
                </p:cNvSpPr>
                <p:nvPr/>
              </p:nvSpPr>
              <p:spPr bwMode="auto">
                <a:xfrm>
                  <a:off x="622" y="1739"/>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99" name="Oval 35">
                  <a:extLst>
                    <a:ext uri="{FF2B5EF4-FFF2-40B4-BE49-F238E27FC236}">
                      <a16:creationId xmlns:a16="http://schemas.microsoft.com/office/drawing/2014/main" id="{2E4AD9C4-0E68-44F8-B219-23B53B74FF38}"/>
                    </a:ext>
                  </a:extLst>
                </p:cNvPr>
                <p:cNvSpPr>
                  <a:spLocks noChangeArrowheads="1"/>
                </p:cNvSpPr>
                <p:nvPr/>
              </p:nvSpPr>
              <p:spPr bwMode="auto">
                <a:xfrm>
                  <a:off x="586" y="1648"/>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00" name="Oval 36">
                  <a:extLst>
                    <a:ext uri="{FF2B5EF4-FFF2-40B4-BE49-F238E27FC236}">
                      <a16:creationId xmlns:a16="http://schemas.microsoft.com/office/drawing/2014/main" id="{1EF217E8-C129-486F-816D-61DEA1477412}"/>
                    </a:ext>
                  </a:extLst>
                </p:cNvPr>
                <p:cNvSpPr>
                  <a:spLocks noChangeArrowheads="1"/>
                </p:cNvSpPr>
                <p:nvPr/>
              </p:nvSpPr>
              <p:spPr bwMode="auto">
                <a:xfrm>
                  <a:off x="586" y="1693"/>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01" name="Oval 37">
                  <a:extLst>
                    <a:ext uri="{FF2B5EF4-FFF2-40B4-BE49-F238E27FC236}">
                      <a16:creationId xmlns:a16="http://schemas.microsoft.com/office/drawing/2014/main" id="{B31E48FC-188D-430B-9306-CDEB752E4BAE}"/>
                    </a:ext>
                  </a:extLst>
                </p:cNvPr>
                <p:cNvSpPr>
                  <a:spLocks noChangeArrowheads="1"/>
                </p:cNvSpPr>
                <p:nvPr/>
              </p:nvSpPr>
              <p:spPr bwMode="auto">
                <a:xfrm>
                  <a:off x="540" y="1648"/>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02" name="Oval 38">
                  <a:extLst>
                    <a:ext uri="{FF2B5EF4-FFF2-40B4-BE49-F238E27FC236}">
                      <a16:creationId xmlns:a16="http://schemas.microsoft.com/office/drawing/2014/main" id="{05EB6F12-3D82-4BB3-A258-741F10D3E8F0}"/>
                    </a:ext>
                  </a:extLst>
                </p:cNvPr>
                <p:cNvSpPr>
                  <a:spLocks noChangeArrowheads="1"/>
                </p:cNvSpPr>
                <p:nvPr/>
              </p:nvSpPr>
              <p:spPr bwMode="auto">
                <a:xfrm>
                  <a:off x="486" y="1875"/>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03" name="Oval 39">
                  <a:extLst>
                    <a:ext uri="{FF2B5EF4-FFF2-40B4-BE49-F238E27FC236}">
                      <a16:creationId xmlns:a16="http://schemas.microsoft.com/office/drawing/2014/main" id="{65A161DD-4545-48CE-972E-20044705D935}"/>
                    </a:ext>
                  </a:extLst>
                </p:cNvPr>
                <p:cNvSpPr>
                  <a:spLocks noChangeArrowheads="1"/>
                </p:cNvSpPr>
                <p:nvPr/>
              </p:nvSpPr>
              <p:spPr bwMode="auto">
                <a:xfrm>
                  <a:off x="586" y="1830"/>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04" name="Oval 40">
                  <a:extLst>
                    <a:ext uri="{FF2B5EF4-FFF2-40B4-BE49-F238E27FC236}">
                      <a16:creationId xmlns:a16="http://schemas.microsoft.com/office/drawing/2014/main" id="{4189246E-F2B4-4D45-8A6D-2EDC7DB107E2}"/>
                    </a:ext>
                  </a:extLst>
                </p:cNvPr>
                <p:cNvSpPr>
                  <a:spLocks noChangeArrowheads="1"/>
                </p:cNvSpPr>
                <p:nvPr/>
              </p:nvSpPr>
              <p:spPr bwMode="auto">
                <a:xfrm>
                  <a:off x="595" y="1775"/>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05" name="Oval 41">
                  <a:extLst>
                    <a:ext uri="{FF2B5EF4-FFF2-40B4-BE49-F238E27FC236}">
                      <a16:creationId xmlns:a16="http://schemas.microsoft.com/office/drawing/2014/main" id="{57A4ABC1-71DD-4097-ABDB-0DC94E7C95BA}"/>
                    </a:ext>
                  </a:extLst>
                </p:cNvPr>
                <p:cNvSpPr>
                  <a:spLocks noChangeArrowheads="1"/>
                </p:cNvSpPr>
                <p:nvPr/>
              </p:nvSpPr>
              <p:spPr bwMode="auto">
                <a:xfrm>
                  <a:off x="404" y="1657"/>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06" name="Oval 42">
                  <a:extLst>
                    <a:ext uri="{FF2B5EF4-FFF2-40B4-BE49-F238E27FC236}">
                      <a16:creationId xmlns:a16="http://schemas.microsoft.com/office/drawing/2014/main" id="{9A73A015-45F0-4DFA-9832-755E5F9FF370}"/>
                    </a:ext>
                  </a:extLst>
                </p:cNvPr>
                <p:cNvSpPr>
                  <a:spLocks noChangeArrowheads="1"/>
                </p:cNvSpPr>
                <p:nvPr/>
              </p:nvSpPr>
              <p:spPr bwMode="auto">
                <a:xfrm>
                  <a:off x="422" y="1739"/>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07" name="Oval 43">
                  <a:extLst>
                    <a:ext uri="{FF2B5EF4-FFF2-40B4-BE49-F238E27FC236}">
                      <a16:creationId xmlns:a16="http://schemas.microsoft.com/office/drawing/2014/main" id="{36A902CB-FB19-4040-BB64-17B1F3D19623}"/>
                    </a:ext>
                  </a:extLst>
                </p:cNvPr>
                <p:cNvSpPr>
                  <a:spLocks noChangeArrowheads="1"/>
                </p:cNvSpPr>
                <p:nvPr/>
              </p:nvSpPr>
              <p:spPr bwMode="auto">
                <a:xfrm>
                  <a:off x="449" y="1657"/>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08" name="Oval 44">
                  <a:extLst>
                    <a:ext uri="{FF2B5EF4-FFF2-40B4-BE49-F238E27FC236}">
                      <a16:creationId xmlns:a16="http://schemas.microsoft.com/office/drawing/2014/main" id="{BE69C9B2-8DC5-4ABF-8341-7E7C343AEAF5}"/>
                    </a:ext>
                  </a:extLst>
                </p:cNvPr>
                <p:cNvSpPr>
                  <a:spLocks noChangeArrowheads="1"/>
                </p:cNvSpPr>
                <p:nvPr/>
              </p:nvSpPr>
              <p:spPr bwMode="auto">
                <a:xfrm>
                  <a:off x="440" y="1693"/>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09" name="Oval 45">
                  <a:extLst>
                    <a:ext uri="{FF2B5EF4-FFF2-40B4-BE49-F238E27FC236}">
                      <a16:creationId xmlns:a16="http://schemas.microsoft.com/office/drawing/2014/main" id="{4C41D031-2819-488C-9291-A19725CA2948}"/>
                    </a:ext>
                  </a:extLst>
                </p:cNvPr>
                <p:cNvSpPr>
                  <a:spLocks noChangeArrowheads="1"/>
                </p:cNvSpPr>
                <p:nvPr/>
              </p:nvSpPr>
              <p:spPr bwMode="auto">
                <a:xfrm>
                  <a:off x="395" y="1830"/>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10" name="Oval 46">
                  <a:extLst>
                    <a:ext uri="{FF2B5EF4-FFF2-40B4-BE49-F238E27FC236}">
                      <a16:creationId xmlns:a16="http://schemas.microsoft.com/office/drawing/2014/main" id="{D39E1D1D-1F04-4C71-A9B0-D7F748FC08E1}"/>
                    </a:ext>
                  </a:extLst>
                </p:cNvPr>
                <p:cNvSpPr>
                  <a:spLocks noChangeArrowheads="1"/>
                </p:cNvSpPr>
                <p:nvPr/>
              </p:nvSpPr>
              <p:spPr bwMode="auto">
                <a:xfrm>
                  <a:off x="458" y="1784"/>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11" name="Oval 47">
                  <a:extLst>
                    <a:ext uri="{FF2B5EF4-FFF2-40B4-BE49-F238E27FC236}">
                      <a16:creationId xmlns:a16="http://schemas.microsoft.com/office/drawing/2014/main" id="{4537B489-3913-4759-BCFC-BC3BAE3F0C14}"/>
                    </a:ext>
                  </a:extLst>
                </p:cNvPr>
                <p:cNvSpPr>
                  <a:spLocks noChangeArrowheads="1"/>
                </p:cNvSpPr>
                <p:nvPr/>
              </p:nvSpPr>
              <p:spPr bwMode="auto">
                <a:xfrm>
                  <a:off x="568" y="1739"/>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12" name="Oval 48">
                  <a:extLst>
                    <a:ext uri="{FF2B5EF4-FFF2-40B4-BE49-F238E27FC236}">
                      <a16:creationId xmlns:a16="http://schemas.microsoft.com/office/drawing/2014/main" id="{693DC8BB-0F7F-4CDD-AB72-7A15A78805E5}"/>
                    </a:ext>
                  </a:extLst>
                </p:cNvPr>
                <p:cNvSpPr>
                  <a:spLocks noChangeArrowheads="1"/>
                </p:cNvSpPr>
                <p:nvPr/>
              </p:nvSpPr>
              <p:spPr bwMode="auto">
                <a:xfrm>
                  <a:off x="531" y="1857"/>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13" name="Oval 49">
                  <a:extLst>
                    <a:ext uri="{FF2B5EF4-FFF2-40B4-BE49-F238E27FC236}">
                      <a16:creationId xmlns:a16="http://schemas.microsoft.com/office/drawing/2014/main" id="{D1F8C0A4-4D1B-4FF5-A05C-C8AF77BC5AAE}"/>
                    </a:ext>
                  </a:extLst>
                </p:cNvPr>
                <p:cNvSpPr>
                  <a:spLocks noChangeArrowheads="1"/>
                </p:cNvSpPr>
                <p:nvPr/>
              </p:nvSpPr>
              <p:spPr bwMode="auto">
                <a:xfrm>
                  <a:off x="440" y="1857"/>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14" name="Oval 50">
                  <a:extLst>
                    <a:ext uri="{FF2B5EF4-FFF2-40B4-BE49-F238E27FC236}">
                      <a16:creationId xmlns:a16="http://schemas.microsoft.com/office/drawing/2014/main" id="{64531607-E532-48E1-A053-B5AB156C109B}"/>
                    </a:ext>
                  </a:extLst>
                </p:cNvPr>
                <p:cNvSpPr>
                  <a:spLocks noChangeArrowheads="1"/>
                </p:cNvSpPr>
                <p:nvPr/>
              </p:nvSpPr>
              <p:spPr bwMode="auto">
                <a:xfrm>
                  <a:off x="531" y="1693"/>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15" name="Oval 51">
                  <a:extLst>
                    <a:ext uri="{FF2B5EF4-FFF2-40B4-BE49-F238E27FC236}">
                      <a16:creationId xmlns:a16="http://schemas.microsoft.com/office/drawing/2014/main" id="{8DDAC689-CC7F-4C20-A746-26BD4DFF932C}"/>
                    </a:ext>
                  </a:extLst>
                </p:cNvPr>
                <p:cNvSpPr>
                  <a:spLocks noChangeArrowheads="1"/>
                </p:cNvSpPr>
                <p:nvPr/>
              </p:nvSpPr>
              <p:spPr bwMode="auto">
                <a:xfrm>
                  <a:off x="540" y="1766"/>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116" name="Oval 52">
                  <a:extLst>
                    <a:ext uri="{FF2B5EF4-FFF2-40B4-BE49-F238E27FC236}">
                      <a16:creationId xmlns:a16="http://schemas.microsoft.com/office/drawing/2014/main" id="{046CBF3D-CFE8-4185-BCCA-C484AC7E00A8}"/>
                    </a:ext>
                  </a:extLst>
                </p:cNvPr>
                <p:cNvSpPr>
                  <a:spLocks noChangeArrowheads="1"/>
                </p:cNvSpPr>
                <p:nvPr/>
              </p:nvSpPr>
              <p:spPr bwMode="auto">
                <a:xfrm>
                  <a:off x="486" y="1702"/>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117" name="Oval 53">
                  <a:extLst>
                    <a:ext uri="{FF2B5EF4-FFF2-40B4-BE49-F238E27FC236}">
                      <a16:creationId xmlns:a16="http://schemas.microsoft.com/office/drawing/2014/main" id="{DA5F0B3F-17E1-47E0-B687-394AECAD93F6}"/>
                    </a:ext>
                  </a:extLst>
                </p:cNvPr>
                <p:cNvSpPr>
                  <a:spLocks noChangeArrowheads="1"/>
                </p:cNvSpPr>
                <p:nvPr/>
              </p:nvSpPr>
              <p:spPr bwMode="auto">
                <a:xfrm>
                  <a:off x="504" y="1784"/>
                  <a:ext cx="83" cy="83"/>
                </a:xfrm>
                <a:prstGeom prst="ellipse">
                  <a:avLst/>
                </a:prstGeom>
                <a:solidFill>
                  <a:srgbClr val="FFFFFF"/>
                </a:solidFill>
                <a:ln w="14288">
                  <a:solidFill>
                    <a:srgbClr val="000000"/>
                  </a:solidFill>
                  <a:round/>
                  <a:headEnd/>
                  <a:tailEnd/>
                </a:ln>
              </p:spPr>
              <p:txBody>
                <a:bodyPr/>
                <a:lstStyle/>
                <a:p>
                  <a:endParaRPr lang="en-US" dirty="0"/>
                </a:p>
              </p:txBody>
            </p:sp>
          </p:grpSp>
          <p:sp>
            <p:nvSpPr>
              <p:cNvPr id="16" name="Freeform 54">
                <a:extLst>
                  <a:ext uri="{FF2B5EF4-FFF2-40B4-BE49-F238E27FC236}">
                    <a16:creationId xmlns:a16="http://schemas.microsoft.com/office/drawing/2014/main" id="{8399A272-0626-48A6-98DE-6ED6C3879599}"/>
                  </a:ext>
                </a:extLst>
              </p:cNvPr>
              <p:cNvSpPr>
                <a:spLocks/>
              </p:cNvSpPr>
              <p:nvPr/>
            </p:nvSpPr>
            <p:spPr bwMode="auto">
              <a:xfrm>
                <a:off x="1620" y="1698"/>
                <a:ext cx="200" cy="219"/>
              </a:xfrm>
              <a:custGeom>
                <a:avLst/>
                <a:gdLst>
                  <a:gd name="T0" fmla="*/ 63 w 200"/>
                  <a:gd name="T1" fmla="*/ 109 h 219"/>
                  <a:gd name="T2" fmla="*/ 27 w 200"/>
                  <a:gd name="T3" fmla="*/ 46 h 219"/>
                  <a:gd name="T4" fmla="*/ 82 w 200"/>
                  <a:gd name="T5" fmla="*/ 73 h 219"/>
                  <a:gd name="T6" fmla="*/ 109 w 200"/>
                  <a:gd name="T7" fmla="*/ 0 h 219"/>
                  <a:gd name="T8" fmla="*/ 118 w 200"/>
                  <a:gd name="T9" fmla="*/ 100 h 219"/>
                  <a:gd name="T10" fmla="*/ 200 w 200"/>
                  <a:gd name="T11" fmla="*/ 82 h 219"/>
                  <a:gd name="T12" fmla="*/ 136 w 200"/>
                  <a:gd name="T13" fmla="*/ 128 h 219"/>
                  <a:gd name="T14" fmla="*/ 182 w 200"/>
                  <a:gd name="T15" fmla="*/ 191 h 219"/>
                  <a:gd name="T16" fmla="*/ 109 w 200"/>
                  <a:gd name="T17" fmla="*/ 137 h 219"/>
                  <a:gd name="T18" fmla="*/ 82 w 200"/>
                  <a:gd name="T19" fmla="*/ 219 h 219"/>
                  <a:gd name="T20" fmla="*/ 82 w 200"/>
                  <a:gd name="T21" fmla="*/ 146 h 219"/>
                  <a:gd name="T22" fmla="*/ 0 w 200"/>
                  <a:gd name="T23" fmla="*/ 173 h 219"/>
                  <a:gd name="T24" fmla="*/ 63 w 200"/>
                  <a:gd name="T25" fmla="*/ 109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19"/>
                  <a:gd name="T41" fmla="*/ 200 w 200"/>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19">
                    <a:moveTo>
                      <a:pt x="63" y="109"/>
                    </a:moveTo>
                    <a:lnTo>
                      <a:pt x="27" y="46"/>
                    </a:lnTo>
                    <a:lnTo>
                      <a:pt x="82" y="73"/>
                    </a:lnTo>
                    <a:lnTo>
                      <a:pt x="109" y="0"/>
                    </a:lnTo>
                    <a:lnTo>
                      <a:pt x="118" y="100"/>
                    </a:lnTo>
                    <a:lnTo>
                      <a:pt x="200" y="82"/>
                    </a:lnTo>
                    <a:lnTo>
                      <a:pt x="136" y="128"/>
                    </a:lnTo>
                    <a:lnTo>
                      <a:pt x="182" y="191"/>
                    </a:lnTo>
                    <a:lnTo>
                      <a:pt x="109" y="137"/>
                    </a:lnTo>
                    <a:lnTo>
                      <a:pt x="82" y="219"/>
                    </a:lnTo>
                    <a:lnTo>
                      <a:pt x="82" y="146"/>
                    </a:lnTo>
                    <a:lnTo>
                      <a:pt x="0" y="173"/>
                    </a:lnTo>
                    <a:lnTo>
                      <a:pt x="63" y="109"/>
                    </a:lnTo>
                    <a:close/>
                  </a:path>
                </a:pathLst>
              </a:custGeom>
              <a:solidFill>
                <a:srgbClr val="FFFF00"/>
              </a:solidFill>
              <a:ln w="14288">
                <a:solidFill>
                  <a:srgbClr val="FFFF00"/>
                </a:solidFill>
                <a:prstDash val="solid"/>
                <a:round/>
                <a:headEnd/>
                <a:tailEnd/>
              </a:ln>
            </p:spPr>
            <p:txBody>
              <a:bodyPr/>
              <a:lstStyle/>
              <a:p>
                <a:endParaRPr lang="en-US" dirty="0"/>
              </a:p>
            </p:txBody>
          </p:sp>
          <p:sp>
            <p:nvSpPr>
              <p:cNvPr id="17" name="Freeform 55">
                <a:extLst>
                  <a:ext uri="{FF2B5EF4-FFF2-40B4-BE49-F238E27FC236}">
                    <a16:creationId xmlns:a16="http://schemas.microsoft.com/office/drawing/2014/main" id="{10ACA5FB-AC3D-4B58-BD05-1B8647D1C6F3}"/>
                  </a:ext>
                </a:extLst>
              </p:cNvPr>
              <p:cNvSpPr>
                <a:spLocks/>
              </p:cNvSpPr>
              <p:nvPr/>
            </p:nvSpPr>
            <p:spPr bwMode="auto">
              <a:xfrm>
                <a:off x="882" y="1598"/>
                <a:ext cx="410" cy="410"/>
              </a:xfrm>
              <a:custGeom>
                <a:avLst/>
                <a:gdLst>
                  <a:gd name="T0" fmla="*/ 0 w 410"/>
                  <a:gd name="T1" fmla="*/ 100 h 410"/>
                  <a:gd name="T2" fmla="*/ 0 w 410"/>
                  <a:gd name="T3" fmla="*/ 300 h 410"/>
                  <a:gd name="T4" fmla="*/ 200 w 410"/>
                  <a:gd name="T5" fmla="*/ 300 h 410"/>
                  <a:gd name="T6" fmla="*/ 200 w 410"/>
                  <a:gd name="T7" fmla="*/ 410 h 410"/>
                  <a:gd name="T8" fmla="*/ 410 w 410"/>
                  <a:gd name="T9" fmla="*/ 200 h 410"/>
                  <a:gd name="T10" fmla="*/ 200 w 410"/>
                  <a:gd name="T11" fmla="*/ 0 h 410"/>
                  <a:gd name="T12" fmla="*/ 200 w 410"/>
                  <a:gd name="T13" fmla="*/ 100 h 410"/>
                  <a:gd name="T14" fmla="*/ 0 w 410"/>
                  <a:gd name="T15" fmla="*/ 100 h 410"/>
                  <a:gd name="T16" fmla="*/ 0 60000 65536"/>
                  <a:gd name="T17" fmla="*/ 0 60000 65536"/>
                  <a:gd name="T18" fmla="*/ 0 60000 65536"/>
                  <a:gd name="T19" fmla="*/ 0 60000 65536"/>
                  <a:gd name="T20" fmla="*/ 0 60000 65536"/>
                  <a:gd name="T21" fmla="*/ 0 60000 65536"/>
                  <a:gd name="T22" fmla="*/ 0 60000 65536"/>
                  <a:gd name="T23" fmla="*/ 0 60000 65536"/>
                  <a:gd name="T24" fmla="*/ 0 w 410"/>
                  <a:gd name="T25" fmla="*/ 0 h 410"/>
                  <a:gd name="T26" fmla="*/ 410 w 410"/>
                  <a:gd name="T27" fmla="*/ 410 h 4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0" h="410">
                    <a:moveTo>
                      <a:pt x="0" y="100"/>
                    </a:moveTo>
                    <a:lnTo>
                      <a:pt x="0" y="300"/>
                    </a:lnTo>
                    <a:lnTo>
                      <a:pt x="200" y="300"/>
                    </a:lnTo>
                    <a:lnTo>
                      <a:pt x="200" y="410"/>
                    </a:lnTo>
                    <a:lnTo>
                      <a:pt x="410" y="200"/>
                    </a:lnTo>
                    <a:lnTo>
                      <a:pt x="200" y="0"/>
                    </a:lnTo>
                    <a:lnTo>
                      <a:pt x="200" y="100"/>
                    </a:lnTo>
                    <a:lnTo>
                      <a:pt x="0" y="100"/>
                    </a:lnTo>
                    <a:close/>
                  </a:path>
                </a:pathLst>
              </a:custGeom>
              <a:solidFill>
                <a:srgbClr val="0000FF"/>
              </a:solidFill>
              <a:ln w="9525">
                <a:noFill/>
                <a:round/>
                <a:headEnd/>
                <a:tailEnd/>
              </a:ln>
            </p:spPr>
            <p:txBody>
              <a:bodyPr/>
              <a:lstStyle/>
              <a:p>
                <a:endParaRPr lang="en-US" dirty="0"/>
              </a:p>
            </p:txBody>
          </p:sp>
          <p:sp>
            <p:nvSpPr>
              <p:cNvPr id="18" name="Rectangle 56">
                <a:extLst>
                  <a:ext uri="{FF2B5EF4-FFF2-40B4-BE49-F238E27FC236}">
                    <a16:creationId xmlns:a16="http://schemas.microsoft.com/office/drawing/2014/main" id="{07D782F6-2A84-4A36-B281-B3560A3CA0C9}"/>
                  </a:ext>
                </a:extLst>
              </p:cNvPr>
              <p:cNvSpPr>
                <a:spLocks noChangeArrowheads="1"/>
              </p:cNvSpPr>
              <p:nvPr/>
            </p:nvSpPr>
            <p:spPr bwMode="auto">
              <a:xfrm>
                <a:off x="1674" y="1753"/>
                <a:ext cx="327" cy="106"/>
              </a:xfrm>
              <a:prstGeom prst="rect">
                <a:avLst/>
              </a:prstGeom>
              <a:noFill/>
              <a:ln w="9525">
                <a:noFill/>
                <a:miter lim="800000"/>
                <a:headEnd/>
                <a:tailEnd/>
              </a:ln>
            </p:spPr>
            <p:txBody>
              <a:bodyPr wrap="none" lIns="0" tIns="0" rIns="0" bIns="0">
                <a:spAutoFit/>
              </a:bodyPr>
              <a:lstStyle/>
              <a:p>
                <a:pPr eaLnBrk="1" hangingPunct="1">
                  <a:spcBef>
                    <a:spcPct val="20000"/>
                  </a:spcBef>
                  <a:buClr>
                    <a:srgbClr val="333399"/>
                  </a:buClr>
                </a:pPr>
                <a:r>
                  <a:rPr lang="en-US" sz="1100" b="0" dirty="0">
                    <a:solidFill>
                      <a:srgbClr val="000000"/>
                    </a:solidFill>
                  </a:rPr>
                  <a:t>5.5 MeV</a:t>
                </a:r>
                <a:endParaRPr lang="en-US" sz="1800" b="0" dirty="0">
                  <a:latin typeface="Helvetica" pitchFamily="34" charset="0"/>
                </a:endParaRPr>
              </a:p>
            </p:txBody>
          </p:sp>
          <p:sp>
            <p:nvSpPr>
              <p:cNvPr id="19" name="Rectangle 57">
                <a:extLst>
                  <a:ext uri="{FF2B5EF4-FFF2-40B4-BE49-F238E27FC236}">
                    <a16:creationId xmlns:a16="http://schemas.microsoft.com/office/drawing/2014/main" id="{2EAC2352-2D3C-4CDD-8154-FF4B6843106D}"/>
                  </a:ext>
                </a:extLst>
              </p:cNvPr>
              <p:cNvSpPr>
                <a:spLocks noChangeArrowheads="1"/>
              </p:cNvSpPr>
              <p:nvPr/>
            </p:nvSpPr>
            <p:spPr bwMode="auto">
              <a:xfrm>
                <a:off x="354" y="2035"/>
                <a:ext cx="360" cy="134"/>
              </a:xfrm>
              <a:prstGeom prst="rect">
                <a:avLst/>
              </a:prstGeom>
              <a:noFill/>
              <a:ln w="9525">
                <a:noFill/>
                <a:miter lim="800000"/>
                <a:headEnd/>
                <a:tailEnd/>
              </a:ln>
            </p:spPr>
            <p:txBody>
              <a:bodyPr wrap="none" lIns="0" tIns="0" rIns="0" bIns="0">
                <a:spAutoFit/>
              </a:bodyPr>
              <a:lstStyle/>
              <a:p>
                <a:pPr eaLnBrk="1" hangingPunct="1">
                  <a:spcBef>
                    <a:spcPct val="20000"/>
                  </a:spcBef>
                  <a:buClr>
                    <a:srgbClr val="333399"/>
                  </a:buClr>
                </a:pPr>
                <a:r>
                  <a:rPr lang="en-US" sz="1400" b="0" dirty="0">
                    <a:solidFill>
                      <a:srgbClr val="000000"/>
                    </a:solidFill>
                  </a:rPr>
                  <a:t>Pu-238</a:t>
                </a:r>
                <a:endParaRPr lang="en-US" sz="1800" b="0" dirty="0">
                  <a:latin typeface="Helvetica" pitchFamily="34" charset="0"/>
                </a:endParaRPr>
              </a:p>
            </p:txBody>
          </p:sp>
          <p:grpSp>
            <p:nvGrpSpPr>
              <p:cNvPr id="20" name="Group 58">
                <a:extLst>
                  <a:ext uri="{FF2B5EF4-FFF2-40B4-BE49-F238E27FC236}">
                    <a16:creationId xmlns:a16="http://schemas.microsoft.com/office/drawing/2014/main" id="{782FB0A7-68F2-4AB8-A68A-9E2F84BAE9F7}"/>
                  </a:ext>
                </a:extLst>
              </p:cNvPr>
              <p:cNvGrpSpPr>
                <a:grpSpLocks/>
              </p:cNvGrpSpPr>
              <p:nvPr/>
            </p:nvGrpSpPr>
            <p:grpSpPr bwMode="auto">
              <a:xfrm>
                <a:off x="1669" y="2157"/>
                <a:ext cx="147" cy="147"/>
                <a:chOff x="1669" y="2157"/>
                <a:chExt cx="147" cy="147"/>
              </a:xfrm>
            </p:grpSpPr>
            <p:sp>
              <p:nvSpPr>
                <p:cNvPr id="71" name="Oval 59">
                  <a:extLst>
                    <a:ext uri="{FF2B5EF4-FFF2-40B4-BE49-F238E27FC236}">
                      <a16:creationId xmlns:a16="http://schemas.microsoft.com/office/drawing/2014/main" id="{4A7D576A-660E-4AC4-967C-E9AF11F75F58}"/>
                    </a:ext>
                  </a:extLst>
                </p:cNvPr>
                <p:cNvSpPr>
                  <a:spLocks noChangeArrowheads="1"/>
                </p:cNvSpPr>
                <p:nvPr/>
              </p:nvSpPr>
              <p:spPr bwMode="auto">
                <a:xfrm>
                  <a:off x="1678" y="2212"/>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72" name="Oval 60">
                  <a:extLst>
                    <a:ext uri="{FF2B5EF4-FFF2-40B4-BE49-F238E27FC236}">
                      <a16:creationId xmlns:a16="http://schemas.microsoft.com/office/drawing/2014/main" id="{D1D12067-6E0A-4DC0-A4A5-93738C33E053}"/>
                    </a:ext>
                  </a:extLst>
                </p:cNvPr>
                <p:cNvSpPr>
                  <a:spLocks noChangeArrowheads="1"/>
                </p:cNvSpPr>
                <p:nvPr/>
              </p:nvSpPr>
              <p:spPr bwMode="auto">
                <a:xfrm>
                  <a:off x="1669" y="2157"/>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73" name="Oval 61">
                  <a:extLst>
                    <a:ext uri="{FF2B5EF4-FFF2-40B4-BE49-F238E27FC236}">
                      <a16:creationId xmlns:a16="http://schemas.microsoft.com/office/drawing/2014/main" id="{DC2647D5-01D9-46D2-9103-9CEA87E4083C}"/>
                    </a:ext>
                  </a:extLst>
                </p:cNvPr>
                <p:cNvSpPr>
                  <a:spLocks noChangeArrowheads="1"/>
                </p:cNvSpPr>
                <p:nvPr/>
              </p:nvSpPr>
              <p:spPr bwMode="auto">
                <a:xfrm>
                  <a:off x="1715" y="2221"/>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74" name="Oval 62">
                  <a:extLst>
                    <a:ext uri="{FF2B5EF4-FFF2-40B4-BE49-F238E27FC236}">
                      <a16:creationId xmlns:a16="http://schemas.microsoft.com/office/drawing/2014/main" id="{634B2976-B02E-44CB-95B8-44A6189AC206}"/>
                    </a:ext>
                  </a:extLst>
                </p:cNvPr>
                <p:cNvSpPr>
                  <a:spLocks noChangeArrowheads="1"/>
                </p:cNvSpPr>
                <p:nvPr/>
              </p:nvSpPr>
              <p:spPr bwMode="auto">
                <a:xfrm>
                  <a:off x="1733" y="2166"/>
                  <a:ext cx="83" cy="83"/>
                </a:xfrm>
                <a:prstGeom prst="ellipse">
                  <a:avLst/>
                </a:prstGeom>
                <a:solidFill>
                  <a:srgbClr val="FFFFFF"/>
                </a:solidFill>
                <a:ln w="14288">
                  <a:solidFill>
                    <a:srgbClr val="000000"/>
                  </a:solidFill>
                  <a:round/>
                  <a:headEnd/>
                  <a:tailEnd/>
                </a:ln>
              </p:spPr>
              <p:txBody>
                <a:bodyPr/>
                <a:lstStyle/>
                <a:p>
                  <a:endParaRPr lang="en-US" dirty="0"/>
                </a:p>
              </p:txBody>
            </p:sp>
          </p:grpSp>
          <p:grpSp>
            <p:nvGrpSpPr>
              <p:cNvPr id="21" name="Group 63">
                <a:extLst>
                  <a:ext uri="{FF2B5EF4-FFF2-40B4-BE49-F238E27FC236}">
                    <a16:creationId xmlns:a16="http://schemas.microsoft.com/office/drawing/2014/main" id="{D19E8490-836B-4A6A-A133-D273508E32DC}"/>
                  </a:ext>
                </a:extLst>
              </p:cNvPr>
              <p:cNvGrpSpPr>
                <a:grpSpLocks/>
              </p:cNvGrpSpPr>
              <p:nvPr/>
            </p:nvGrpSpPr>
            <p:grpSpPr bwMode="auto">
              <a:xfrm>
                <a:off x="1533" y="1311"/>
                <a:ext cx="374" cy="365"/>
                <a:chOff x="1533" y="1311"/>
                <a:chExt cx="374" cy="365"/>
              </a:xfrm>
            </p:grpSpPr>
            <p:sp>
              <p:nvSpPr>
                <p:cNvPr id="28" name="Oval 64">
                  <a:extLst>
                    <a:ext uri="{FF2B5EF4-FFF2-40B4-BE49-F238E27FC236}">
                      <a16:creationId xmlns:a16="http://schemas.microsoft.com/office/drawing/2014/main" id="{00D77DAA-E599-4175-800C-CFB6312D0554}"/>
                    </a:ext>
                  </a:extLst>
                </p:cNvPr>
                <p:cNvSpPr>
                  <a:spLocks noChangeArrowheads="1"/>
                </p:cNvSpPr>
                <p:nvPr/>
              </p:nvSpPr>
              <p:spPr bwMode="auto">
                <a:xfrm>
                  <a:off x="1587" y="1566"/>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29" name="Oval 65">
                  <a:extLst>
                    <a:ext uri="{FF2B5EF4-FFF2-40B4-BE49-F238E27FC236}">
                      <a16:creationId xmlns:a16="http://schemas.microsoft.com/office/drawing/2014/main" id="{2C178F89-8CEC-4219-83C3-57D7D64D6F87}"/>
                    </a:ext>
                  </a:extLst>
                </p:cNvPr>
                <p:cNvSpPr>
                  <a:spLocks noChangeArrowheads="1"/>
                </p:cNvSpPr>
                <p:nvPr/>
              </p:nvSpPr>
              <p:spPr bwMode="auto">
                <a:xfrm>
                  <a:off x="1551" y="1520"/>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30" name="Oval 66">
                  <a:extLst>
                    <a:ext uri="{FF2B5EF4-FFF2-40B4-BE49-F238E27FC236}">
                      <a16:creationId xmlns:a16="http://schemas.microsoft.com/office/drawing/2014/main" id="{86FA68DF-7549-4180-B5C1-AF3B7B64DD36}"/>
                    </a:ext>
                  </a:extLst>
                </p:cNvPr>
                <p:cNvSpPr>
                  <a:spLocks noChangeArrowheads="1"/>
                </p:cNvSpPr>
                <p:nvPr/>
              </p:nvSpPr>
              <p:spPr bwMode="auto">
                <a:xfrm>
                  <a:off x="1533" y="1465"/>
                  <a:ext cx="83" cy="84"/>
                </a:xfrm>
                <a:prstGeom prst="ellipse">
                  <a:avLst/>
                </a:prstGeom>
                <a:solidFill>
                  <a:srgbClr val="FF0000"/>
                </a:solidFill>
                <a:ln w="14288">
                  <a:solidFill>
                    <a:srgbClr val="000000"/>
                  </a:solidFill>
                  <a:round/>
                  <a:headEnd/>
                  <a:tailEnd/>
                </a:ln>
              </p:spPr>
              <p:txBody>
                <a:bodyPr/>
                <a:lstStyle/>
                <a:p>
                  <a:endParaRPr lang="en-US" dirty="0"/>
                </a:p>
              </p:txBody>
            </p:sp>
            <p:sp>
              <p:nvSpPr>
                <p:cNvPr id="31" name="Oval 67">
                  <a:extLst>
                    <a:ext uri="{FF2B5EF4-FFF2-40B4-BE49-F238E27FC236}">
                      <a16:creationId xmlns:a16="http://schemas.microsoft.com/office/drawing/2014/main" id="{BE9509C3-CEF0-4AAC-BEA7-58C88AA8C27D}"/>
                    </a:ext>
                  </a:extLst>
                </p:cNvPr>
                <p:cNvSpPr>
                  <a:spLocks noChangeArrowheads="1"/>
                </p:cNvSpPr>
                <p:nvPr/>
              </p:nvSpPr>
              <p:spPr bwMode="auto">
                <a:xfrm>
                  <a:off x="1542" y="1402"/>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32" name="Oval 68">
                  <a:extLst>
                    <a:ext uri="{FF2B5EF4-FFF2-40B4-BE49-F238E27FC236}">
                      <a16:creationId xmlns:a16="http://schemas.microsoft.com/office/drawing/2014/main" id="{124E9873-05DB-4106-AA6E-6EE9E418BADA}"/>
                    </a:ext>
                  </a:extLst>
                </p:cNvPr>
                <p:cNvSpPr>
                  <a:spLocks noChangeArrowheads="1"/>
                </p:cNvSpPr>
                <p:nvPr/>
              </p:nvSpPr>
              <p:spPr bwMode="auto">
                <a:xfrm>
                  <a:off x="1578" y="1347"/>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33" name="Oval 69">
                  <a:extLst>
                    <a:ext uri="{FF2B5EF4-FFF2-40B4-BE49-F238E27FC236}">
                      <a16:creationId xmlns:a16="http://schemas.microsoft.com/office/drawing/2014/main" id="{85C2163D-2CE8-4930-8A0E-DD374A97B245}"/>
                    </a:ext>
                  </a:extLst>
                </p:cNvPr>
                <p:cNvSpPr>
                  <a:spLocks noChangeArrowheads="1"/>
                </p:cNvSpPr>
                <p:nvPr/>
              </p:nvSpPr>
              <p:spPr bwMode="auto">
                <a:xfrm>
                  <a:off x="1633" y="1320"/>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34" name="Oval 70">
                  <a:extLst>
                    <a:ext uri="{FF2B5EF4-FFF2-40B4-BE49-F238E27FC236}">
                      <a16:creationId xmlns:a16="http://schemas.microsoft.com/office/drawing/2014/main" id="{3E2E19F1-B4A9-4399-995C-87197C4564E9}"/>
                    </a:ext>
                  </a:extLst>
                </p:cNvPr>
                <p:cNvSpPr>
                  <a:spLocks noChangeArrowheads="1"/>
                </p:cNvSpPr>
                <p:nvPr/>
              </p:nvSpPr>
              <p:spPr bwMode="auto">
                <a:xfrm>
                  <a:off x="1687" y="1311"/>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35" name="Oval 71">
                  <a:extLst>
                    <a:ext uri="{FF2B5EF4-FFF2-40B4-BE49-F238E27FC236}">
                      <a16:creationId xmlns:a16="http://schemas.microsoft.com/office/drawing/2014/main" id="{F46FAE09-B906-4C32-9B7D-EC23A5EF5C22}"/>
                    </a:ext>
                  </a:extLst>
                </p:cNvPr>
                <p:cNvSpPr>
                  <a:spLocks noChangeArrowheads="1"/>
                </p:cNvSpPr>
                <p:nvPr/>
              </p:nvSpPr>
              <p:spPr bwMode="auto">
                <a:xfrm>
                  <a:off x="1751" y="1329"/>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36" name="Oval 72">
                  <a:extLst>
                    <a:ext uri="{FF2B5EF4-FFF2-40B4-BE49-F238E27FC236}">
                      <a16:creationId xmlns:a16="http://schemas.microsoft.com/office/drawing/2014/main" id="{6F5FE103-ED4A-4281-9AAF-35C3B969A8A0}"/>
                    </a:ext>
                  </a:extLst>
                </p:cNvPr>
                <p:cNvSpPr>
                  <a:spLocks noChangeArrowheads="1"/>
                </p:cNvSpPr>
                <p:nvPr/>
              </p:nvSpPr>
              <p:spPr bwMode="auto">
                <a:xfrm>
                  <a:off x="1797" y="1365"/>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37" name="Oval 73">
                  <a:extLst>
                    <a:ext uri="{FF2B5EF4-FFF2-40B4-BE49-F238E27FC236}">
                      <a16:creationId xmlns:a16="http://schemas.microsoft.com/office/drawing/2014/main" id="{E3A7EFF6-6FA9-492F-A80A-F051BDB208F8}"/>
                    </a:ext>
                  </a:extLst>
                </p:cNvPr>
                <p:cNvSpPr>
                  <a:spLocks noChangeArrowheads="1"/>
                </p:cNvSpPr>
                <p:nvPr/>
              </p:nvSpPr>
              <p:spPr bwMode="auto">
                <a:xfrm>
                  <a:off x="1824" y="1429"/>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38" name="Oval 74">
                  <a:extLst>
                    <a:ext uri="{FF2B5EF4-FFF2-40B4-BE49-F238E27FC236}">
                      <a16:creationId xmlns:a16="http://schemas.microsoft.com/office/drawing/2014/main" id="{D10F433B-6F70-4B7B-9648-8B5A1A1D4000}"/>
                    </a:ext>
                  </a:extLst>
                </p:cNvPr>
                <p:cNvSpPr>
                  <a:spLocks noChangeArrowheads="1"/>
                </p:cNvSpPr>
                <p:nvPr/>
              </p:nvSpPr>
              <p:spPr bwMode="auto">
                <a:xfrm>
                  <a:off x="1824" y="1502"/>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39" name="Oval 75">
                  <a:extLst>
                    <a:ext uri="{FF2B5EF4-FFF2-40B4-BE49-F238E27FC236}">
                      <a16:creationId xmlns:a16="http://schemas.microsoft.com/office/drawing/2014/main" id="{F5B39817-E671-4FFB-AA27-6A5E2F199A43}"/>
                    </a:ext>
                  </a:extLst>
                </p:cNvPr>
                <p:cNvSpPr>
                  <a:spLocks noChangeArrowheads="1"/>
                </p:cNvSpPr>
                <p:nvPr/>
              </p:nvSpPr>
              <p:spPr bwMode="auto">
                <a:xfrm>
                  <a:off x="1787" y="1557"/>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40" name="Oval 76">
                  <a:extLst>
                    <a:ext uri="{FF2B5EF4-FFF2-40B4-BE49-F238E27FC236}">
                      <a16:creationId xmlns:a16="http://schemas.microsoft.com/office/drawing/2014/main" id="{A5308D8B-8035-4544-967F-413340624C3F}"/>
                    </a:ext>
                  </a:extLst>
                </p:cNvPr>
                <p:cNvSpPr>
                  <a:spLocks noChangeArrowheads="1"/>
                </p:cNvSpPr>
                <p:nvPr/>
              </p:nvSpPr>
              <p:spPr bwMode="auto">
                <a:xfrm>
                  <a:off x="1742" y="1584"/>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41" name="Oval 77">
                  <a:extLst>
                    <a:ext uri="{FF2B5EF4-FFF2-40B4-BE49-F238E27FC236}">
                      <a16:creationId xmlns:a16="http://schemas.microsoft.com/office/drawing/2014/main" id="{0F97F1E8-0042-412B-BD25-24A432D277F4}"/>
                    </a:ext>
                  </a:extLst>
                </p:cNvPr>
                <p:cNvSpPr>
                  <a:spLocks noChangeArrowheads="1"/>
                </p:cNvSpPr>
                <p:nvPr/>
              </p:nvSpPr>
              <p:spPr bwMode="auto">
                <a:xfrm>
                  <a:off x="1678" y="1593"/>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42" name="Oval 78">
                  <a:extLst>
                    <a:ext uri="{FF2B5EF4-FFF2-40B4-BE49-F238E27FC236}">
                      <a16:creationId xmlns:a16="http://schemas.microsoft.com/office/drawing/2014/main" id="{7BA57450-7E67-43D0-B61A-2881701FA003}"/>
                    </a:ext>
                  </a:extLst>
                </p:cNvPr>
                <p:cNvSpPr>
                  <a:spLocks noChangeArrowheads="1"/>
                </p:cNvSpPr>
                <p:nvPr/>
              </p:nvSpPr>
              <p:spPr bwMode="auto">
                <a:xfrm>
                  <a:off x="1560" y="1411"/>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43" name="Oval 79">
                  <a:extLst>
                    <a:ext uri="{FF2B5EF4-FFF2-40B4-BE49-F238E27FC236}">
                      <a16:creationId xmlns:a16="http://schemas.microsoft.com/office/drawing/2014/main" id="{5A6F6D9A-E918-40A1-84B0-C47336CF09DE}"/>
                    </a:ext>
                  </a:extLst>
                </p:cNvPr>
                <p:cNvSpPr>
                  <a:spLocks noChangeArrowheads="1"/>
                </p:cNvSpPr>
                <p:nvPr/>
              </p:nvSpPr>
              <p:spPr bwMode="auto">
                <a:xfrm>
                  <a:off x="1569" y="1502"/>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44" name="Oval 80">
                  <a:extLst>
                    <a:ext uri="{FF2B5EF4-FFF2-40B4-BE49-F238E27FC236}">
                      <a16:creationId xmlns:a16="http://schemas.microsoft.com/office/drawing/2014/main" id="{48B82D16-3B8F-417C-A641-D6722C6EE77E}"/>
                    </a:ext>
                  </a:extLst>
                </p:cNvPr>
                <p:cNvSpPr>
                  <a:spLocks noChangeArrowheads="1"/>
                </p:cNvSpPr>
                <p:nvPr/>
              </p:nvSpPr>
              <p:spPr bwMode="auto">
                <a:xfrm>
                  <a:off x="1797" y="1393"/>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45" name="Oval 81">
                  <a:extLst>
                    <a:ext uri="{FF2B5EF4-FFF2-40B4-BE49-F238E27FC236}">
                      <a16:creationId xmlns:a16="http://schemas.microsoft.com/office/drawing/2014/main" id="{2CE6AE31-B2F8-4CFA-A4B1-60DDB9156C81}"/>
                    </a:ext>
                  </a:extLst>
                </p:cNvPr>
                <p:cNvSpPr>
                  <a:spLocks noChangeArrowheads="1"/>
                </p:cNvSpPr>
                <p:nvPr/>
              </p:nvSpPr>
              <p:spPr bwMode="auto">
                <a:xfrm>
                  <a:off x="1751" y="1347"/>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46" name="Oval 82">
                  <a:extLst>
                    <a:ext uri="{FF2B5EF4-FFF2-40B4-BE49-F238E27FC236}">
                      <a16:creationId xmlns:a16="http://schemas.microsoft.com/office/drawing/2014/main" id="{12A69319-31F0-4CE2-8340-CF88ED482128}"/>
                    </a:ext>
                  </a:extLst>
                </p:cNvPr>
                <p:cNvSpPr>
                  <a:spLocks noChangeArrowheads="1"/>
                </p:cNvSpPr>
                <p:nvPr/>
              </p:nvSpPr>
              <p:spPr bwMode="auto">
                <a:xfrm>
                  <a:off x="1724" y="1575"/>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47" name="Oval 83">
                  <a:extLst>
                    <a:ext uri="{FF2B5EF4-FFF2-40B4-BE49-F238E27FC236}">
                      <a16:creationId xmlns:a16="http://schemas.microsoft.com/office/drawing/2014/main" id="{A5FAB30A-F962-4763-90AC-DB4E73E949A1}"/>
                    </a:ext>
                  </a:extLst>
                </p:cNvPr>
                <p:cNvSpPr>
                  <a:spLocks noChangeArrowheads="1"/>
                </p:cNvSpPr>
                <p:nvPr/>
              </p:nvSpPr>
              <p:spPr bwMode="auto">
                <a:xfrm>
                  <a:off x="1624" y="1575"/>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48" name="Oval 84">
                  <a:extLst>
                    <a:ext uri="{FF2B5EF4-FFF2-40B4-BE49-F238E27FC236}">
                      <a16:creationId xmlns:a16="http://schemas.microsoft.com/office/drawing/2014/main" id="{226D4091-5807-4D1C-83F6-57163C057DA0}"/>
                    </a:ext>
                  </a:extLst>
                </p:cNvPr>
                <p:cNvSpPr>
                  <a:spLocks noChangeArrowheads="1"/>
                </p:cNvSpPr>
                <p:nvPr/>
              </p:nvSpPr>
              <p:spPr bwMode="auto">
                <a:xfrm>
                  <a:off x="1806" y="1502"/>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49" name="Oval 85">
                  <a:extLst>
                    <a:ext uri="{FF2B5EF4-FFF2-40B4-BE49-F238E27FC236}">
                      <a16:creationId xmlns:a16="http://schemas.microsoft.com/office/drawing/2014/main" id="{0632EF0D-DFC4-4EF9-AEC7-2C094BFC5F2F}"/>
                    </a:ext>
                  </a:extLst>
                </p:cNvPr>
                <p:cNvSpPr>
                  <a:spLocks noChangeArrowheads="1"/>
                </p:cNvSpPr>
                <p:nvPr/>
              </p:nvSpPr>
              <p:spPr bwMode="auto">
                <a:xfrm>
                  <a:off x="1551" y="1456"/>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50" name="Oval 86">
                  <a:extLst>
                    <a:ext uri="{FF2B5EF4-FFF2-40B4-BE49-F238E27FC236}">
                      <a16:creationId xmlns:a16="http://schemas.microsoft.com/office/drawing/2014/main" id="{218B77E1-01F3-4F34-A99A-84927E0A9FDD}"/>
                    </a:ext>
                  </a:extLst>
                </p:cNvPr>
                <p:cNvSpPr>
                  <a:spLocks noChangeArrowheads="1"/>
                </p:cNvSpPr>
                <p:nvPr/>
              </p:nvSpPr>
              <p:spPr bwMode="auto">
                <a:xfrm>
                  <a:off x="1678" y="1584"/>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51" name="Oval 87">
                  <a:extLst>
                    <a:ext uri="{FF2B5EF4-FFF2-40B4-BE49-F238E27FC236}">
                      <a16:creationId xmlns:a16="http://schemas.microsoft.com/office/drawing/2014/main" id="{C5B9DADB-DF20-4A2C-B4AC-43EB9F6AA276}"/>
                    </a:ext>
                  </a:extLst>
                </p:cNvPr>
                <p:cNvSpPr>
                  <a:spLocks noChangeArrowheads="1"/>
                </p:cNvSpPr>
                <p:nvPr/>
              </p:nvSpPr>
              <p:spPr bwMode="auto">
                <a:xfrm>
                  <a:off x="1806" y="1456"/>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52" name="Oval 88">
                  <a:extLst>
                    <a:ext uri="{FF2B5EF4-FFF2-40B4-BE49-F238E27FC236}">
                      <a16:creationId xmlns:a16="http://schemas.microsoft.com/office/drawing/2014/main" id="{60E573F6-F8F4-468A-920E-66069EECE366}"/>
                    </a:ext>
                  </a:extLst>
                </p:cNvPr>
                <p:cNvSpPr>
                  <a:spLocks noChangeArrowheads="1"/>
                </p:cNvSpPr>
                <p:nvPr/>
              </p:nvSpPr>
              <p:spPr bwMode="auto">
                <a:xfrm>
                  <a:off x="1769" y="1547"/>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53" name="Oval 89">
                  <a:extLst>
                    <a:ext uri="{FF2B5EF4-FFF2-40B4-BE49-F238E27FC236}">
                      <a16:creationId xmlns:a16="http://schemas.microsoft.com/office/drawing/2014/main" id="{AFD235AA-A0DF-40BB-AE95-BCC128AD383B}"/>
                    </a:ext>
                  </a:extLst>
                </p:cNvPr>
                <p:cNvSpPr>
                  <a:spLocks noChangeArrowheads="1"/>
                </p:cNvSpPr>
                <p:nvPr/>
              </p:nvSpPr>
              <p:spPr bwMode="auto">
                <a:xfrm>
                  <a:off x="1778" y="1502"/>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54" name="Oval 90">
                  <a:extLst>
                    <a:ext uri="{FF2B5EF4-FFF2-40B4-BE49-F238E27FC236}">
                      <a16:creationId xmlns:a16="http://schemas.microsoft.com/office/drawing/2014/main" id="{B7FCE180-AD19-40DF-A360-FDB1498A252A}"/>
                    </a:ext>
                  </a:extLst>
                </p:cNvPr>
                <p:cNvSpPr>
                  <a:spLocks noChangeArrowheads="1"/>
                </p:cNvSpPr>
                <p:nvPr/>
              </p:nvSpPr>
              <p:spPr bwMode="auto">
                <a:xfrm>
                  <a:off x="1724" y="1547"/>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55" name="Oval 91">
                  <a:extLst>
                    <a:ext uri="{FF2B5EF4-FFF2-40B4-BE49-F238E27FC236}">
                      <a16:creationId xmlns:a16="http://schemas.microsoft.com/office/drawing/2014/main" id="{110D10C0-CDA8-4AB7-AE5F-692524E52D7A}"/>
                    </a:ext>
                  </a:extLst>
                </p:cNvPr>
                <p:cNvSpPr>
                  <a:spLocks noChangeArrowheads="1"/>
                </p:cNvSpPr>
                <p:nvPr/>
              </p:nvSpPr>
              <p:spPr bwMode="auto">
                <a:xfrm>
                  <a:off x="1678" y="1320"/>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56" name="Oval 92">
                  <a:extLst>
                    <a:ext uri="{FF2B5EF4-FFF2-40B4-BE49-F238E27FC236}">
                      <a16:creationId xmlns:a16="http://schemas.microsoft.com/office/drawing/2014/main" id="{74AB5001-1931-44EE-883A-4CA205864E3A}"/>
                    </a:ext>
                  </a:extLst>
                </p:cNvPr>
                <p:cNvSpPr>
                  <a:spLocks noChangeArrowheads="1"/>
                </p:cNvSpPr>
                <p:nvPr/>
              </p:nvSpPr>
              <p:spPr bwMode="auto">
                <a:xfrm>
                  <a:off x="1769" y="1365"/>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57" name="Oval 93">
                  <a:extLst>
                    <a:ext uri="{FF2B5EF4-FFF2-40B4-BE49-F238E27FC236}">
                      <a16:creationId xmlns:a16="http://schemas.microsoft.com/office/drawing/2014/main" id="{E2EEA25E-145C-4DCA-83D0-50F38D6B83E8}"/>
                    </a:ext>
                  </a:extLst>
                </p:cNvPr>
                <p:cNvSpPr>
                  <a:spLocks noChangeArrowheads="1"/>
                </p:cNvSpPr>
                <p:nvPr/>
              </p:nvSpPr>
              <p:spPr bwMode="auto">
                <a:xfrm>
                  <a:off x="1778" y="1420"/>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58" name="Oval 94">
                  <a:extLst>
                    <a:ext uri="{FF2B5EF4-FFF2-40B4-BE49-F238E27FC236}">
                      <a16:creationId xmlns:a16="http://schemas.microsoft.com/office/drawing/2014/main" id="{D255B7E5-2BEE-4169-88B1-1B1901D0A0DB}"/>
                    </a:ext>
                  </a:extLst>
                </p:cNvPr>
                <p:cNvSpPr>
                  <a:spLocks noChangeArrowheads="1"/>
                </p:cNvSpPr>
                <p:nvPr/>
              </p:nvSpPr>
              <p:spPr bwMode="auto">
                <a:xfrm>
                  <a:off x="1596" y="1538"/>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59" name="Oval 95">
                  <a:extLst>
                    <a:ext uri="{FF2B5EF4-FFF2-40B4-BE49-F238E27FC236}">
                      <a16:creationId xmlns:a16="http://schemas.microsoft.com/office/drawing/2014/main" id="{DEF76690-5A33-446C-85DA-C95044A23F61}"/>
                    </a:ext>
                  </a:extLst>
                </p:cNvPr>
                <p:cNvSpPr>
                  <a:spLocks noChangeArrowheads="1"/>
                </p:cNvSpPr>
                <p:nvPr/>
              </p:nvSpPr>
              <p:spPr bwMode="auto">
                <a:xfrm>
                  <a:off x="1605" y="1456"/>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60" name="Oval 96">
                  <a:extLst>
                    <a:ext uri="{FF2B5EF4-FFF2-40B4-BE49-F238E27FC236}">
                      <a16:creationId xmlns:a16="http://schemas.microsoft.com/office/drawing/2014/main" id="{0C577324-C6AF-4CF6-9E15-A8BABFFB5014}"/>
                    </a:ext>
                  </a:extLst>
                </p:cNvPr>
                <p:cNvSpPr>
                  <a:spLocks noChangeArrowheads="1"/>
                </p:cNvSpPr>
                <p:nvPr/>
              </p:nvSpPr>
              <p:spPr bwMode="auto">
                <a:xfrm>
                  <a:off x="1642" y="1538"/>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61" name="Oval 97">
                  <a:extLst>
                    <a:ext uri="{FF2B5EF4-FFF2-40B4-BE49-F238E27FC236}">
                      <a16:creationId xmlns:a16="http://schemas.microsoft.com/office/drawing/2014/main" id="{BF9186BA-E1FE-4289-8D5F-C67E790B385F}"/>
                    </a:ext>
                  </a:extLst>
                </p:cNvPr>
                <p:cNvSpPr>
                  <a:spLocks noChangeArrowheads="1"/>
                </p:cNvSpPr>
                <p:nvPr/>
              </p:nvSpPr>
              <p:spPr bwMode="auto">
                <a:xfrm>
                  <a:off x="1633" y="1502"/>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62" name="Oval 98">
                  <a:extLst>
                    <a:ext uri="{FF2B5EF4-FFF2-40B4-BE49-F238E27FC236}">
                      <a16:creationId xmlns:a16="http://schemas.microsoft.com/office/drawing/2014/main" id="{91B1AEAF-23D0-413B-B2ED-A0DBB345B167}"/>
                    </a:ext>
                  </a:extLst>
                </p:cNvPr>
                <p:cNvSpPr>
                  <a:spLocks noChangeArrowheads="1"/>
                </p:cNvSpPr>
                <p:nvPr/>
              </p:nvSpPr>
              <p:spPr bwMode="auto">
                <a:xfrm>
                  <a:off x="1587" y="1365"/>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63" name="Oval 99">
                  <a:extLst>
                    <a:ext uri="{FF2B5EF4-FFF2-40B4-BE49-F238E27FC236}">
                      <a16:creationId xmlns:a16="http://schemas.microsoft.com/office/drawing/2014/main" id="{669AC5A2-5CA8-4F92-B29E-35B4385DD462}"/>
                    </a:ext>
                  </a:extLst>
                </p:cNvPr>
                <p:cNvSpPr>
                  <a:spLocks noChangeArrowheads="1"/>
                </p:cNvSpPr>
                <p:nvPr/>
              </p:nvSpPr>
              <p:spPr bwMode="auto">
                <a:xfrm>
                  <a:off x="1642" y="1411"/>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64" name="Oval 100">
                  <a:extLst>
                    <a:ext uri="{FF2B5EF4-FFF2-40B4-BE49-F238E27FC236}">
                      <a16:creationId xmlns:a16="http://schemas.microsoft.com/office/drawing/2014/main" id="{A59416DD-CD70-466D-BF6C-451F32E6697D}"/>
                    </a:ext>
                  </a:extLst>
                </p:cNvPr>
                <p:cNvSpPr>
                  <a:spLocks noChangeArrowheads="1"/>
                </p:cNvSpPr>
                <p:nvPr/>
              </p:nvSpPr>
              <p:spPr bwMode="auto">
                <a:xfrm>
                  <a:off x="1760" y="1456"/>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65" name="Oval 101">
                  <a:extLst>
                    <a:ext uri="{FF2B5EF4-FFF2-40B4-BE49-F238E27FC236}">
                      <a16:creationId xmlns:a16="http://schemas.microsoft.com/office/drawing/2014/main" id="{B53DC566-08C2-4784-9631-F4FEC858A292}"/>
                    </a:ext>
                  </a:extLst>
                </p:cNvPr>
                <p:cNvSpPr>
                  <a:spLocks noChangeArrowheads="1"/>
                </p:cNvSpPr>
                <p:nvPr/>
              </p:nvSpPr>
              <p:spPr bwMode="auto">
                <a:xfrm>
                  <a:off x="1724" y="1338"/>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66" name="Oval 102">
                  <a:extLst>
                    <a:ext uri="{FF2B5EF4-FFF2-40B4-BE49-F238E27FC236}">
                      <a16:creationId xmlns:a16="http://schemas.microsoft.com/office/drawing/2014/main" id="{F4B97584-728A-41DA-AAD7-18606D28DD86}"/>
                    </a:ext>
                  </a:extLst>
                </p:cNvPr>
                <p:cNvSpPr>
                  <a:spLocks noChangeArrowheads="1"/>
                </p:cNvSpPr>
                <p:nvPr/>
              </p:nvSpPr>
              <p:spPr bwMode="auto">
                <a:xfrm>
                  <a:off x="1633" y="1338"/>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67" name="Oval 103">
                  <a:extLst>
                    <a:ext uri="{FF2B5EF4-FFF2-40B4-BE49-F238E27FC236}">
                      <a16:creationId xmlns:a16="http://schemas.microsoft.com/office/drawing/2014/main" id="{A22F51F1-6333-4D91-A861-BF1FAAEF62D8}"/>
                    </a:ext>
                  </a:extLst>
                </p:cNvPr>
                <p:cNvSpPr>
                  <a:spLocks noChangeArrowheads="1"/>
                </p:cNvSpPr>
                <p:nvPr/>
              </p:nvSpPr>
              <p:spPr bwMode="auto">
                <a:xfrm>
                  <a:off x="1715" y="1502"/>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68" name="Oval 104">
                  <a:extLst>
                    <a:ext uri="{FF2B5EF4-FFF2-40B4-BE49-F238E27FC236}">
                      <a16:creationId xmlns:a16="http://schemas.microsoft.com/office/drawing/2014/main" id="{E3352838-F5D9-4F1C-9417-65638958E07F}"/>
                    </a:ext>
                  </a:extLst>
                </p:cNvPr>
                <p:cNvSpPr>
                  <a:spLocks noChangeArrowheads="1"/>
                </p:cNvSpPr>
                <p:nvPr/>
              </p:nvSpPr>
              <p:spPr bwMode="auto">
                <a:xfrm>
                  <a:off x="1724" y="1429"/>
                  <a:ext cx="83" cy="83"/>
                </a:xfrm>
                <a:prstGeom prst="ellipse">
                  <a:avLst/>
                </a:prstGeom>
                <a:solidFill>
                  <a:srgbClr val="FF0000"/>
                </a:solidFill>
                <a:ln w="14288">
                  <a:solidFill>
                    <a:srgbClr val="000000"/>
                  </a:solidFill>
                  <a:round/>
                  <a:headEnd/>
                  <a:tailEnd/>
                </a:ln>
              </p:spPr>
              <p:txBody>
                <a:bodyPr/>
                <a:lstStyle/>
                <a:p>
                  <a:endParaRPr lang="en-US" dirty="0"/>
                </a:p>
              </p:txBody>
            </p:sp>
            <p:sp>
              <p:nvSpPr>
                <p:cNvPr id="69" name="Oval 105">
                  <a:extLst>
                    <a:ext uri="{FF2B5EF4-FFF2-40B4-BE49-F238E27FC236}">
                      <a16:creationId xmlns:a16="http://schemas.microsoft.com/office/drawing/2014/main" id="{43FDDD83-7FF4-4131-86FC-5D3742AAE25D}"/>
                    </a:ext>
                  </a:extLst>
                </p:cNvPr>
                <p:cNvSpPr>
                  <a:spLocks noChangeArrowheads="1"/>
                </p:cNvSpPr>
                <p:nvPr/>
              </p:nvSpPr>
              <p:spPr bwMode="auto">
                <a:xfrm>
                  <a:off x="1678" y="1493"/>
                  <a:ext cx="83" cy="83"/>
                </a:xfrm>
                <a:prstGeom prst="ellipse">
                  <a:avLst/>
                </a:prstGeom>
                <a:solidFill>
                  <a:srgbClr val="FFFFFF"/>
                </a:solidFill>
                <a:ln w="14288">
                  <a:solidFill>
                    <a:srgbClr val="000000"/>
                  </a:solidFill>
                  <a:round/>
                  <a:headEnd/>
                  <a:tailEnd/>
                </a:ln>
              </p:spPr>
              <p:txBody>
                <a:bodyPr/>
                <a:lstStyle/>
                <a:p>
                  <a:endParaRPr lang="en-US" dirty="0"/>
                </a:p>
              </p:txBody>
            </p:sp>
            <p:sp>
              <p:nvSpPr>
                <p:cNvPr id="70" name="Oval 106">
                  <a:extLst>
                    <a:ext uri="{FF2B5EF4-FFF2-40B4-BE49-F238E27FC236}">
                      <a16:creationId xmlns:a16="http://schemas.microsoft.com/office/drawing/2014/main" id="{3FFEC3E2-0C86-4039-A1B2-5242B5DE8C8B}"/>
                    </a:ext>
                  </a:extLst>
                </p:cNvPr>
                <p:cNvSpPr>
                  <a:spLocks noChangeArrowheads="1"/>
                </p:cNvSpPr>
                <p:nvPr/>
              </p:nvSpPr>
              <p:spPr bwMode="auto">
                <a:xfrm>
                  <a:off x="1687" y="1411"/>
                  <a:ext cx="83" cy="83"/>
                </a:xfrm>
                <a:prstGeom prst="ellipse">
                  <a:avLst/>
                </a:prstGeom>
                <a:solidFill>
                  <a:srgbClr val="FFFFFF"/>
                </a:solidFill>
                <a:ln w="14288">
                  <a:solidFill>
                    <a:srgbClr val="000000"/>
                  </a:solidFill>
                  <a:round/>
                  <a:headEnd/>
                  <a:tailEnd/>
                </a:ln>
              </p:spPr>
              <p:txBody>
                <a:bodyPr/>
                <a:lstStyle/>
                <a:p>
                  <a:endParaRPr lang="en-US" dirty="0"/>
                </a:p>
              </p:txBody>
            </p:sp>
          </p:grpSp>
          <p:sp>
            <p:nvSpPr>
              <p:cNvPr id="22" name="Rectangle 107">
                <a:extLst>
                  <a:ext uri="{FF2B5EF4-FFF2-40B4-BE49-F238E27FC236}">
                    <a16:creationId xmlns:a16="http://schemas.microsoft.com/office/drawing/2014/main" id="{A2A78BE2-760A-4AB8-BD0E-6D25527D98DA}"/>
                  </a:ext>
                </a:extLst>
              </p:cNvPr>
              <p:cNvSpPr>
                <a:spLocks noChangeArrowheads="1"/>
              </p:cNvSpPr>
              <p:nvPr/>
            </p:nvSpPr>
            <p:spPr bwMode="auto">
              <a:xfrm>
                <a:off x="1583" y="1134"/>
                <a:ext cx="304" cy="134"/>
              </a:xfrm>
              <a:prstGeom prst="rect">
                <a:avLst/>
              </a:prstGeom>
              <a:noFill/>
              <a:ln w="9525">
                <a:noFill/>
                <a:miter lim="800000"/>
                <a:headEnd/>
                <a:tailEnd/>
              </a:ln>
            </p:spPr>
            <p:txBody>
              <a:bodyPr wrap="none" lIns="0" tIns="0" rIns="0" bIns="0">
                <a:spAutoFit/>
              </a:bodyPr>
              <a:lstStyle/>
              <a:p>
                <a:pPr eaLnBrk="1" hangingPunct="1">
                  <a:spcBef>
                    <a:spcPct val="20000"/>
                  </a:spcBef>
                  <a:buClr>
                    <a:srgbClr val="333399"/>
                  </a:buClr>
                </a:pPr>
                <a:r>
                  <a:rPr lang="en-US" sz="1400" b="0" dirty="0">
                    <a:solidFill>
                      <a:srgbClr val="000000"/>
                    </a:solidFill>
                  </a:rPr>
                  <a:t>U-234</a:t>
                </a:r>
                <a:endParaRPr lang="en-US" sz="1800" b="0" dirty="0">
                  <a:latin typeface="Helvetica" pitchFamily="34" charset="0"/>
                </a:endParaRPr>
              </a:p>
            </p:txBody>
          </p:sp>
          <p:grpSp>
            <p:nvGrpSpPr>
              <p:cNvPr id="23" name="Group 108">
                <a:extLst>
                  <a:ext uri="{FF2B5EF4-FFF2-40B4-BE49-F238E27FC236}">
                    <a16:creationId xmlns:a16="http://schemas.microsoft.com/office/drawing/2014/main" id="{B28228A4-25D5-4236-BA17-63331E4CBA0C}"/>
                  </a:ext>
                </a:extLst>
              </p:cNvPr>
              <p:cNvGrpSpPr>
                <a:grpSpLocks/>
              </p:cNvGrpSpPr>
              <p:nvPr/>
            </p:nvGrpSpPr>
            <p:grpSpPr bwMode="auto">
              <a:xfrm>
                <a:off x="1692" y="1926"/>
                <a:ext cx="64" cy="200"/>
                <a:chOff x="1692" y="1926"/>
                <a:chExt cx="64" cy="200"/>
              </a:xfrm>
            </p:grpSpPr>
            <p:sp>
              <p:nvSpPr>
                <p:cNvPr id="26" name="Freeform 109">
                  <a:extLst>
                    <a:ext uri="{FF2B5EF4-FFF2-40B4-BE49-F238E27FC236}">
                      <a16:creationId xmlns:a16="http://schemas.microsoft.com/office/drawing/2014/main" id="{6CC4A218-90B8-46B9-96D6-708032FFF05D}"/>
                    </a:ext>
                  </a:extLst>
                </p:cNvPr>
                <p:cNvSpPr>
                  <a:spLocks/>
                </p:cNvSpPr>
                <p:nvPr/>
              </p:nvSpPr>
              <p:spPr bwMode="auto">
                <a:xfrm>
                  <a:off x="1692" y="1999"/>
                  <a:ext cx="64" cy="127"/>
                </a:xfrm>
                <a:custGeom>
                  <a:avLst/>
                  <a:gdLst>
                    <a:gd name="T0" fmla="*/ 37 w 64"/>
                    <a:gd name="T1" fmla="*/ 127 h 127"/>
                    <a:gd name="T2" fmla="*/ 0 w 64"/>
                    <a:gd name="T3" fmla="*/ 0 h 127"/>
                    <a:gd name="T4" fmla="*/ 37 w 64"/>
                    <a:gd name="T5" fmla="*/ 0 h 127"/>
                    <a:gd name="T6" fmla="*/ 64 w 64"/>
                    <a:gd name="T7" fmla="*/ 0 h 127"/>
                    <a:gd name="T8" fmla="*/ 37 w 64"/>
                    <a:gd name="T9" fmla="*/ 127 h 127"/>
                    <a:gd name="T10" fmla="*/ 0 60000 65536"/>
                    <a:gd name="T11" fmla="*/ 0 60000 65536"/>
                    <a:gd name="T12" fmla="*/ 0 60000 65536"/>
                    <a:gd name="T13" fmla="*/ 0 60000 65536"/>
                    <a:gd name="T14" fmla="*/ 0 60000 65536"/>
                    <a:gd name="T15" fmla="*/ 0 w 64"/>
                    <a:gd name="T16" fmla="*/ 0 h 127"/>
                    <a:gd name="T17" fmla="*/ 64 w 64"/>
                    <a:gd name="T18" fmla="*/ 127 h 127"/>
                  </a:gdLst>
                  <a:ahLst/>
                  <a:cxnLst>
                    <a:cxn ang="T10">
                      <a:pos x="T0" y="T1"/>
                    </a:cxn>
                    <a:cxn ang="T11">
                      <a:pos x="T2" y="T3"/>
                    </a:cxn>
                    <a:cxn ang="T12">
                      <a:pos x="T4" y="T5"/>
                    </a:cxn>
                    <a:cxn ang="T13">
                      <a:pos x="T6" y="T7"/>
                    </a:cxn>
                    <a:cxn ang="T14">
                      <a:pos x="T8" y="T9"/>
                    </a:cxn>
                  </a:cxnLst>
                  <a:rect l="T15" t="T16" r="T17" b="T18"/>
                  <a:pathLst>
                    <a:path w="64" h="127">
                      <a:moveTo>
                        <a:pt x="37" y="127"/>
                      </a:moveTo>
                      <a:lnTo>
                        <a:pt x="0" y="0"/>
                      </a:lnTo>
                      <a:lnTo>
                        <a:pt x="37" y="0"/>
                      </a:lnTo>
                      <a:lnTo>
                        <a:pt x="64" y="0"/>
                      </a:lnTo>
                      <a:lnTo>
                        <a:pt x="37" y="127"/>
                      </a:lnTo>
                      <a:close/>
                    </a:path>
                  </a:pathLst>
                </a:custGeom>
                <a:solidFill>
                  <a:srgbClr val="000000"/>
                </a:solidFill>
                <a:ln w="9525">
                  <a:noFill/>
                  <a:round/>
                  <a:headEnd/>
                  <a:tailEnd/>
                </a:ln>
              </p:spPr>
              <p:txBody>
                <a:bodyPr/>
                <a:lstStyle/>
                <a:p>
                  <a:endParaRPr lang="en-US" dirty="0"/>
                </a:p>
              </p:txBody>
            </p:sp>
            <p:sp>
              <p:nvSpPr>
                <p:cNvPr id="27" name="Line 110">
                  <a:extLst>
                    <a:ext uri="{FF2B5EF4-FFF2-40B4-BE49-F238E27FC236}">
                      <a16:creationId xmlns:a16="http://schemas.microsoft.com/office/drawing/2014/main" id="{5AB8E0F4-B61A-4ED2-A61E-EC15612E55EE}"/>
                    </a:ext>
                  </a:extLst>
                </p:cNvPr>
                <p:cNvSpPr>
                  <a:spLocks noChangeShapeType="1"/>
                </p:cNvSpPr>
                <p:nvPr/>
              </p:nvSpPr>
              <p:spPr bwMode="auto">
                <a:xfrm>
                  <a:off x="1729" y="1926"/>
                  <a:ext cx="0" cy="73"/>
                </a:xfrm>
                <a:prstGeom prst="line">
                  <a:avLst/>
                </a:prstGeom>
                <a:noFill/>
                <a:ln w="14288">
                  <a:solidFill>
                    <a:srgbClr val="000000"/>
                  </a:solidFill>
                  <a:round/>
                  <a:headEnd/>
                  <a:tailEnd/>
                </a:ln>
              </p:spPr>
              <p:txBody>
                <a:bodyPr/>
                <a:lstStyle/>
                <a:p>
                  <a:endParaRPr lang="en-US" dirty="0"/>
                </a:p>
              </p:txBody>
            </p:sp>
          </p:grpSp>
          <p:sp>
            <p:nvSpPr>
              <p:cNvPr id="24" name="Rectangle 111">
                <a:extLst>
                  <a:ext uri="{FF2B5EF4-FFF2-40B4-BE49-F238E27FC236}">
                    <a16:creationId xmlns:a16="http://schemas.microsoft.com/office/drawing/2014/main" id="{75B26F26-C26A-498A-9580-C7BE7521FAAF}"/>
                  </a:ext>
                </a:extLst>
              </p:cNvPr>
              <p:cNvSpPr>
                <a:spLocks noChangeArrowheads="1"/>
              </p:cNvSpPr>
              <p:nvPr/>
            </p:nvSpPr>
            <p:spPr bwMode="auto">
              <a:xfrm>
                <a:off x="1874" y="2117"/>
                <a:ext cx="71" cy="134"/>
              </a:xfrm>
              <a:prstGeom prst="rect">
                <a:avLst/>
              </a:prstGeom>
              <a:noFill/>
              <a:ln w="9525">
                <a:noFill/>
                <a:miter lim="800000"/>
                <a:headEnd/>
                <a:tailEnd/>
              </a:ln>
            </p:spPr>
            <p:txBody>
              <a:bodyPr wrap="none" lIns="0" tIns="0" rIns="0" bIns="0">
                <a:spAutoFit/>
              </a:bodyPr>
              <a:lstStyle/>
              <a:p>
                <a:pPr eaLnBrk="1" hangingPunct="1">
                  <a:spcBef>
                    <a:spcPct val="20000"/>
                  </a:spcBef>
                  <a:buClr>
                    <a:srgbClr val="333399"/>
                  </a:buClr>
                </a:pPr>
                <a:r>
                  <a:rPr lang="en-US" sz="1400" b="0" dirty="0">
                    <a:solidFill>
                      <a:srgbClr val="000000"/>
                    </a:solidFill>
                    <a:latin typeface="Symbol" pitchFamily="18" charset="2"/>
                  </a:rPr>
                  <a:t>a</a:t>
                </a:r>
                <a:endParaRPr lang="en-US" sz="1800" b="0" dirty="0">
                  <a:latin typeface="Helvetica" pitchFamily="34" charset="0"/>
                </a:endParaRPr>
              </a:p>
            </p:txBody>
          </p:sp>
          <p:sp>
            <p:nvSpPr>
              <p:cNvPr id="25" name="Rectangle 112">
                <a:extLst>
                  <a:ext uri="{FF2B5EF4-FFF2-40B4-BE49-F238E27FC236}">
                    <a16:creationId xmlns:a16="http://schemas.microsoft.com/office/drawing/2014/main" id="{EC961654-F8ED-43C4-99ED-F2AC2A2817F1}"/>
                  </a:ext>
                </a:extLst>
              </p:cNvPr>
              <p:cNvSpPr>
                <a:spLocks noChangeArrowheads="1"/>
              </p:cNvSpPr>
              <p:nvPr/>
            </p:nvSpPr>
            <p:spPr bwMode="auto">
              <a:xfrm>
                <a:off x="1938" y="2117"/>
                <a:ext cx="347" cy="134"/>
              </a:xfrm>
              <a:prstGeom prst="rect">
                <a:avLst/>
              </a:prstGeom>
              <a:noFill/>
              <a:ln w="9525">
                <a:noFill/>
                <a:miter lim="800000"/>
                <a:headEnd/>
                <a:tailEnd/>
              </a:ln>
            </p:spPr>
            <p:txBody>
              <a:bodyPr wrap="none" lIns="0" tIns="0" rIns="0" bIns="0">
                <a:spAutoFit/>
              </a:bodyPr>
              <a:lstStyle/>
              <a:p>
                <a:pPr eaLnBrk="1" hangingPunct="1">
                  <a:spcBef>
                    <a:spcPct val="20000"/>
                  </a:spcBef>
                  <a:buClr>
                    <a:srgbClr val="333399"/>
                  </a:buClr>
                </a:pPr>
                <a:r>
                  <a:rPr lang="en-US" sz="1400" b="0" dirty="0">
                    <a:solidFill>
                      <a:srgbClr val="000000"/>
                    </a:solidFill>
                  </a:rPr>
                  <a:t> (He-4)</a:t>
                </a:r>
                <a:endParaRPr lang="en-US" sz="1800" b="0" dirty="0">
                  <a:latin typeface="Helvetica" pitchFamily="34" charset="0"/>
                </a:endParaRPr>
              </a:p>
            </p:txBody>
          </p:sp>
        </p:grpSp>
      </p:grpSp>
      <p:grpSp>
        <p:nvGrpSpPr>
          <p:cNvPr id="118" name="Group 439">
            <a:extLst>
              <a:ext uri="{FF2B5EF4-FFF2-40B4-BE49-F238E27FC236}">
                <a16:creationId xmlns:a16="http://schemas.microsoft.com/office/drawing/2014/main" id="{B35ABFD5-F571-43B8-896F-0863A1D2C8B0}"/>
              </a:ext>
            </a:extLst>
          </p:cNvPr>
          <p:cNvGrpSpPr>
            <a:grpSpLocks/>
          </p:cNvGrpSpPr>
          <p:nvPr/>
        </p:nvGrpSpPr>
        <p:grpSpPr bwMode="auto">
          <a:xfrm>
            <a:off x="7267708" y="1297636"/>
            <a:ext cx="3857625" cy="2400300"/>
            <a:chOff x="3005" y="653"/>
            <a:chExt cx="2430" cy="1512"/>
          </a:xfrm>
          <a:effectLst/>
        </p:grpSpPr>
        <p:sp>
          <p:nvSpPr>
            <p:cNvPr id="119" name="Rectangle 116">
              <a:extLst>
                <a:ext uri="{FF2B5EF4-FFF2-40B4-BE49-F238E27FC236}">
                  <a16:creationId xmlns:a16="http://schemas.microsoft.com/office/drawing/2014/main" id="{E0F85BEF-BC1F-4485-B2B7-F93324E6C13F}"/>
                </a:ext>
              </a:extLst>
            </p:cNvPr>
            <p:cNvSpPr>
              <a:spLocks noChangeArrowheads="1"/>
            </p:cNvSpPr>
            <p:nvPr/>
          </p:nvSpPr>
          <p:spPr bwMode="auto">
            <a:xfrm>
              <a:off x="3005" y="653"/>
              <a:ext cx="2430" cy="1512"/>
            </a:xfrm>
            <a:prstGeom prst="rect">
              <a:avLst/>
            </a:prstGeom>
            <a:solidFill>
              <a:schemeClr val="bg1"/>
            </a:solidFill>
            <a:ln w="9525">
              <a:noFill/>
              <a:miter lim="800000"/>
              <a:headEnd/>
              <a:tailEnd/>
            </a:ln>
          </p:spPr>
          <p:txBody>
            <a:bodyPr wrap="none" anchor="ctr">
              <a:spAutoFit/>
            </a:bodyPr>
            <a:lstStyle/>
            <a:p>
              <a:endParaRPr lang="en-US" dirty="0"/>
            </a:p>
          </p:txBody>
        </p:sp>
        <p:grpSp>
          <p:nvGrpSpPr>
            <p:cNvPr id="120" name="Group 222">
              <a:extLst>
                <a:ext uri="{FF2B5EF4-FFF2-40B4-BE49-F238E27FC236}">
                  <a16:creationId xmlns:a16="http://schemas.microsoft.com/office/drawing/2014/main" id="{30BCC6E2-06CB-4852-AF40-9A331D85FB9F}"/>
                </a:ext>
              </a:extLst>
            </p:cNvPr>
            <p:cNvGrpSpPr>
              <a:grpSpLocks/>
            </p:cNvGrpSpPr>
            <p:nvPr/>
          </p:nvGrpSpPr>
          <p:grpSpPr bwMode="auto">
            <a:xfrm>
              <a:off x="3024" y="702"/>
              <a:ext cx="2287" cy="1335"/>
              <a:chOff x="3024" y="946"/>
              <a:chExt cx="2287" cy="1335"/>
            </a:xfrm>
          </p:grpSpPr>
          <p:sp>
            <p:nvSpPr>
              <p:cNvPr id="121" name="Oval 223">
                <a:extLst>
                  <a:ext uri="{FF2B5EF4-FFF2-40B4-BE49-F238E27FC236}">
                    <a16:creationId xmlns:a16="http://schemas.microsoft.com/office/drawing/2014/main" id="{66217A38-89E5-4BE6-ABA0-52A5C4732BB1}"/>
                  </a:ext>
                </a:extLst>
              </p:cNvPr>
              <p:cNvSpPr>
                <a:spLocks noChangeArrowheads="1"/>
              </p:cNvSpPr>
              <p:nvPr/>
            </p:nvSpPr>
            <p:spPr bwMode="auto">
              <a:xfrm>
                <a:off x="3524" y="1542"/>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22" name="Oval 224">
                <a:extLst>
                  <a:ext uri="{FF2B5EF4-FFF2-40B4-BE49-F238E27FC236}">
                    <a16:creationId xmlns:a16="http://schemas.microsoft.com/office/drawing/2014/main" id="{23586960-8304-45D0-A5E3-8F29597527FC}"/>
                  </a:ext>
                </a:extLst>
              </p:cNvPr>
              <p:cNvSpPr>
                <a:spLocks noChangeArrowheads="1"/>
              </p:cNvSpPr>
              <p:nvPr/>
            </p:nvSpPr>
            <p:spPr bwMode="auto">
              <a:xfrm>
                <a:off x="3496" y="157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23" name="Oval 225">
                <a:extLst>
                  <a:ext uri="{FF2B5EF4-FFF2-40B4-BE49-F238E27FC236}">
                    <a16:creationId xmlns:a16="http://schemas.microsoft.com/office/drawing/2014/main" id="{45800365-52A3-40A1-95D0-E87274D6CAE9}"/>
                  </a:ext>
                </a:extLst>
              </p:cNvPr>
              <p:cNvSpPr>
                <a:spLocks noChangeArrowheads="1"/>
              </p:cNvSpPr>
              <p:nvPr/>
            </p:nvSpPr>
            <p:spPr bwMode="auto">
              <a:xfrm>
                <a:off x="3482" y="1618"/>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24" name="Oval 226">
                <a:extLst>
                  <a:ext uri="{FF2B5EF4-FFF2-40B4-BE49-F238E27FC236}">
                    <a16:creationId xmlns:a16="http://schemas.microsoft.com/office/drawing/2014/main" id="{0013CEE2-3944-4DB1-9F00-F79716647DD8}"/>
                  </a:ext>
                </a:extLst>
              </p:cNvPr>
              <p:cNvSpPr>
                <a:spLocks noChangeArrowheads="1"/>
              </p:cNvSpPr>
              <p:nvPr/>
            </p:nvSpPr>
            <p:spPr bwMode="auto">
              <a:xfrm>
                <a:off x="3489" y="166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25" name="Oval 227">
                <a:extLst>
                  <a:ext uri="{FF2B5EF4-FFF2-40B4-BE49-F238E27FC236}">
                    <a16:creationId xmlns:a16="http://schemas.microsoft.com/office/drawing/2014/main" id="{A70DB1AB-D5F8-4857-AED8-4B4831ED2CD7}"/>
                  </a:ext>
                </a:extLst>
              </p:cNvPr>
              <p:cNvSpPr>
                <a:spLocks noChangeArrowheads="1"/>
              </p:cNvSpPr>
              <p:nvPr/>
            </p:nvSpPr>
            <p:spPr bwMode="auto">
              <a:xfrm>
                <a:off x="3510" y="1708"/>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26" name="Oval 228">
                <a:extLst>
                  <a:ext uri="{FF2B5EF4-FFF2-40B4-BE49-F238E27FC236}">
                    <a16:creationId xmlns:a16="http://schemas.microsoft.com/office/drawing/2014/main" id="{F4B0238B-894B-4961-9EE0-BB3E6F7A0EAA}"/>
                  </a:ext>
                </a:extLst>
              </p:cNvPr>
              <p:cNvSpPr>
                <a:spLocks noChangeArrowheads="1"/>
              </p:cNvSpPr>
              <p:nvPr/>
            </p:nvSpPr>
            <p:spPr bwMode="auto">
              <a:xfrm>
                <a:off x="3551" y="172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27" name="Oval 229">
                <a:extLst>
                  <a:ext uri="{FF2B5EF4-FFF2-40B4-BE49-F238E27FC236}">
                    <a16:creationId xmlns:a16="http://schemas.microsoft.com/office/drawing/2014/main" id="{04711FF7-B087-4EE5-BA07-D6420B63C8D0}"/>
                  </a:ext>
                </a:extLst>
              </p:cNvPr>
              <p:cNvSpPr>
                <a:spLocks noChangeArrowheads="1"/>
              </p:cNvSpPr>
              <p:nvPr/>
            </p:nvSpPr>
            <p:spPr bwMode="auto">
              <a:xfrm>
                <a:off x="3599" y="173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28" name="Oval 230">
                <a:extLst>
                  <a:ext uri="{FF2B5EF4-FFF2-40B4-BE49-F238E27FC236}">
                    <a16:creationId xmlns:a16="http://schemas.microsoft.com/office/drawing/2014/main" id="{DB4E6509-D645-43B3-BA91-90FC52E0BE55}"/>
                  </a:ext>
                </a:extLst>
              </p:cNvPr>
              <p:cNvSpPr>
                <a:spLocks noChangeArrowheads="1"/>
              </p:cNvSpPr>
              <p:nvPr/>
            </p:nvSpPr>
            <p:spPr bwMode="auto">
              <a:xfrm>
                <a:off x="3648" y="1722"/>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29" name="Oval 231">
                <a:extLst>
                  <a:ext uri="{FF2B5EF4-FFF2-40B4-BE49-F238E27FC236}">
                    <a16:creationId xmlns:a16="http://schemas.microsoft.com/office/drawing/2014/main" id="{71406F8E-0F74-4F0D-9567-11C0F24C24A4}"/>
                  </a:ext>
                </a:extLst>
              </p:cNvPr>
              <p:cNvSpPr>
                <a:spLocks noChangeArrowheads="1"/>
              </p:cNvSpPr>
              <p:nvPr/>
            </p:nvSpPr>
            <p:spPr bwMode="auto">
              <a:xfrm>
                <a:off x="3682" y="1694"/>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30" name="Oval 232">
                <a:extLst>
                  <a:ext uri="{FF2B5EF4-FFF2-40B4-BE49-F238E27FC236}">
                    <a16:creationId xmlns:a16="http://schemas.microsoft.com/office/drawing/2014/main" id="{E8CD3F3A-1595-44AF-B54B-E0314A50A8B2}"/>
                  </a:ext>
                </a:extLst>
              </p:cNvPr>
              <p:cNvSpPr>
                <a:spLocks noChangeArrowheads="1"/>
              </p:cNvSpPr>
              <p:nvPr/>
            </p:nvSpPr>
            <p:spPr bwMode="auto">
              <a:xfrm>
                <a:off x="3703" y="164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31" name="Oval 233">
                <a:extLst>
                  <a:ext uri="{FF2B5EF4-FFF2-40B4-BE49-F238E27FC236}">
                    <a16:creationId xmlns:a16="http://schemas.microsoft.com/office/drawing/2014/main" id="{1DF87C0C-69D0-4EAA-A230-71EE955947AD}"/>
                  </a:ext>
                </a:extLst>
              </p:cNvPr>
              <p:cNvSpPr>
                <a:spLocks noChangeArrowheads="1"/>
              </p:cNvSpPr>
              <p:nvPr/>
            </p:nvSpPr>
            <p:spPr bwMode="auto">
              <a:xfrm>
                <a:off x="3696" y="159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32" name="Oval 234">
                <a:extLst>
                  <a:ext uri="{FF2B5EF4-FFF2-40B4-BE49-F238E27FC236}">
                    <a16:creationId xmlns:a16="http://schemas.microsoft.com/office/drawing/2014/main" id="{3101DC05-64B0-44BB-BDA3-C9789769B0F3}"/>
                  </a:ext>
                </a:extLst>
              </p:cNvPr>
              <p:cNvSpPr>
                <a:spLocks noChangeArrowheads="1"/>
              </p:cNvSpPr>
              <p:nvPr/>
            </p:nvSpPr>
            <p:spPr bwMode="auto">
              <a:xfrm>
                <a:off x="3675" y="154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33" name="Oval 235">
                <a:extLst>
                  <a:ext uri="{FF2B5EF4-FFF2-40B4-BE49-F238E27FC236}">
                    <a16:creationId xmlns:a16="http://schemas.microsoft.com/office/drawing/2014/main" id="{4A193665-27DE-480F-B4BE-53D18CCB841B}"/>
                  </a:ext>
                </a:extLst>
              </p:cNvPr>
              <p:cNvSpPr>
                <a:spLocks noChangeArrowheads="1"/>
              </p:cNvSpPr>
              <p:nvPr/>
            </p:nvSpPr>
            <p:spPr bwMode="auto">
              <a:xfrm>
                <a:off x="3634" y="152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34" name="Oval 236">
                <a:extLst>
                  <a:ext uri="{FF2B5EF4-FFF2-40B4-BE49-F238E27FC236}">
                    <a16:creationId xmlns:a16="http://schemas.microsoft.com/office/drawing/2014/main" id="{A6112C0A-AD61-4D74-9BE8-1C29EA9EE534}"/>
                  </a:ext>
                </a:extLst>
              </p:cNvPr>
              <p:cNvSpPr>
                <a:spLocks noChangeArrowheads="1"/>
              </p:cNvSpPr>
              <p:nvPr/>
            </p:nvSpPr>
            <p:spPr bwMode="auto">
              <a:xfrm>
                <a:off x="3593" y="1522"/>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35" name="Oval 237">
                <a:extLst>
                  <a:ext uri="{FF2B5EF4-FFF2-40B4-BE49-F238E27FC236}">
                    <a16:creationId xmlns:a16="http://schemas.microsoft.com/office/drawing/2014/main" id="{E5EF4C70-F7EA-4B0F-BDDF-C7A96D41795D}"/>
                  </a:ext>
                </a:extLst>
              </p:cNvPr>
              <p:cNvSpPr>
                <a:spLocks noChangeArrowheads="1"/>
              </p:cNvSpPr>
              <p:nvPr/>
            </p:nvSpPr>
            <p:spPr bwMode="auto">
              <a:xfrm>
                <a:off x="3496" y="166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36" name="Oval 238">
                <a:extLst>
                  <a:ext uri="{FF2B5EF4-FFF2-40B4-BE49-F238E27FC236}">
                    <a16:creationId xmlns:a16="http://schemas.microsoft.com/office/drawing/2014/main" id="{880F8A25-EB85-4533-8B79-43C27E1E8DB2}"/>
                  </a:ext>
                </a:extLst>
              </p:cNvPr>
              <p:cNvSpPr>
                <a:spLocks noChangeArrowheads="1"/>
              </p:cNvSpPr>
              <p:nvPr/>
            </p:nvSpPr>
            <p:spPr bwMode="auto">
              <a:xfrm>
                <a:off x="3503" y="159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37" name="Oval 239">
                <a:extLst>
                  <a:ext uri="{FF2B5EF4-FFF2-40B4-BE49-F238E27FC236}">
                    <a16:creationId xmlns:a16="http://schemas.microsoft.com/office/drawing/2014/main" id="{69949BA1-5338-440F-B233-C20EE1BB7E00}"/>
                  </a:ext>
                </a:extLst>
              </p:cNvPr>
              <p:cNvSpPr>
                <a:spLocks noChangeArrowheads="1"/>
              </p:cNvSpPr>
              <p:nvPr/>
            </p:nvSpPr>
            <p:spPr bwMode="auto">
              <a:xfrm>
                <a:off x="3682" y="167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38" name="Oval 240">
                <a:extLst>
                  <a:ext uri="{FF2B5EF4-FFF2-40B4-BE49-F238E27FC236}">
                    <a16:creationId xmlns:a16="http://schemas.microsoft.com/office/drawing/2014/main" id="{6E8B5D77-9630-4108-B596-EF7105838515}"/>
                  </a:ext>
                </a:extLst>
              </p:cNvPr>
              <p:cNvSpPr>
                <a:spLocks noChangeArrowheads="1"/>
              </p:cNvSpPr>
              <p:nvPr/>
            </p:nvSpPr>
            <p:spPr bwMode="auto">
              <a:xfrm>
                <a:off x="3648" y="170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39" name="Oval 241">
                <a:extLst>
                  <a:ext uri="{FF2B5EF4-FFF2-40B4-BE49-F238E27FC236}">
                    <a16:creationId xmlns:a16="http://schemas.microsoft.com/office/drawing/2014/main" id="{E1DA7FDA-E1E9-4567-A9E8-09F765D359DF}"/>
                  </a:ext>
                </a:extLst>
              </p:cNvPr>
              <p:cNvSpPr>
                <a:spLocks noChangeArrowheads="1"/>
              </p:cNvSpPr>
              <p:nvPr/>
            </p:nvSpPr>
            <p:spPr bwMode="auto">
              <a:xfrm>
                <a:off x="3627" y="153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40" name="Oval 242">
                <a:extLst>
                  <a:ext uri="{FF2B5EF4-FFF2-40B4-BE49-F238E27FC236}">
                    <a16:creationId xmlns:a16="http://schemas.microsoft.com/office/drawing/2014/main" id="{3A416741-A3D6-4400-B67B-DC3A0B9C4CE9}"/>
                  </a:ext>
                </a:extLst>
              </p:cNvPr>
              <p:cNvSpPr>
                <a:spLocks noChangeArrowheads="1"/>
              </p:cNvSpPr>
              <p:nvPr/>
            </p:nvSpPr>
            <p:spPr bwMode="auto">
              <a:xfrm>
                <a:off x="3551" y="153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41" name="Oval 243">
                <a:extLst>
                  <a:ext uri="{FF2B5EF4-FFF2-40B4-BE49-F238E27FC236}">
                    <a16:creationId xmlns:a16="http://schemas.microsoft.com/office/drawing/2014/main" id="{E2EE91D2-D142-4980-AC44-FA1BF4150416}"/>
                  </a:ext>
                </a:extLst>
              </p:cNvPr>
              <p:cNvSpPr>
                <a:spLocks noChangeArrowheads="1"/>
              </p:cNvSpPr>
              <p:nvPr/>
            </p:nvSpPr>
            <p:spPr bwMode="auto">
              <a:xfrm>
                <a:off x="3689" y="159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42" name="Oval 244">
                <a:extLst>
                  <a:ext uri="{FF2B5EF4-FFF2-40B4-BE49-F238E27FC236}">
                    <a16:creationId xmlns:a16="http://schemas.microsoft.com/office/drawing/2014/main" id="{49B85F56-49F1-49BF-8421-25621C3AF534}"/>
                  </a:ext>
                </a:extLst>
              </p:cNvPr>
              <p:cNvSpPr>
                <a:spLocks noChangeArrowheads="1"/>
              </p:cNvSpPr>
              <p:nvPr/>
            </p:nvSpPr>
            <p:spPr bwMode="auto">
              <a:xfrm>
                <a:off x="3496" y="162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43" name="Oval 245">
                <a:extLst>
                  <a:ext uri="{FF2B5EF4-FFF2-40B4-BE49-F238E27FC236}">
                    <a16:creationId xmlns:a16="http://schemas.microsoft.com/office/drawing/2014/main" id="{A5244267-BA3B-4854-9284-248FA00E1D10}"/>
                  </a:ext>
                </a:extLst>
              </p:cNvPr>
              <p:cNvSpPr>
                <a:spLocks noChangeArrowheads="1"/>
              </p:cNvSpPr>
              <p:nvPr/>
            </p:nvSpPr>
            <p:spPr bwMode="auto">
              <a:xfrm>
                <a:off x="3593" y="152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44" name="Oval 246">
                <a:extLst>
                  <a:ext uri="{FF2B5EF4-FFF2-40B4-BE49-F238E27FC236}">
                    <a16:creationId xmlns:a16="http://schemas.microsoft.com/office/drawing/2014/main" id="{3ABA4010-0209-4DC1-89DB-6853471C6E66}"/>
                  </a:ext>
                </a:extLst>
              </p:cNvPr>
              <p:cNvSpPr>
                <a:spLocks noChangeArrowheads="1"/>
              </p:cNvSpPr>
              <p:nvPr/>
            </p:nvSpPr>
            <p:spPr bwMode="auto">
              <a:xfrm>
                <a:off x="3689" y="162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45" name="Oval 247">
                <a:extLst>
                  <a:ext uri="{FF2B5EF4-FFF2-40B4-BE49-F238E27FC236}">
                    <a16:creationId xmlns:a16="http://schemas.microsoft.com/office/drawing/2014/main" id="{12DBD50F-863F-4D2F-82F7-C8A3EA36A184}"/>
                  </a:ext>
                </a:extLst>
              </p:cNvPr>
              <p:cNvSpPr>
                <a:spLocks noChangeArrowheads="1"/>
              </p:cNvSpPr>
              <p:nvPr/>
            </p:nvSpPr>
            <p:spPr bwMode="auto">
              <a:xfrm>
                <a:off x="3662" y="155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46" name="Oval 248">
                <a:extLst>
                  <a:ext uri="{FF2B5EF4-FFF2-40B4-BE49-F238E27FC236}">
                    <a16:creationId xmlns:a16="http://schemas.microsoft.com/office/drawing/2014/main" id="{D07C7E69-48FC-4FBE-ABBE-14EDFD893F23}"/>
                  </a:ext>
                </a:extLst>
              </p:cNvPr>
              <p:cNvSpPr>
                <a:spLocks noChangeArrowheads="1"/>
              </p:cNvSpPr>
              <p:nvPr/>
            </p:nvSpPr>
            <p:spPr bwMode="auto">
              <a:xfrm>
                <a:off x="3662" y="159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47" name="Oval 249">
                <a:extLst>
                  <a:ext uri="{FF2B5EF4-FFF2-40B4-BE49-F238E27FC236}">
                    <a16:creationId xmlns:a16="http://schemas.microsoft.com/office/drawing/2014/main" id="{2382933C-0C47-48C6-BA96-A2C7F35D29AD}"/>
                  </a:ext>
                </a:extLst>
              </p:cNvPr>
              <p:cNvSpPr>
                <a:spLocks noChangeArrowheads="1"/>
              </p:cNvSpPr>
              <p:nvPr/>
            </p:nvSpPr>
            <p:spPr bwMode="auto">
              <a:xfrm>
                <a:off x="3627" y="155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48" name="Oval 250">
                <a:extLst>
                  <a:ext uri="{FF2B5EF4-FFF2-40B4-BE49-F238E27FC236}">
                    <a16:creationId xmlns:a16="http://schemas.microsoft.com/office/drawing/2014/main" id="{4211DC86-83DF-42ED-AFF2-596182002560}"/>
                  </a:ext>
                </a:extLst>
              </p:cNvPr>
              <p:cNvSpPr>
                <a:spLocks noChangeArrowheads="1"/>
              </p:cNvSpPr>
              <p:nvPr/>
            </p:nvSpPr>
            <p:spPr bwMode="auto">
              <a:xfrm>
                <a:off x="3586" y="172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49" name="Oval 251">
                <a:extLst>
                  <a:ext uri="{FF2B5EF4-FFF2-40B4-BE49-F238E27FC236}">
                    <a16:creationId xmlns:a16="http://schemas.microsoft.com/office/drawing/2014/main" id="{66D132A3-B1CA-47A5-B990-0C2004D239EA}"/>
                  </a:ext>
                </a:extLst>
              </p:cNvPr>
              <p:cNvSpPr>
                <a:spLocks noChangeArrowheads="1"/>
              </p:cNvSpPr>
              <p:nvPr/>
            </p:nvSpPr>
            <p:spPr bwMode="auto">
              <a:xfrm>
                <a:off x="3662" y="1694"/>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50" name="Oval 252">
                <a:extLst>
                  <a:ext uri="{FF2B5EF4-FFF2-40B4-BE49-F238E27FC236}">
                    <a16:creationId xmlns:a16="http://schemas.microsoft.com/office/drawing/2014/main" id="{BCEF93D1-F5F5-4F52-8F19-5D5EAA3D1AEC}"/>
                  </a:ext>
                </a:extLst>
              </p:cNvPr>
              <p:cNvSpPr>
                <a:spLocks noChangeArrowheads="1"/>
              </p:cNvSpPr>
              <p:nvPr/>
            </p:nvSpPr>
            <p:spPr bwMode="auto">
              <a:xfrm>
                <a:off x="3668" y="165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51" name="Oval 253">
                <a:extLst>
                  <a:ext uri="{FF2B5EF4-FFF2-40B4-BE49-F238E27FC236}">
                    <a16:creationId xmlns:a16="http://schemas.microsoft.com/office/drawing/2014/main" id="{91016CC6-4C6E-4153-B70A-16AD8DEF1089}"/>
                  </a:ext>
                </a:extLst>
              </p:cNvPr>
              <p:cNvSpPr>
                <a:spLocks noChangeArrowheads="1"/>
              </p:cNvSpPr>
              <p:nvPr/>
            </p:nvSpPr>
            <p:spPr bwMode="auto">
              <a:xfrm>
                <a:off x="3524" y="156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52" name="Oval 254">
                <a:extLst>
                  <a:ext uri="{FF2B5EF4-FFF2-40B4-BE49-F238E27FC236}">
                    <a16:creationId xmlns:a16="http://schemas.microsoft.com/office/drawing/2014/main" id="{96B0A0B4-D74E-4FBC-AEA7-3859FCDEF665}"/>
                  </a:ext>
                </a:extLst>
              </p:cNvPr>
              <p:cNvSpPr>
                <a:spLocks noChangeArrowheads="1"/>
              </p:cNvSpPr>
              <p:nvPr/>
            </p:nvSpPr>
            <p:spPr bwMode="auto">
              <a:xfrm>
                <a:off x="3537" y="162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53" name="Oval 255">
                <a:extLst>
                  <a:ext uri="{FF2B5EF4-FFF2-40B4-BE49-F238E27FC236}">
                    <a16:creationId xmlns:a16="http://schemas.microsoft.com/office/drawing/2014/main" id="{4156044A-208C-4898-A707-8502A1249B61}"/>
                  </a:ext>
                </a:extLst>
              </p:cNvPr>
              <p:cNvSpPr>
                <a:spLocks noChangeArrowheads="1"/>
              </p:cNvSpPr>
              <p:nvPr/>
            </p:nvSpPr>
            <p:spPr bwMode="auto">
              <a:xfrm>
                <a:off x="3558" y="1563"/>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54" name="Oval 256">
                <a:extLst>
                  <a:ext uri="{FF2B5EF4-FFF2-40B4-BE49-F238E27FC236}">
                    <a16:creationId xmlns:a16="http://schemas.microsoft.com/office/drawing/2014/main" id="{F26AFDF8-777B-4042-9376-5C3770D99DDD}"/>
                  </a:ext>
                </a:extLst>
              </p:cNvPr>
              <p:cNvSpPr>
                <a:spLocks noChangeArrowheads="1"/>
              </p:cNvSpPr>
              <p:nvPr/>
            </p:nvSpPr>
            <p:spPr bwMode="auto">
              <a:xfrm>
                <a:off x="3551" y="159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55" name="Oval 257">
                <a:extLst>
                  <a:ext uri="{FF2B5EF4-FFF2-40B4-BE49-F238E27FC236}">
                    <a16:creationId xmlns:a16="http://schemas.microsoft.com/office/drawing/2014/main" id="{FA4D8C32-A61D-4BCE-B11B-A5B6C8CB9E18}"/>
                  </a:ext>
                </a:extLst>
              </p:cNvPr>
              <p:cNvSpPr>
                <a:spLocks noChangeArrowheads="1"/>
              </p:cNvSpPr>
              <p:nvPr/>
            </p:nvSpPr>
            <p:spPr bwMode="auto">
              <a:xfrm>
                <a:off x="3517" y="1694"/>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56" name="Oval 258">
                <a:extLst>
                  <a:ext uri="{FF2B5EF4-FFF2-40B4-BE49-F238E27FC236}">
                    <a16:creationId xmlns:a16="http://schemas.microsoft.com/office/drawing/2014/main" id="{8944E355-466B-4C93-9F64-5C98542DEDBD}"/>
                  </a:ext>
                </a:extLst>
              </p:cNvPr>
              <p:cNvSpPr>
                <a:spLocks noChangeArrowheads="1"/>
              </p:cNvSpPr>
              <p:nvPr/>
            </p:nvSpPr>
            <p:spPr bwMode="auto">
              <a:xfrm>
                <a:off x="3565" y="1660"/>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57" name="Oval 259">
                <a:extLst>
                  <a:ext uri="{FF2B5EF4-FFF2-40B4-BE49-F238E27FC236}">
                    <a16:creationId xmlns:a16="http://schemas.microsoft.com/office/drawing/2014/main" id="{A61F4D1C-4D7F-4E22-B4F7-8B42E75885F3}"/>
                  </a:ext>
                </a:extLst>
              </p:cNvPr>
              <p:cNvSpPr>
                <a:spLocks noChangeArrowheads="1"/>
              </p:cNvSpPr>
              <p:nvPr/>
            </p:nvSpPr>
            <p:spPr bwMode="auto">
              <a:xfrm>
                <a:off x="3648" y="162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58" name="Oval 260">
                <a:extLst>
                  <a:ext uri="{FF2B5EF4-FFF2-40B4-BE49-F238E27FC236}">
                    <a16:creationId xmlns:a16="http://schemas.microsoft.com/office/drawing/2014/main" id="{FD3D2E7E-5E96-4646-ACB6-50B19EE3B32D}"/>
                  </a:ext>
                </a:extLst>
              </p:cNvPr>
              <p:cNvSpPr>
                <a:spLocks noChangeArrowheads="1"/>
              </p:cNvSpPr>
              <p:nvPr/>
            </p:nvSpPr>
            <p:spPr bwMode="auto">
              <a:xfrm>
                <a:off x="3620" y="171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59" name="Oval 261">
                <a:extLst>
                  <a:ext uri="{FF2B5EF4-FFF2-40B4-BE49-F238E27FC236}">
                    <a16:creationId xmlns:a16="http://schemas.microsoft.com/office/drawing/2014/main" id="{D1F567B3-F6A9-4885-90BD-EB0B4B2323C9}"/>
                  </a:ext>
                </a:extLst>
              </p:cNvPr>
              <p:cNvSpPr>
                <a:spLocks noChangeArrowheads="1"/>
              </p:cNvSpPr>
              <p:nvPr/>
            </p:nvSpPr>
            <p:spPr bwMode="auto">
              <a:xfrm>
                <a:off x="3551" y="171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60" name="Oval 262">
                <a:extLst>
                  <a:ext uri="{FF2B5EF4-FFF2-40B4-BE49-F238E27FC236}">
                    <a16:creationId xmlns:a16="http://schemas.microsoft.com/office/drawing/2014/main" id="{4D39EA05-9F26-4E6C-8D6F-8750338556B1}"/>
                  </a:ext>
                </a:extLst>
              </p:cNvPr>
              <p:cNvSpPr>
                <a:spLocks noChangeArrowheads="1"/>
              </p:cNvSpPr>
              <p:nvPr/>
            </p:nvSpPr>
            <p:spPr bwMode="auto">
              <a:xfrm>
                <a:off x="3620" y="159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61" name="Oval 263">
                <a:extLst>
                  <a:ext uri="{FF2B5EF4-FFF2-40B4-BE49-F238E27FC236}">
                    <a16:creationId xmlns:a16="http://schemas.microsoft.com/office/drawing/2014/main" id="{2AEA1105-B2AE-444C-B492-7577C3CB37E0}"/>
                  </a:ext>
                </a:extLst>
              </p:cNvPr>
              <p:cNvSpPr>
                <a:spLocks noChangeArrowheads="1"/>
              </p:cNvSpPr>
              <p:nvPr/>
            </p:nvSpPr>
            <p:spPr bwMode="auto">
              <a:xfrm>
                <a:off x="3627" y="1646"/>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62" name="Oval 264">
                <a:extLst>
                  <a:ext uri="{FF2B5EF4-FFF2-40B4-BE49-F238E27FC236}">
                    <a16:creationId xmlns:a16="http://schemas.microsoft.com/office/drawing/2014/main" id="{09EBA2E0-42DF-4B7F-9F9C-26ED874BAD9F}"/>
                  </a:ext>
                </a:extLst>
              </p:cNvPr>
              <p:cNvSpPr>
                <a:spLocks noChangeArrowheads="1"/>
              </p:cNvSpPr>
              <p:nvPr/>
            </p:nvSpPr>
            <p:spPr bwMode="auto">
              <a:xfrm>
                <a:off x="3586" y="159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63" name="Oval 265">
                <a:extLst>
                  <a:ext uri="{FF2B5EF4-FFF2-40B4-BE49-F238E27FC236}">
                    <a16:creationId xmlns:a16="http://schemas.microsoft.com/office/drawing/2014/main" id="{BEBC5990-C108-4824-8457-7FD90BB50000}"/>
                  </a:ext>
                </a:extLst>
              </p:cNvPr>
              <p:cNvSpPr>
                <a:spLocks noChangeArrowheads="1"/>
              </p:cNvSpPr>
              <p:nvPr/>
            </p:nvSpPr>
            <p:spPr bwMode="auto">
              <a:xfrm>
                <a:off x="3599" y="166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64" name="Oval 266">
                <a:extLst>
                  <a:ext uri="{FF2B5EF4-FFF2-40B4-BE49-F238E27FC236}">
                    <a16:creationId xmlns:a16="http://schemas.microsoft.com/office/drawing/2014/main" id="{6A404387-37EA-4A91-B144-B8C59FB287A0}"/>
                  </a:ext>
                </a:extLst>
              </p:cNvPr>
              <p:cNvSpPr>
                <a:spLocks noChangeArrowheads="1"/>
              </p:cNvSpPr>
              <p:nvPr/>
            </p:nvSpPr>
            <p:spPr bwMode="auto">
              <a:xfrm>
                <a:off x="4538" y="1839"/>
                <a:ext cx="62" cy="63"/>
              </a:xfrm>
              <a:prstGeom prst="ellipse">
                <a:avLst/>
              </a:prstGeom>
              <a:solidFill>
                <a:srgbClr val="FF0000"/>
              </a:solidFill>
              <a:ln w="11113">
                <a:solidFill>
                  <a:srgbClr val="000000"/>
                </a:solidFill>
                <a:round/>
                <a:headEnd/>
                <a:tailEnd/>
              </a:ln>
            </p:spPr>
            <p:txBody>
              <a:bodyPr/>
              <a:lstStyle/>
              <a:p>
                <a:endParaRPr lang="en-US" dirty="0"/>
              </a:p>
            </p:txBody>
          </p:sp>
          <p:sp>
            <p:nvSpPr>
              <p:cNvPr id="165" name="Oval 267">
                <a:extLst>
                  <a:ext uri="{FF2B5EF4-FFF2-40B4-BE49-F238E27FC236}">
                    <a16:creationId xmlns:a16="http://schemas.microsoft.com/office/drawing/2014/main" id="{8472D0BD-3A16-43DA-AE25-C54057929266}"/>
                  </a:ext>
                </a:extLst>
              </p:cNvPr>
              <p:cNvSpPr>
                <a:spLocks noChangeArrowheads="1"/>
              </p:cNvSpPr>
              <p:nvPr/>
            </p:nvSpPr>
            <p:spPr bwMode="auto">
              <a:xfrm>
                <a:off x="4434" y="1832"/>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66" name="Oval 268">
                <a:extLst>
                  <a:ext uri="{FF2B5EF4-FFF2-40B4-BE49-F238E27FC236}">
                    <a16:creationId xmlns:a16="http://schemas.microsoft.com/office/drawing/2014/main" id="{C744316B-6F66-46DD-A652-65423C74F09E}"/>
                  </a:ext>
                </a:extLst>
              </p:cNvPr>
              <p:cNvSpPr>
                <a:spLocks noChangeArrowheads="1"/>
              </p:cNvSpPr>
              <p:nvPr/>
            </p:nvSpPr>
            <p:spPr bwMode="auto">
              <a:xfrm>
                <a:off x="4517" y="181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67" name="Oval 269">
                <a:extLst>
                  <a:ext uri="{FF2B5EF4-FFF2-40B4-BE49-F238E27FC236}">
                    <a16:creationId xmlns:a16="http://schemas.microsoft.com/office/drawing/2014/main" id="{3B0285C3-0617-4B39-AA32-E0FA648E9A8A}"/>
                  </a:ext>
                </a:extLst>
              </p:cNvPr>
              <p:cNvSpPr>
                <a:spLocks noChangeArrowheads="1"/>
              </p:cNvSpPr>
              <p:nvPr/>
            </p:nvSpPr>
            <p:spPr bwMode="auto">
              <a:xfrm>
                <a:off x="4406" y="1874"/>
                <a:ext cx="63" cy="62"/>
              </a:xfrm>
              <a:prstGeom prst="ellipse">
                <a:avLst/>
              </a:prstGeom>
              <a:solidFill>
                <a:srgbClr val="FF0000"/>
              </a:solidFill>
              <a:ln w="11113">
                <a:solidFill>
                  <a:srgbClr val="000000"/>
                </a:solidFill>
                <a:round/>
                <a:headEnd/>
                <a:tailEnd/>
              </a:ln>
            </p:spPr>
            <p:txBody>
              <a:bodyPr/>
              <a:lstStyle/>
              <a:p>
                <a:endParaRPr lang="en-US" dirty="0"/>
              </a:p>
            </p:txBody>
          </p:sp>
          <p:sp>
            <p:nvSpPr>
              <p:cNvPr id="168" name="Oval 270">
                <a:extLst>
                  <a:ext uri="{FF2B5EF4-FFF2-40B4-BE49-F238E27FC236}">
                    <a16:creationId xmlns:a16="http://schemas.microsoft.com/office/drawing/2014/main" id="{A8B8DE48-8C74-489A-A9A0-2ACB87D6C33A}"/>
                  </a:ext>
                </a:extLst>
              </p:cNvPr>
              <p:cNvSpPr>
                <a:spLocks noChangeArrowheads="1"/>
              </p:cNvSpPr>
              <p:nvPr/>
            </p:nvSpPr>
            <p:spPr bwMode="auto">
              <a:xfrm>
                <a:off x="4434" y="196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69" name="Oval 271">
                <a:extLst>
                  <a:ext uri="{FF2B5EF4-FFF2-40B4-BE49-F238E27FC236}">
                    <a16:creationId xmlns:a16="http://schemas.microsoft.com/office/drawing/2014/main" id="{CB979DD2-9695-49B0-8AB0-CF8DA777C39A}"/>
                  </a:ext>
                </a:extLst>
              </p:cNvPr>
              <p:cNvSpPr>
                <a:spLocks noChangeArrowheads="1"/>
              </p:cNvSpPr>
              <p:nvPr/>
            </p:nvSpPr>
            <p:spPr bwMode="auto">
              <a:xfrm>
                <a:off x="4482" y="1984"/>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70" name="Oval 272">
                <a:extLst>
                  <a:ext uri="{FF2B5EF4-FFF2-40B4-BE49-F238E27FC236}">
                    <a16:creationId xmlns:a16="http://schemas.microsoft.com/office/drawing/2014/main" id="{028C6F74-7C5B-425E-940C-CFC2A7102D62}"/>
                  </a:ext>
                </a:extLst>
              </p:cNvPr>
              <p:cNvSpPr>
                <a:spLocks noChangeArrowheads="1"/>
              </p:cNvSpPr>
              <p:nvPr/>
            </p:nvSpPr>
            <p:spPr bwMode="auto">
              <a:xfrm>
                <a:off x="4524" y="1970"/>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71" name="Oval 273">
                <a:extLst>
                  <a:ext uri="{FF2B5EF4-FFF2-40B4-BE49-F238E27FC236}">
                    <a16:creationId xmlns:a16="http://schemas.microsoft.com/office/drawing/2014/main" id="{B67AADE5-B52C-44E4-97E6-4A71D329A811}"/>
                  </a:ext>
                </a:extLst>
              </p:cNvPr>
              <p:cNvSpPr>
                <a:spLocks noChangeArrowheads="1"/>
              </p:cNvSpPr>
              <p:nvPr/>
            </p:nvSpPr>
            <p:spPr bwMode="auto">
              <a:xfrm>
                <a:off x="4572" y="188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72" name="Oval 274">
                <a:extLst>
                  <a:ext uri="{FF2B5EF4-FFF2-40B4-BE49-F238E27FC236}">
                    <a16:creationId xmlns:a16="http://schemas.microsoft.com/office/drawing/2014/main" id="{F0078282-6391-4F04-BAF4-AE29B136417C}"/>
                  </a:ext>
                </a:extLst>
              </p:cNvPr>
              <p:cNvSpPr>
                <a:spLocks noChangeArrowheads="1"/>
              </p:cNvSpPr>
              <p:nvPr/>
            </p:nvSpPr>
            <p:spPr bwMode="auto">
              <a:xfrm>
                <a:off x="4558" y="186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73" name="Oval 275">
                <a:extLst>
                  <a:ext uri="{FF2B5EF4-FFF2-40B4-BE49-F238E27FC236}">
                    <a16:creationId xmlns:a16="http://schemas.microsoft.com/office/drawing/2014/main" id="{4DEA1E03-F874-4D99-8BF5-A0B6D54DCF5C}"/>
                  </a:ext>
                </a:extLst>
              </p:cNvPr>
              <p:cNvSpPr>
                <a:spLocks noChangeArrowheads="1"/>
              </p:cNvSpPr>
              <p:nvPr/>
            </p:nvSpPr>
            <p:spPr bwMode="auto">
              <a:xfrm>
                <a:off x="4434" y="188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74" name="Oval 276">
                <a:extLst>
                  <a:ext uri="{FF2B5EF4-FFF2-40B4-BE49-F238E27FC236}">
                    <a16:creationId xmlns:a16="http://schemas.microsoft.com/office/drawing/2014/main" id="{9E9E54C9-7348-4876-8927-1CB708BE64AF}"/>
                  </a:ext>
                </a:extLst>
              </p:cNvPr>
              <p:cNvSpPr>
                <a:spLocks noChangeArrowheads="1"/>
              </p:cNvSpPr>
              <p:nvPr/>
            </p:nvSpPr>
            <p:spPr bwMode="auto">
              <a:xfrm>
                <a:off x="4565" y="1908"/>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75" name="Oval 277">
                <a:extLst>
                  <a:ext uri="{FF2B5EF4-FFF2-40B4-BE49-F238E27FC236}">
                    <a16:creationId xmlns:a16="http://schemas.microsoft.com/office/drawing/2014/main" id="{C40BB91C-E345-48B6-9A9C-4497DBB7545D}"/>
                  </a:ext>
                </a:extLst>
              </p:cNvPr>
              <p:cNvSpPr>
                <a:spLocks noChangeArrowheads="1"/>
              </p:cNvSpPr>
              <p:nvPr/>
            </p:nvSpPr>
            <p:spPr bwMode="auto">
              <a:xfrm>
                <a:off x="4544" y="195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76" name="Oval 278">
                <a:extLst>
                  <a:ext uri="{FF2B5EF4-FFF2-40B4-BE49-F238E27FC236}">
                    <a16:creationId xmlns:a16="http://schemas.microsoft.com/office/drawing/2014/main" id="{E16ADB87-48B9-4757-B75D-797F804F699D}"/>
                  </a:ext>
                </a:extLst>
              </p:cNvPr>
              <p:cNvSpPr>
                <a:spLocks noChangeArrowheads="1"/>
              </p:cNvSpPr>
              <p:nvPr/>
            </p:nvSpPr>
            <p:spPr bwMode="auto">
              <a:xfrm>
                <a:off x="4475" y="181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77" name="Oval 279">
                <a:extLst>
                  <a:ext uri="{FF2B5EF4-FFF2-40B4-BE49-F238E27FC236}">
                    <a16:creationId xmlns:a16="http://schemas.microsoft.com/office/drawing/2014/main" id="{35F85E8F-7C37-479F-AEF1-C3FBFD942B42}"/>
                  </a:ext>
                </a:extLst>
              </p:cNvPr>
              <p:cNvSpPr>
                <a:spLocks noChangeArrowheads="1"/>
              </p:cNvSpPr>
              <p:nvPr/>
            </p:nvSpPr>
            <p:spPr bwMode="auto">
              <a:xfrm>
                <a:off x="4489" y="1846"/>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78" name="Oval 280">
                <a:extLst>
                  <a:ext uri="{FF2B5EF4-FFF2-40B4-BE49-F238E27FC236}">
                    <a16:creationId xmlns:a16="http://schemas.microsoft.com/office/drawing/2014/main" id="{FF1D48CE-07C6-44DD-B3FE-FE1B8BA29224}"/>
                  </a:ext>
                </a:extLst>
              </p:cNvPr>
              <p:cNvSpPr>
                <a:spLocks noChangeArrowheads="1"/>
              </p:cNvSpPr>
              <p:nvPr/>
            </p:nvSpPr>
            <p:spPr bwMode="auto">
              <a:xfrm>
                <a:off x="4482" y="196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79" name="Oval 281">
                <a:extLst>
                  <a:ext uri="{FF2B5EF4-FFF2-40B4-BE49-F238E27FC236}">
                    <a16:creationId xmlns:a16="http://schemas.microsoft.com/office/drawing/2014/main" id="{48DA9627-1F2B-4CC4-9C64-91DEAAB7DDD2}"/>
                  </a:ext>
                </a:extLst>
              </p:cNvPr>
              <p:cNvSpPr>
                <a:spLocks noChangeArrowheads="1"/>
              </p:cNvSpPr>
              <p:nvPr/>
            </p:nvSpPr>
            <p:spPr bwMode="auto">
              <a:xfrm>
                <a:off x="4551" y="193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80" name="Oval 282">
                <a:extLst>
                  <a:ext uri="{FF2B5EF4-FFF2-40B4-BE49-F238E27FC236}">
                    <a16:creationId xmlns:a16="http://schemas.microsoft.com/office/drawing/2014/main" id="{EA541A24-D0D7-4C6F-A88B-C87094823226}"/>
                  </a:ext>
                </a:extLst>
              </p:cNvPr>
              <p:cNvSpPr>
                <a:spLocks noChangeArrowheads="1"/>
              </p:cNvSpPr>
              <p:nvPr/>
            </p:nvSpPr>
            <p:spPr bwMode="auto">
              <a:xfrm>
                <a:off x="4448" y="186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81" name="Oval 283">
                <a:extLst>
                  <a:ext uri="{FF2B5EF4-FFF2-40B4-BE49-F238E27FC236}">
                    <a16:creationId xmlns:a16="http://schemas.microsoft.com/office/drawing/2014/main" id="{61FD711B-EB6E-477E-9CF5-E9F2C2D35E87}"/>
                  </a:ext>
                </a:extLst>
              </p:cNvPr>
              <p:cNvSpPr>
                <a:spLocks noChangeArrowheads="1"/>
              </p:cNvSpPr>
              <p:nvPr/>
            </p:nvSpPr>
            <p:spPr bwMode="auto">
              <a:xfrm>
                <a:off x="4406" y="1922"/>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82" name="Oval 284">
                <a:extLst>
                  <a:ext uri="{FF2B5EF4-FFF2-40B4-BE49-F238E27FC236}">
                    <a16:creationId xmlns:a16="http://schemas.microsoft.com/office/drawing/2014/main" id="{50CCDDC5-F648-49FD-987A-F82E295D8B66}"/>
                  </a:ext>
                </a:extLst>
              </p:cNvPr>
              <p:cNvSpPr>
                <a:spLocks noChangeArrowheads="1"/>
              </p:cNvSpPr>
              <p:nvPr/>
            </p:nvSpPr>
            <p:spPr bwMode="auto">
              <a:xfrm>
                <a:off x="4448" y="190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83" name="Oval 285">
                <a:extLst>
                  <a:ext uri="{FF2B5EF4-FFF2-40B4-BE49-F238E27FC236}">
                    <a16:creationId xmlns:a16="http://schemas.microsoft.com/office/drawing/2014/main" id="{4EB0A729-8B7B-4C44-8214-E126DCC86E6F}"/>
                  </a:ext>
                </a:extLst>
              </p:cNvPr>
              <p:cNvSpPr>
                <a:spLocks noChangeArrowheads="1"/>
              </p:cNvSpPr>
              <p:nvPr/>
            </p:nvSpPr>
            <p:spPr bwMode="auto">
              <a:xfrm>
                <a:off x="4524" y="186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84" name="Oval 286">
                <a:extLst>
                  <a:ext uri="{FF2B5EF4-FFF2-40B4-BE49-F238E27FC236}">
                    <a16:creationId xmlns:a16="http://schemas.microsoft.com/office/drawing/2014/main" id="{029103C2-36F8-4495-8034-D5A6525473A3}"/>
                  </a:ext>
                </a:extLst>
              </p:cNvPr>
              <p:cNvSpPr>
                <a:spLocks noChangeArrowheads="1"/>
              </p:cNvSpPr>
              <p:nvPr/>
            </p:nvSpPr>
            <p:spPr bwMode="auto">
              <a:xfrm>
                <a:off x="4517" y="195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85" name="Oval 287">
                <a:extLst>
                  <a:ext uri="{FF2B5EF4-FFF2-40B4-BE49-F238E27FC236}">
                    <a16:creationId xmlns:a16="http://schemas.microsoft.com/office/drawing/2014/main" id="{19703046-5F54-46A9-873A-2D34C616D7C1}"/>
                  </a:ext>
                </a:extLst>
              </p:cNvPr>
              <p:cNvSpPr>
                <a:spLocks noChangeArrowheads="1"/>
              </p:cNvSpPr>
              <p:nvPr/>
            </p:nvSpPr>
            <p:spPr bwMode="auto">
              <a:xfrm>
                <a:off x="4448" y="195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86" name="Oval 288">
                <a:extLst>
                  <a:ext uri="{FF2B5EF4-FFF2-40B4-BE49-F238E27FC236}">
                    <a16:creationId xmlns:a16="http://schemas.microsoft.com/office/drawing/2014/main" id="{FD1B0B38-EAFA-48A1-8C5C-E5F595C93AE8}"/>
                  </a:ext>
                </a:extLst>
              </p:cNvPr>
              <p:cNvSpPr>
                <a:spLocks noChangeArrowheads="1"/>
              </p:cNvSpPr>
              <p:nvPr/>
            </p:nvSpPr>
            <p:spPr bwMode="auto">
              <a:xfrm>
                <a:off x="4524" y="1894"/>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87" name="Oval 289">
                <a:extLst>
                  <a:ext uri="{FF2B5EF4-FFF2-40B4-BE49-F238E27FC236}">
                    <a16:creationId xmlns:a16="http://schemas.microsoft.com/office/drawing/2014/main" id="{7523D5A3-9E63-4A32-924B-996872CEEBD9}"/>
                  </a:ext>
                </a:extLst>
              </p:cNvPr>
              <p:cNvSpPr>
                <a:spLocks noChangeArrowheads="1"/>
              </p:cNvSpPr>
              <p:nvPr/>
            </p:nvSpPr>
            <p:spPr bwMode="auto">
              <a:xfrm>
                <a:off x="4482" y="190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88" name="Oval 290">
                <a:extLst>
                  <a:ext uri="{FF2B5EF4-FFF2-40B4-BE49-F238E27FC236}">
                    <a16:creationId xmlns:a16="http://schemas.microsoft.com/office/drawing/2014/main" id="{F4A0FE5E-13ED-48AD-A90A-1417327A6C34}"/>
                  </a:ext>
                </a:extLst>
              </p:cNvPr>
              <p:cNvSpPr>
                <a:spLocks noChangeArrowheads="1"/>
              </p:cNvSpPr>
              <p:nvPr/>
            </p:nvSpPr>
            <p:spPr bwMode="auto">
              <a:xfrm>
                <a:off x="4434" y="1446"/>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89" name="Oval 291">
                <a:extLst>
                  <a:ext uri="{FF2B5EF4-FFF2-40B4-BE49-F238E27FC236}">
                    <a16:creationId xmlns:a16="http://schemas.microsoft.com/office/drawing/2014/main" id="{EA2ABCD2-3E06-4110-8A40-0F65E35F8AEC}"/>
                  </a:ext>
                </a:extLst>
              </p:cNvPr>
              <p:cNvSpPr>
                <a:spLocks noChangeArrowheads="1"/>
              </p:cNvSpPr>
              <p:nvPr/>
            </p:nvSpPr>
            <p:spPr bwMode="auto">
              <a:xfrm>
                <a:off x="4544" y="1446"/>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90" name="Oval 292">
                <a:extLst>
                  <a:ext uri="{FF2B5EF4-FFF2-40B4-BE49-F238E27FC236}">
                    <a16:creationId xmlns:a16="http://schemas.microsoft.com/office/drawing/2014/main" id="{82B553F4-57A6-429C-A564-7EEB610DA634}"/>
                  </a:ext>
                </a:extLst>
              </p:cNvPr>
              <p:cNvSpPr>
                <a:spLocks noChangeArrowheads="1"/>
              </p:cNvSpPr>
              <p:nvPr/>
            </p:nvSpPr>
            <p:spPr bwMode="auto">
              <a:xfrm>
                <a:off x="4462" y="146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91" name="Oval 293">
                <a:extLst>
                  <a:ext uri="{FF2B5EF4-FFF2-40B4-BE49-F238E27FC236}">
                    <a16:creationId xmlns:a16="http://schemas.microsoft.com/office/drawing/2014/main" id="{DF3925AC-452E-44DF-8955-3CF43A0F61A2}"/>
                  </a:ext>
                </a:extLst>
              </p:cNvPr>
              <p:cNvSpPr>
                <a:spLocks noChangeArrowheads="1"/>
              </p:cNvSpPr>
              <p:nvPr/>
            </p:nvSpPr>
            <p:spPr bwMode="auto">
              <a:xfrm>
                <a:off x="4565" y="1404"/>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92" name="Oval 294">
                <a:extLst>
                  <a:ext uri="{FF2B5EF4-FFF2-40B4-BE49-F238E27FC236}">
                    <a16:creationId xmlns:a16="http://schemas.microsoft.com/office/drawing/2014/main" id="{154EBFD6-4541-44A9-85D3-4950D55DE0F7}"/>
                  </a:ext>
                </a:extLst>
              </p:cNvPr>
              <p:cNvSpPr>
                <a:spLocks noChangeArrowheads="1"/>
              </p:cNvSpPr>
              <p:nvPr/>
            </p:nvSpPr>
            <p:spPr bwMode="auto">
              <a:xfrm>
                <a:off x="4544" y="1322"/>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93" name="Oval 295">
                <a:extLst>
                  <a:ext uri="{FF2B5EF4-FFF2-40B4-BE49-F238E27FC236}">
                    <a16:creationId xmlns:a16="http://schemas.microsoft.com/office/drawing/2014/main" id="{C8129994-45F7-446F-B479-9BF87DC90E99}"/>
                  </a:ext>
                </a:extLst>
              </p:cNvPr>
              <p:cNvSpPr>
                <a:spLocks noChangeArrowheads="1"/>
              </p:cNvSpPr>
              <p:nvPr/>
            </p:nvSpPr>
            <p:spPr bwMode="auto">
              <a:xfrm>
                <a:off x="4496" y="130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94" name="Oval 296">
                <a:extLst>
                  <a:ext uri="{FF2B5EF4-FFF2-40B4-BE49-F238E27FC236}">
                    <a16:creationId xmlns:a16="http://schemas.microsoft.com/office/drawing/2014/main" id="{AC523E91-B604-40BD-BC62-223A0A33676A}"/>
                  </a:ext>
                </a:extLst>
              </p:cNvPr>
              <p:cNvSpPr>
                <a:spLocks noChangeArrowheads="1"/>
              </p:cNvSpPr>
              <p:nvPr/>
            </p:nvSpPr>
            <p:spPr bwMode="auto">
              <a:xfrm>
                <a:off x="4448" y="1308"/>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95" name="Oval 297">
                <a:extLst>
                  <a:ext uri="{FF2B5EF4-FFF2-40B4-BE49-F238E27FC236}">
                    <a16:creationId xmlns:a16="http://schemas.microsoft.com/office/drawing/2014/main" id="{77A0ADE9-56F4-4B59-A23B-F6F4DC4EBFD6}"/>
                  </a:ext>
                </a:extLst>
              </p:cNvPr>
              <p:cNvSpPr>
                <a:spLocks noChangeArrowheads="1"/>
              </p:cNvSpPr>
              <p:nvPr/>
            </p:nvSpPr>
            <p:spPr bwMode="auto">
              <a:xfrm>
                <a:off x="4406" y="139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96" name="Oval 298">
                <a:extLst>
                  <a:ext uri="{FF2B5EF4-FFF2-40B4-BE49-F238E27FC236}">
                    <a16:creationId xmlns:a16="http://schemas.microsoft.com/office/drawing/2014/main" id="{8F6208AC-8328-4AAA-A16A-02C996382BE9}"/>
                  </a:ext>
                </a:extLst>
              </p:cNvPr>
              <p:cNvSpPr>
                <a:spLocks noChangeArrowheads="1"/>
              </p:cNvSpPr>
              <p:nvPr/>
            </p:nvSpPr>
            <p:spPr bwMode="auto">
              <a:xfrm>
                <a:off x="4413" y="141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97" name="Oval 299">
                <a:extLst>
                  <a:ext uri="{FF2B5EF4-FFF2-40B4-BE49-F238E27FC236}">
                    <a16:creationId xmlns:a16="http://schemas.microsoft.com/office/drawing/2014/main" id="{CF89A124-0370-4C10-A1A8-CF2F206E07CA}"/>
                  </a:ext>
                </a:extLst>
              </p:cNvPr>
              <p:cNvSpPr>
                <a:spLocks noChangeArrowheads="1"/>
              </p:cNvSpPr>
              <p:nvPr/>
            </p:nvSpPr>
            <p:spPr bwMode="auto">
              <a:xfrm>
                <a:off x="4544" y="139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198" name="Oval 300">
                <a:extLst>
                  <a:ext uri="{FF2B5EF4-FFF2-40B4-BE49-F238E27FC236}">
                    <a16:creationId xmlns:a16="http://schemas.microsoft.com/office/drawing/2014/main" id="{E89B8961-6063-4A9D-ACF3-BAFE9593771D}"/>
                  </a:ext>
                </a:extLst>
              </p:cNvPr>
              <p:cNvSpPr>
                <a:spLocks noChangeArrowheads="1"/>
              </p:cNvSpPr>
              <p:nvPr/>
            </p:nvSpPr>
            <p:spPr bwMode="auto">
              <a:xfrm>
                <a:off x="4413" y="1377"/>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199" name="Oval 301">
                <a:extLst>
                  <a:ext uri="{FF2B5EF4-FFF2-40B4-BE49-F238E27FC236}">
                    <a16:creationId xmlns:a16="http://schemas.microsoft.com/office/drawing/2014/main" id="{0DB4BB3D-F9AA-4D1B-8ED8-928830CDEA81}"/>
                  </a:ext>
                </a:extLst>
              </p:cNvPr>
              <p:cNvSpPr>
                <a:spLocks noChangeArrowheads="1"/>
              </p:cNvSpPr>
              <p:nvPr/>
            </p:nvSpPr>
            <p:spPr bwMode="auto">
              <a:xfrm>
                <a:off x="4434" y="132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00" name="Oval 302">
                <a:extLst>
                  <a:ext uri="{FF2B5EF4-FFF2-40B4-BE49-F238E27FC236}">
                    <a16:creationId xmlns:a16="http://schemas.microsoft.com/office/drawing/2014/main" id="{1AEFFAD4-6B23-4068-BCAB-E9E22CFFBA08}"/>
                  </a:ext>
                </a:extLst>
              </p:cNvPr>
              <p:cNvSpPr>
                <a:spLocks noChangeArrowheads="1"/>
              </p:cNvSpPr>
              <p:nvPr/>
            </p:nvSpPr>
            <p:spPr bwMode="auto">
              <a:xfrm>
                <a:off x="4503" y="146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01" name="Oval 303">
                <a:extLst>
                  <a:ext uri="{FF2B5EF4-FFF2-40B4-BE49-F238E27FC236}">
                    <a16:creationId xmlns:a16="http://schemas.microsoft.com/office/drawing/2014/main" id="{5FD6DC95-0A67-4F09-9ABF-D4FE37371F6E}"/>
                  </a:ext>
                </a:extLst>
              </p:cNvPr>
              <p:cNvSpPr>
                <a:spLocks noChangeArrowheads="1"/>
              </p:cNvSpPr>
              <p:nvPr/>
            </p:nvSpPr>
            <p:spPr bwMode="auto">
              <a:xfrm>
                <a:off x="4482" y="143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02" name="Oval 304">
                <a:extLst>
                  <a:ext uri="{FF2B5EF4-FFF2-40B4-BE49-F238E27FC236}">
                    <a16:creationId xmlns:a16="http://schemas.microsoft.com/office/drawing/2014/main" id="{6997309A-8EB8-4145-88EE-740C6D349FF6}"/>
                  </a:ext>
                </a:extLst>
              </p:cNvPr>
              <p:cNvSpPr>
                <a:spLocks noChangeArrowheads="1"/>
              </p:cNvSpPr>
              <p:nvPr/>
            </p:nvSpPr>
            <p:spPr bwMode="auto">
              <a:xfrm>
                <a:off x="4496" y="1315"/>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03" name="Oval 305">
                <a:extLst>
                  <a:ext uri="{FF2B5EF4-FFF2-40B4-BE49-F238E27FC236}">
                    <a16:creationId xmlns:a16="http://schemas.microsoft.com/office/drawing/2014/main" id="{8FFE1A20-5D10-4361-B49E-BA4646C9C028}"/>
                  </a:ext>
                </a:extLst>
              </p:cNvPr>
              <p:cNvSpPr>
                <a:spLocks noChangeArrowheads="1"/>
              </p:cNvSpPr>
              <p:nvPr/>
            </p:nvSpPr>
            <p:spPr bwMode="auto">
              <a:xfrm>
                <a:off x="4427" y="134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04" name="Oval 306">
                <a:extLst>
                  <a:ext uri="{FF2B5EF4-FFF2-40B4-BE49-F238E27FC236}">
                    <a16:creationId xmlns:a16="http://schemas.microsoft.com/office/drawing/2014/main" id="{69D1842E-8524-48EE-8C51-946A4FAA5D9A}"/>
                  </a:ext>
                </a:extLst>
              </p:cNvPr>
              <p:cNvSpPr>
                <a:spLocks noChangeArrowheads="1"/>
              </p:cNvSpPr>
              <p:nvPr/>
            </p:nvSpPr>
            <p:spPr bwMode="auto">
              <a:xfrm>
                <a:off x="4531" y="142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05" name="Oval 307">
                <a:extLst>
                  <a:ext uri="{FF2B5EF4-FFF2-40B4-BE49-F238E27FC236}">
                    <a16:creationId xmlns:a16="http://schemas.microsoft.com/office/drawing/2014/main" id="{4BB11894-5FCE-4DDD-86A8-65D0A7322046}"/>
                  </a:ext>
                </a:extLst>
              </p:cNvPr>
              <p:cNvSpPr>
                <a:spLocks noChangeArrowheads="1"/>
              </p:cNvSpPr>
              <p:nvPr/>
            </p:nvSpPr>
            <p:spPr bwMode="auto">
              <a:xfrm>
                <a:off x="4572" y="136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06" name="Oval 308">
                <a:extLst>
                  <a:ext uri="{FF2B5EF4-FFF2-40B4-BE49-F238E27FC236}">
                    <a16:creationId xmlns:a16="http://schemas.microsoft.com/office/drawing/2014/main" id="{1458F777-BA47-46C7-8B12-2B623F4B232E}"/>
                  </a:ext>
                </a:extLst>
              </p:cNvPr>
              <p:cNvSpPr>
                <a:spLocks noChangeArrowheads="1"/>
              </p:cNvSpPr>
              <p:nvPr/>
            </p:nvSpPr>
            <p:spPr bwMode="auto">
              <a:xfrm>
                <a:off x="4524" y="1384"/>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07" name="Oval 309">
                <a:extLst>
                  <a:ext uri="{FF2B5EF4-FFF2-40B4-BE49-F238E27FC236}">
                    <a16:creationId xmlns:a16="http://schemas.microsoft.com/office/drawing/2014/main" id="{AA5185AD-5837-473B-A02E-61AEE2179005}"/>
                  </a:ext>
                </a:extLst>
              </p:cNvPr>
              <p:cNvSpPr>
                <a:spLocks noChangeArrowheads="1"/>
              </p:cNvSpPr>
              <p:nvPr/>
            </p:nvSpPr>
            <p:spPr bwMode="auto">
              <a:xfrm>
                <a:off x="4448" y="141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08" name="Oval 310">
                <a:extLst>
                  <a:ext uri="{FF2B5EF4-FFF2-40B4-BE49-F238E27FC236}">
                    <a16:creationId xmlns:a16="http://schemas.microsoft.com/office/drawing/2014/main" id="{47C72208-8ACD-484E-9629-2400B112B555}"/>
                  </a:ext>
                </a:extLst>
              </p:cNvPr>
              <p:cNvSpPr>
                <a:spLocks noChangeArrowheads="1"/>
              </p:cNvSpPr>
              <p:nvPr/>
            </p:nvSpPr>
            <p:spPr bwMode="auto">
              <a:xfrm>
                <a:off x="4462" y="132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09" name="Oval 311">
                <a:extLst>
                  <a:ext uri="{FF2B5EF4-FFF2-40B4-BE49-F238E27FC236}">
                    <a16:creationId xmlns:a16="http://schemas.microsoft.com/office/drawing/2014/main" id="{DC5AB867-3D8F-47ED-9EF3-33A8A40ECF22}"/>
                  </a:ext>
                </a:extLst>
              </p:cNvPr>
              <p:cNvSpPr>
                <a:spLocks noChangeArrowheads="1"/>
              </p:cNvSpPr>
              <p:nvPr/>
            </p:nvSpPr>
            <p:spPr bwMode="auto">
              <a:xfrm>
                <a:off x="4531" y="132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10" name="Oval 312">
                <a:extLst>
                  <a:ext uri="{FF2B5EF4-FFF2-40B4-BE49-F238E27FC236}">
                    <a16:creationId xmlns:a16="http://schemas.microsoft.com/office/drawing/2014/main" id="{681DE1E6-B8FD-4AC7-B495-E2B7491314B6}"/>
                  </a:ext>
                </a:extLst>
              </p:cNvPr>
              <p:cNvSpPr>
                <a:spLocks noChangeArrowheads="1"/>
              </p:cNvSpPr>
              <p:nvPr/>
            </p:nvSpPr>
            <p:spPr bwMode="auto">
              <a:xfrm>
                <a:off x="4455" y="1384"/>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11" name="Oval 313">
                <a:extLst>
                  <a:ext uri="{FF2B5EF4-FFF2-40B4-BE49-F238E27FC236}">
                    <a16:creationId xmlns:a16="http://schemas.microsoft.com/office/drawing/2014/main" id="{6E6BB226-03FD-46AE-9183-62B5C8FD3837}"/>
                  </a:ext>
                </a:extLst>
              </p:cNvPr>
              <p:cNvSpPr>
                <a:spLocks noChangeArrowheads="1"/>
              </p:cNvSpPr>
              <p:nvPr/>
            </p:nvSpPr>
            <p:spPr bwMode="auto">
              <a:xfrm>
                <a:off x="4496" y="137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12" name="Oval 314">
                <a:extLst>
                  <a:ext uri="{FF2B5EF4-FFF2-40B4-BE49-F238E27FC236}">
                    <a16:creationId xmlns:a16="http://schemas.microsoft.com/office/drawing/2014/main" id="{B1D96884-5CA6-496A-A3C7-C8D604F9340C}"/>
                  </a:ext>
                </a:extLst>
              </p:cNvPr>
              <p:cNvSpPr>
                <a:spLocks noChangeArrowheads="1"/>
              </p:cNvSpPr>
              <p:nvPr/>
            </p:nvSpPr>
            <p:spPr bwMode="auto">
              <a:xfrm>
                <a:off x="4779" y="1432"/>
                <a:ext cx="63" cy="63"/>
              </a:xfrm>
              <a:prstGeom prst="ellipse">
                <a:avLst/>
              </a:prstGeom>
              <a:solidFill>
                <a:srgbClr val="FF4000"/>
              </a:solidFill>
              <a:ln w="11113">
                <a:solidFill>
                  <a:srgbClr val="000000"/>
                </a:solidFill>
                <a:round/>
                <a:headEnd/>
                <a:tailEnd/>
              </a:ln>
            </p:spPr>
            <p:txBody>
              <a:bodyPr/>
              <a:lstStyle/>
              <a:p>
                <a:endParaRPr lang="en-US" dirty="0"/>
              </a:p>
            </p:txBody>
          </p:sp>
          <p:sp>
            <p:nvSpPr>
              <p:cNvPr id="213" name="Oval 315">
                <a:extLst>
                  <a:ext uri="{FF2B5EF4-FFF2-40B4-BE49-F238E27FC236}">
                    <a16:creationId xmlns:a16="http://schemas.microsoft.com/office/drawing/2014/main" id="{E2B5442B-FE4A-4E79-B536-05F3C5ED1B16}"/>
                  </a:ext>
                </a:extLst>
              </p:cNvPr>
              <p:cNvSpPr>
                <a:spLocks noChangeArrowheads="1"/>
              </p:cNvSpPr>
              <p:nvPr/>
            </p:nvSpPr>
            <p:spPr bwMode="auto">
              <a:xfrm>
                <a:off x="4841" y="1667"/>
                <a:ext cx="63" cy="63"/>
              </a:xfrm>
              <a:prstGeom prst="ellipse">
                <a:avLst/>
              </a:prstGeom>
              <a:solidFill>
                <a:srgbClr val="FF4000"/>
              </a:solidFill>
              <a:ln w="11113">
                <a:solidFill>
                  <a:srgbClr val="000000"/>
                </a:solidFill>
                <a:round/>
                <a:headEnd/>
                <a:tailEnd/>
              </a:ln>
            </p:spPr>
            <p:txBody>
              <a:bodyPr/>
              <a:lstStyle/>
              <a:p>
                <a:endParaRPr lang="en-US" dirty="0"/>
              </a:p>
            </p:txBody>
          </p:sp>
          <p:sp>
            <p:nvSpPr>
              <p:cNvPr id="214" name="Oval 316">
                <a:extLst>
                  <a:ext uri="{FF2B5EF4-FFF2-40B4-BE49-F238E27FC236}">
                    <a16:creationId xmlns:a16="http://schemas.microsoft.com/office/drawing/2014/main" id="{4CEE1727-353A-44A4-A093-6E54C5E32AE8}"/>
                  </a:ext>
                </a:extLst>
              </p:cNvPr>
              <p:cNvSpPr>
                <a:spLocks noChangeArrowheads="1"/>
              </p:cNvSpPr>
              <p:nvPr/>
            </p:nvSpPr>
            <p:spPr bwMode="auto">
              <a:xfrm>
                <a:off x="4269" y="1880"/>
                <a:ext cx="62" cy="63"/>
              </a:xfrm>
              <a:prstGeom prst="ellipse">
                <a:avLst/>
              </a:prstGeom>
              <a:solidFill>
                <a:srgbClr val="FF4000"/>
              </a:solidFill>
              <a:ln w="11113">
                <a:solidFill>
                  <a:srgbClr val="000000"/>
                </a:solidFill>
                <a:round/>
                <a:headEnd/>
                <a:tailEnd/>
              </a:ln>
            </p:spPr>
            <p:txBody>
              <a:bodyPr/>
              <a:lstStyle/>
              <a:p>
                <a:endParaRPr lang="en-US" dirty="0"/>
              </a:p>
            </p:txBody>
          </p:sp>
          <p:sp>
            <p:nvSpPr>
              <p:cNvPr id="215" name="Oval 317">
                <a:extLst>
                  <a:ext uri="{FF2B5EF4-FFF2-40B4-BE49-F238E27FC236}">
                    <a16:creationId xmlns:a16="http://schemas.microsoft.com/office/drawing/2014/main" id="{3BEDAD58-0724-4DC2-89B7-5BEBFB69472B}"/>
                  </a:ext>
                </a:extLst>
              </p:cNvPr>
              <p:cNvSpPr>
                <a:spLocks noChangeArrowheads="1"/>
              </p:cNvSpPr>
              <p:nvPr/>
            </p:nvSpPr>
            <p:spPr bwMode="auto">
              <a:xfrm>
                <a:off x="3124" y="1625"/>
                <a:ext cx="63" cy="63"/>
              </a:xfrm>
              <a:prstGeom prst="ellipse">
                <a:avLst/>
              </a:prstGeom>
              <a:solidFill>
                <a:srgbClr val="FF4000"/>
              </a:solidFill>
              <a:ln w="11113">
                <a:solidFill>
                  <a:srgbClr val="000000"/>
                </a:solidFill>
                <a:round/>
                <a:headEnd/>
                <a:tailEnd/>
              </a:ln>
            </p:spPr>
            <p:txBody>
              <a:bodyPr/>
              <a:lstStyle/>
              <a:p>
                <a:endParaRPr lang="en-US" dirty="0"/>
              </a:p>
            </p:txBody>
          </p:sp>
          <p:sp>
            <p:nvSpPr>
              <p:cNvPr id="216" name="Freeform 318">
                <a:extLst>
                  <a:ext uri="{FF2B5EF4-FFF2-40B4-BE49-F238E27FC236}">
                    <a16:creationId xmlns:a16="http://schemas.microsoft.com/office/drawing/2014/main" id="{AC2C26D9-A2F3-4755-B165-1F70DD2A628B}"/>
                  </a:ext>
                </a:extLst>
              </p:cNvPr>
              <p:cNvSpPr>
                <a:spLocks/>
              </p:cNvSpPr>
              <p:nvPr/>
            </p:nvSpPr>
            <p:spPr bwMode="auto">
              <a:xfrm>
                <a:off x="3307" y="1622"/>
                <a:ext cx="103" cy="55"/>
              </a:xfrm>
              <a:custGeom>
                <a:avLst/>
                <a:gdLst>
                  <a:gd name="T0" fmla="*/ 103 w 103"/>
                  <a:gd name="T1" fmla="*/ 28 h 55"/>
                  <a:gd name="T2" fmla="*/ 0 w 103"/>
                  <a:gd name="T3" fmla="*/ 55 h 55"/>
                  <a:gd name="T4" fmla="*/ 0 w 103"/>
                  <a:gd name="T5" fmla="*/ 28 h 55"/>
                  <a:gd name="T6" fmla="*/ 0 w 103"/>
                  <a:gd name="T7" fmla="*/ 0 h 55"/>
                  <a:gd name="T8" fmla="*/ 103 w 103"/>
                  <a:gd name="T9" fmla="*/ 28 h 55"/>
                  <a:gd name="T10" fmla="*/ 0 60000 65536"/>
                  <a:gd name="T11" fmla="*/ 0 60000 65536"/>
                  <a:gd name="T12" fmla="*/ 0 60000 65536"/>
                  <a:gd name="T13" fmla="*/ 0 60000 65536"/>
                  <a:gd name="T14" fmla="*/ 0 60000 65536"/>
                  <a:gd name="T15" fmla="*/ 0 w 103"/>
                  <a:gd name="T16" fmla="*/ 0 h 55"/>
                  <a:gd name="T17" fmla="*/ 103 w 103"/>
                  <a:gd name="T18" fmla="*/ 55 h 55"/>
                </a:gdLst>
                <a:ahLst/>
                <a:cxnLst>
                  <a:cxn ang="T10">
                    <a:pos x="T0" y="T1"/>
                  </a:cxn>
                  <a:cxn ang="T11">
                    <a:pos x="T2" y="T3"/>
                  </a:cxn>
                  <a:cxn ang="T12">
                    <a:pos x="T4" y="T5"/>
                  </a:cxn>
                  <a:cxn ang="T13">
                    <a:pos x="T6" y="T7"/>
                  </a:cxn>
                  <a:cxn ang="T14">
                    <a:pos x="T8" y="T9"/>
                  </a:cxn>
                </a:cxnLst>
                <a:rect l="T15" t="T16" r="T17" b="T18"/>
                <a:pathLst>
                  <a:path w="103" h="55">
                    <a:moveTo>
                      <a:pt x="103" y="28"/>
                    </a:moveTo>
                    <a:lnTo>
                      <a:pt x="0" y="55"/>
                    </a:lnTo>
                    <a:lnTo>
                      <a:pt x="0" y="28"/>
                    </a:lnTo>
                    <a:lnTo>
                      <a:pt x="0" y="0"/>
                    </a:lnTo>
                    <a:lnTo>
                      <a:pt x="103" y="28"/>
                    </a:lnTo>
                    <a:close/>
                  </a:path>
                </a:pathLst>
              </a:custGeom>
              <a:solidFill>
                <a:srgbClr val="000000"/>
              </a:solidFill>
              <a:ln w="9525">
                <a:noFill/>
                <a:round/>
                <a:headEnd/>
                <a:tailEnd/>
              </a:ln>
            </p:spPr>
            <p:txBody>
              <a:bodyPr/>
              <a:lstStyle/>
              <a:p>
                <a:endParaRPr lang="en-US" dirty="0"/>
              </a:p>
            </p:txBody>
          </p:sp>
          <p:sp>
            <p:nvSpPr>
              <p:cNvPr id="217" name="Line 319">
                <a:extLst>
                  <a:ext uri="{FF2B5EF4-FFF2-40B4-BE49-F238E27FC236}">
                    <a16:creationId xmlns:a16="http://schemas.microsoft.com/office/drawing/2014/main" id="{60CE8ACC-EC81-4DAA-B773-3EDD7AD1B858}"/>
                  </a:ext>
                </a:extLst>
              </p:cNvPr>
              <p:cNvSpPr>
                <a:spLocks noChangeShapeType="1"/>
              </p:cNvSpPr>
              <p:nvPr/>
            </p:nvSpPr>
            <p:spPr bwMode="auto">
              <a:xfrm>
                <a:off x="3231" y="1650"/>
                <a:ext cx="76" cy="1"/>
              </a:xfrm>
              <a:prstGeom prst="line">
                <a:avLst/>
              </a:prstGeom>
              <a:noFill/>
              <a:ln w="11113">
                <a:solidFill>
                  <a:srgbClr val="000000"/>
                </a:solidFill>
                <a:round/>
                <a:headEnd/>
                <a:tailEnd/>
              </a:ln>
            </p:spPr>
            <p:txBody>
              <a:bodyPr/>
              <a:lstStyle/>
              <a:p>
                <a:endParaRPr lang="en-US" dirty="0"/>
              </a:p>
            </p:txBody>
          </p:sp>
          <p:sp>
            <p:nvSpPr>
              <p:cNvPr id="218" name="Rectangle 320">
                <a:extLst>
                  <a:ext uri="{FF2B5EF4-FFF2-40B4-BE49-F238E27FC236}">
                    <a16:creationId xmlns:a16="http://schemas.microsoft.com/office/drawing/2014/main" id="{2C40D686-4383-4FC5-B0EC-F052239BE24E}"/>
                  </a:ext>
                </a:extLst>
              </p:cNvPr>
              <p:cNvSpPr>
                <a:spLocks noChangeArrowheads="1"/>
              </p:cNvSpPr>
              <p:nvPr/>
            </p:nvSpPr>
            <p:spPr bwMode="auto">
              <a:xfrm>
                <a:off x="3210" y="1850"/>
                <a:ext cx="559" cy="96"/>
              </a:xfrm>
              <a:prstGeom prst="rect">
                <a:avLst/>
              </a:prstGeom>
              <a:noFill/>
              <a:ln w="9525">
                <a:noFill/>
                <a:miter lim="800000"/>
                <a:headEnd/>
                <a:tailEnd/>
              </a:ln>
            </p:spPr>
            <p:txBody>
              <a:bodyPr wrap="none" lIns="0" tIns="0" rIns="0" bIns="0">
                <a:spAutoFit/>
              </a:bodyPr>
              <a:lstStyle/>
              <a:p>
                <a:r>
                  <a:rPr lang="en-US" sz="1000" b="0" dirty="0">
                    <a:solidFill>
                      <a:srgbClr val="000000"/>
                    </a:solidFill>
                  </a:rPr>
                  <a:t>Fissile Nucleus </a:t>
                </a:r>
                <a:endParaRPr lang="en-US" sz="1400" b="0" dirty="0">
                  <a:latin typeface="Times New Roman" pitchFamily="18" charset="0"/>
                </a:endParaRPr>
              </a:p>
            </p:txBody>
          </p:sp>
          <p:sp>
            <p:nvSpPr>
              <p:cNvPr id="219" name="Rectangle 321">
                <a:extLst>
                  <a:ext uri="{FF2B5EF4-FFF2-40B4-BE49-F238E27FC236}">
                    <a16:creationId xmlns:a16="http://schemas.microsoft.com/office/drawing/2014/main" id="{39B7874E-A04B-4F1A-9E44-950364A9B739}"/>
                  </a:ext>
                </a:extLst>
              </p:cNvPr>
              <p:cNvSpPr>
                <a:spLocks noChangeArrowheads="1"/>
              </p:cNvSpPr>
              <p:nvPr/>
            </p:nvSpPr>
            <p:spPr bwMode="auto">
              <a:xfrm>
                <a:off x="3528" y="1946"/>
                <a:ext cx="244" cy="86"/>
              </a:xfrm>
              <a:prstGeom prst="rect">
                <a:avLst/>
              </a:prstGeom>
              <a:noFill/>
              <a:ln w="9525">
                <a:noFill/>
                <a:miter lim="800000"/>
                <a:headEnd/>
                <a:tailEnd/>
              </a:ln>
            </p:spPr>
            <p:txBody>
              <a:bodyPr wrap="none" lIns="0" tIns="0" rIns="0" bIns="0">
                <a:spAutoFit/>
              </a:bodyPr>
              <a:lstStyle/>
              <a:p>
                <a:r>
                  <a:rPr lang="en-US" sz="900" b="0" dirty="0">
                    <a:solidFill>
                      <a:srgbClr val="000000"/>
                    </a:solidFill>
                  </a:rPr>
                  <a:t>(U-235)</a:t>
                </a:r>
                <a:endParaRPr lang="en-US" sz="1400" b="0" dirty="0">
                  <a:latin typeface="Times New Roman" pitchFamily="18" charset="0"/>
                </a:endParaRPr>
              </a:p>
            </p:txBody>
          </p:sp>
          <p:sp>
            <p:nvSpPr>
              <p:cNvPr id="220" name="Rectangle 322">
                <a:extLst>
                  <a:ext uri="{FF2B5EF4-FFF2-40B4-BE49-F238E27FC236}">
                    <a16:creationId xmlns:a16="http://schemas.microsoft.com/office/drawing/2014/main" id="{0E285312-E750-4E8F-941B-022452054F91}"/>
                  </a:ext>
                </a:extLst>
              </p:cNvPr>
              <p:cNvSpPr>
                <a:spLocks noChangeArrowheads="1"/>
              </p:cNvSpPr>
              <p:nvPr/>
            </p:nvSpPr>
            <p:spPr bwMode="auto">
              <a:xfrm>
                <a:off x="3024" y="1436"/>
                <a:ext cx="283" cy="96"/>
              </a:xfrm>
              <a:prstGeom prst="rect">
                <a:avLst/>
              </a:prstGeom>
              <a:noFill/>
              <a:ln w="9525">
                <a:noFill/>
                <a:miter lim="800000"/>
                <a:headEnd/>
                <a:tailEnd/>
              </a:ln>
            </p:spPr>
            <p:txBody>
              <a:bodyPr wrap="none" lIns="0" tIns="0" rIns="0" bIns="0">
                <a:spAutoFit/>
              </a:bodyPr>
              <a:lstStyle/>
              <a:p>
                <a:r>
                  <a:rPr lang="en-US" sz="1000" b="0" dirty="0">
                    <a:solidFill>
                      <a:srgbClr val="000000"/>
                    </a:solidFill>
                  </a:rPr>
                  <a:t>Neutron</a:t>
                </a:r>
                <a:endParaRPr lang="en-US" sz="1400" b="0" dirty="0">
                  <a:latin typeface="Times New Roman" pitchFamily="18" charset="0"/>
                </a:endParaRPr>
              </a:p>
            </p:txBody>
          </p:sp>
          <p:sp>
            <p:nvSpPr>
              <p:cNvPr id="221" name="Freeform 323">
                <a:extLst>
                  <a:ext uri="{FF2B5EF4-FFF2-40B4-BE49-F238E27FC236}">
                    <a16:creationId xmlns:a16="http://schemas.microsoft.com/office/drawing/2014/main" id="{D519D853-9E80-4B17-8E8A-FDB1A2491288}"/>
                  </a:ext>
                </a:extLst>
              </p:cNvPr>
              <p:cNvSpPr>
                <a:spLocks/>
              </p:cNvSpPr>
              <p:nvPr/>
            </p:nvSpPr>
            <p:spPr bwMode="auto">
              <a:xfrm>
                <a:off x="4445" y="1595"/>
                <a:ext cx="152" cy="165"/>
              </a:xfrm>
              <a:custGeom>
                <a:avLst/>
                <a:gdLst>
                  <a:gd name="T0" fmla="*/ 48 w 152"/>
                  <a:gd name="T1" fmla="*/ 82 h 165"/>
                  <a:gd name="T2" fmla="*/ 21 w 152"/>
                  <a:gd name="T3" fmla="*/ 34 h 165"/>
                  <a:gd name="T4" fmla="*/ 62 w 152"/>
                  <a:gd name="T5" fmla="*/ 55 h 165"/>
                  <a:gd name="T6" fmla="*/ 83 w 152"/>
                  <a:gd name="T7" fmla="*/ 0 h 165"/>
                  <a:gd name="T8" fmla="*/ 90 w 152"/>
                  <a:gd name="T9" fmla="*/ 75 h 165"/>
                  <a:gd name="T10" fmla="*/ 152 w 152"/>
                  <a:gd name="T11" fmla="*/ 62 h 165"/>
                  <a:gd name="T12" fmla="*/ 103 w 152"/>
                  <a:gd name="T13" fmla="*/ 96 h 165"/>
                  <a:gd name="T14" fmla="*/ 138 w 152"/>
                  <a:gd name="T15" fmla="*/ 144 h 165"/>
                  <a:gd name="T16" fmla="*/ 83 w 152"/>
                  <a:gd name="T17" fmla="*/ 103 h 165"/>
                  <a:gd name="T18" fmla="*/ 62 w 152"/>
                  <a:gd name="T19" fmla="*/ 165 h 165"/>
                  <a:gd name="T20" fmla="*/ 62 w 152"/>
                  <a:gd name="T21" fmla="*/ 110 h 165"/>
                  <a:gd name="T22" fmla="*/ 0 w 152"/>
                  <a:gd name="T23" fmla="*/ 131 h 165"/>
                  <a:gd name="T24" fmla="*/ 48 w 152"/>
                  <a:gd name="T25" fmla="*/ 82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5"/>
                  <a:gd name="T41" fmla="*/ 152 w 152"/>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5">
                    <a:moveTo>
                      <a:pt x="48" y="82"/>
                    </a:moveTo>
                    <a:lnTo>
                      <a:pt x="21" y="34"/>
                    </a:lnTo>
                    <a:lnTo>
                      <a:pt x="62" y="55"/>
                    </a:lnTo>
                    <a:lnTo>
                      <a:pt x="83" y="0"/>
                    </a:lnTo>
                    <a:lnTo>
                      <a:pt x="90" y="75"/>
                    </a:lnTo>
                    <a:lnTo>
                      <a:pt x="152" y="62"/>
                    </a:lnTo>
                    <a:lnTo>
                      <a:pt x="103" y="96"/>
                    </a:lnTo>
                    <a:lnTo>
                      <a:pt x="138" y="144"/>
                    </a:lnTo>
                    <a:lnTo>
                      <a:pt x="83" y="103"/>
                    </a:lnTo>
                    <a:lnTo>
                      <a:pt x="62" y="165"/>
                    </a:lnTo>
                    <a:lnTo>
                      <a:pt x="62" y="110"/>
                    </a:lnTo>
                    <a:lnTo>
                      <a:pt x="0" y="131"/>
                    </a:lnTo>
                    <a:lnTo>
                      <a:pt x="48" y="82"/>
                    </a:lnTo>
                    <a:close/>
                  </a:path>
                </a:pathLst>
              </a:custGeom>
              <a:solidFill>
                <a:srgbClr val="FFFF00"/>
              </a:solidFill>
              <a:ln w="11113">
                <a:solidFill>
                  <a:srgbClr val="FFFF00"/>
                </a:solidFill>
                <a:prstDash val="solid"/>
                <a:round/>
                <a:headEnd/>
                <a:tailEnd/>
              </a:ln>
            </p:spPr>
            <p:txBody>
              <a:bodyPr/>
              <a:lstStyle/>
              <a:p>
                <a:endParaRPr lang="en-US" dirty="0"/>
              </a:p>
            </p:txBody>
          </p:sp>
          <p:sp>
            <p:nvSpPr>
              <p:cNvPr id="222" name="Freeform 324">
                <a:extLst>
                  <a:ext uri="{FF2B5EF4-FFF2-40B4-BE49-F238E27FC236}">
                    <a16:creationId xmlns:a16="http://schemas.microsoft.com/office/drawing/2014/main" id="{0D87D3A6-2DB9-4DEC-8189-DF53083B5238}"/>
                  </a:ext>
                </a:extLst>
              </p:cNvPr>
              <p:cNvSpPr>
                <a:spLocks/>
              </p:cNvSpPr>
              <p:nvPr/>
            </p:nvSpPr>
            <p:spPr bwMode="auto">
              <a:xfrm>
                <a:off x="4652" y="1498"/>
                <a:ext cx="96" cy="83"/>
              </a:xfrm>
              <a:custGeom>
                <a:avLst/>
                <a:gdLst>
                  <a:gd name="T0" fmla="*/ 96 w 96"/>
                  <a:gd name="T1" fmla="*/ 0 h 83"/>
                  <a:gd name="T2" fmla="*/ 34 w 96"/>
                  <a:gd name="T3" fmla="*/ 83 h 83"/>
                  <a:gd name="T4" fmla="*/ 20 w 96"/>
                  <a:gd name="T5" fmla="*/ 62 h 83"/>
                  <a:gd name="T6" fmla="*/ 0 w 96"/>
                  <a:gd name="T7" fmla="*/ 41 h 83"/>
                  <a:gd name="T8" fmla="*/ 96 w 96"/>
                  <a:gd name="T9" fmla="*/ 0 h 83"/>
                  <a:gd name="T10" fmla="*/ 0 60000 65536"/>
                  <a:gd name="T11" fmla="*/ 0 60000 65536"/>
                  <a:gd name="T12" fmla="*/ 0 60000 65536"/>
                  <a:gd name="T13" fmla="*/ 0 60000 65536"/>
                  <a:gd name="T14" fmla="*/ 0 60000 65536"/>
                  <a:gd name="T15" fmla="*/ 0 w 96"/>
                  <a:gd name="T16" fmla="*/ 0 h 83"/>
                  <a:gd name="T17" fmla="*/ 96 w 96"/>
                  <a:gd name="T18" fmla="*/ 83 h 83"/>
                </a:gdLst>
                <a:ahLst/>
                <a:cxnLst>
                  <a:cxn ang="T10">
                    <a:pos x="T0" y="T1"/>
                  </a:cxn>
                  <a:cxn ang="T11">
                    <a:pos x="T2" y="T3"/>
                  </a:cxn>
                  <a:cxn ang="T12">
                    <a:pos x="T4" y="T5"/>
                  </a:cxn>
                  <a:cxn ang="T13">
                    <a:pos x="T6" y="T7"/>
                  </a:cxn>
                  <a:cxn ang="T14">
                    <a:pos x="T8" y="T9"/>
                  </a:cxn>
                </a:cxnLst>
                <a:rect l="T15" t="T16" r="T17" b="T18"/>
                <a:pathLst>
                  <a:path w="96" h="83">
                    <a:moveTo>
                      <a:pt x="96" y="0"/>
                    </a:moveTo>
                    <a:lnTo>
                      <a:pt x="34" y="83"/>
                    </a:lnTo>
                    <a:lnTo>
                      <a:pt x="20" y="62"/>
                    </a:lnTo>
                    <a:lnTo>
                      <a:pt x="0" y="41"/>
                    </a:lnTo>
                    <a:lnTo>
                      <a:pt x="96" y="0"/>
                    </a:lnTo>
                    <a:close/>
                  </a:path>
                </a:pathLst>
              </a:custGeom>
              <a:solidFill>
                <a:srgbClr val="000000"/>
              </a:solidFill>
              <a:ln w="9525">
                <a:noFill/>
                <a:round/>
                <a:headEnd/>
                <a:tailEnd/>
              </a:ln>
            </p:spPr>
            <p:txBody>
              <a:bodyPr/>
              <a:lstStyle/>
              <a:p>
                <a:endParaRPr lang="en-US" dirty="0"/>
              </a:p>
            </p:txBody>
          </p:sp>
          <p:sp>
            <p:nvSpPr>
              <p:cNvPr id="223" name="Line 325">
                <a:extLst>
                  <a:ext uri="{FF2B5EF4-FFF2-40B4-BE49-F238E27FC236}">
                    <a16:creationId xmlns:a16="http://schemas.microsoft.com/office/drawing/2014/main" id="{A5C68702-4CB5-46ED-871F-C420C165B71D}"/>
                  </a:ext>
                </a:extLst>
              </p:cNvPr>
              <p:cNvSpPr>
                <a:spLocks noChangeShapeType="1"/>
              </p:cNvSpPr>
              <p:nvPr/>
            </p:nvSpPr>
            <p:spPr bwMode="auto">
              <a:xfrm flipV="1">
                <a:off x="4590" y="1560"/>
                <a:ext cx="82" cy="69"/>
              </a:xfrm>
              <a:prstGeom prst="line">
                <a:avLst/>
              </a:prstGeom>
              <a:noFill/>
              <a:ln w="11113">
                <a:solidFill>
                  <a:srgbClr val="000000"/>
                </a:solidFill>
                <a:round/>
                <a:headEnd/>
                <a:tailEnd/>
              </a:ln>
            </p:spPr>
            <p:txBody>
              <a:bodyPr/>
              <a:lstStyle/>
              <a:p>
                <a:endParaRPr lang="en-US" dirty="0"/>
              </a:p>
            </p:txBody>
          </p:sp>
          <p:sp>
            <p:nvSpPr>
              <p:cNvPr id="224" name="Freeform 326">
                <a:extLst>
                  <a:ext uri="{FF2B5EF4-FFF2-40B4-BE49-F238E27FC236}">
                    <a16:creationId xmlns:a16="http://schemas.microsoft.com/office/drawing/2014/main" id="{26E58985-CF68-4074-B85F-8363DFECC2F8}"/>
                  </a:ext>
                </a:extLst>
              </p:cNvPr>
              <p:cNvSpPr>
                <a:spLocks/>
              </p:cNvSpPr>
              <p:nvPr/>
            </p:nvSpPr>
            <p:spPr bwMode="auto">
              <a:xfrm>
                <a:off x="4341" y="1781"/>
                <a:ext cx="83" cy="90"/>
              </a:xfrm>
              <a:custGeom>
                <a:avLst/>
                <a:gdLst>
                  <a:gd name="T0" fmla="*/ 0 w 83"/>
                  <a:gd name="T1" fmla="*/ 90 h 90"/>
                  <a:gd name="T2" fmla="*/ 49 w 83"/>
                  <a:gd name="T3" fmla="*/ 0 h 90"/>
                  <a:gd name="T4" fmla="*/ 62 w 83"/>
                  <a:gd name="T5" fmla="*/ 14 h 90"/>
                  <a:gd name="T6" fmla="*/ 83 w 83"/>
                  <a:gd name="T7" fmla="*/ 34 h 90"/>
                  <a:gd name="T8" fmla="*/ 0 w 83"/>
                  <a:gd name="T9" fmla="*/ 90 h 90"/>
                  <a:gd name="T10" fmla="*/ 0 60000 65536"/>
                  <a:gd name="T11" fmla="*/ 0 60000 65536"/>
                  <a:gd name="T12" fmla="*/ 0 60000 65536"/>
                  <a:gd name="T13" fmla="*/ 0 60000 65536"/>
                  <a:gd name="T14" fmla="*/ 0 60000 65536"/>
                  <a:gd name="T15" fmla="*/ 0 w 83"/>
                  <a:gd name="T16" fmla="*/ 0 h 90"/>
                  <a:gd name="T17" fmla="*/ 83 w 83"/>
                  <a:gd name="T18" fmla="*/ 90 h 90"/>
                </a:gdLst>
                <a:ahLst/>
                <a:cxnLst>
                  <a:cxn ang="T10">
                    <a:pos x="T0" y="T1"/>
                  </a:cxn>
                  <a:cxn ang="T11">
                    <a:pos x="T2" y="T3"/>
                  </a:cxn>
                  <a:cxn ang="T12">
                    <a:pos x="T4" y="T5"/>
                  </a:cxn>
                  <a:cxn ang="T13">
                    <a:pos x="T6" y="T7"/>
                  </a:cxn>
                  <a:cxn ang="T14">
                    <a:pos x="T8" y="T9"/>
                  </a:cxn>
                </a:cxnLst>
                <a:rect l="T15" t="T16" r="T17" b="T18"/>
                <a:pathLst>
                  <a:path w="83" h="90">
                    <a:moveTo>
                      <a:pt x="0" y="90"/>
                    </a:moveTo>
                    <a:lnTo>
                      <a:pt x="49" y="0"/>
                    </a:lnTo>
                    <a:lnTo>
                      <a:pt x="62" y="14"/>
                    </a:lnTo>
                    <a:lnTo>
                      <a:pt x="83" y="34"/>
                    </a:lnTo>
                    <a:lnTo>
                      <a:pt x="0" y="90"/>
                    </a:lnTo>
                    <a:close/>
                  </a:path>
                </a:pathLst>
              </a:custGeom>
              <a:solidFill>
                <a:srgbClr val="000000"/>
              </a:solidFill>
              <a:ln w="9525">
                <a:noFill/>
                <a:round/>
                <a:headEnd/>
                <a:tailEnd/>
              </a:ln>
            </p:spPr>
            <p:txBody>
              <a:bodyPr/>
              <a:lstStyle/>
              <a:p>
                <a:endParaRPr lang="en-US" dirty="0"/>
              </a:p>
            </p:txBody>
          </p:sp>
          <p:sp>
            <p:nvSpPr>
              <p:cNvPr id="225" name="Line 327">
                <a:extLst>
                  <a:ext uri="{FF2B5EF4-FFF2-40B4-BE49-F238E27FC236}">
                    <a16:creationId xmlns:a16="http://schemas.microsoft.com/office/drawing/2014/main" id="{31CB2459-3A6B-4D57-9D81-1D160E4214C2}"/>
                  </a:ext>
                </a:extLst>
              </p:cNvPr>
              <p:cNvSpPr>
                <a:spLocks noChangeShapeType="1"/>
              </p:cNvSpPr>
              <p:nvPr/>
            </p:nvSpPr>
            <p:spPr bwMode="auto">
              <a:xfrm flipH="1">
                <a:off x="4403" y="1739"/>
                <a:ext cx="63" cy="56"/>
              </a:xfrm>
              <a:prstGeom prst="line">
                <a:avLst/>
              </a:prstGeom>
              <a:noFill/>
              <a:ln w="11113">
                <a:solidFill>
                  <a:srgbClr val="000000"/>
                </a:solidFill>
                <a:round/>
                <a:headEnd/>
                <a:tailEnd/>
              </a:ln>
            </p:spPr>
            <p:txBody>
              <a:bodyPr/>
              <a:lstStyle/>
              <a:p>
                <a:endParaRPr lang="en-US" dirty="0"/>
              </a:p>
            </p:txBody>
          </p:sp>
          <p:sp>
            <p:nvSpPr>
              <p:cNvPr id="226" name="Freeform 328">
                <a:extLst>
                  <a:ext uri="{FF2B5EF4-FFF2-40B4-BE49-F238E27FC236}">
                    <a16:creationId xmlns:a16="http://schemas.microsoft.com/office/drawing/2014/main" id="{7640472E-6AB1-426A-9030-7791AE7D76C4}"/>
                  </a:ext>
                </a:extLst>
              </p:cNvPr>
              <p:cNvSpPr>
                <a:spLocks/>
              </p:cNvSpPr>
              <p:nvPr/>
            </p:nvSpPr>
            <p:spPr bwMode="auto">
              <a:xfrm>
                <a:off x="4707" y="1657"/>
                <a:ext cx="97" cy="55"/>
              </a:xfrm>
              <a:custGeom>
                <a:avLst/>
                <a:gdLst>
                  <a:gd name="T0" fmla="*/ 97 w 97"/>
                  <a:gd name="T1" fmla="*/ 34 h 55"/>
                  <a:gd name="T2" fmla="*/ 0 w 97"/>
                  <a:gd name="T3" fmla="*/ 55 h 55"/>
                  <a:gd name="T4" fmla="*/ 0 w 97"/>
                  <a:gd name="T5" fmla="*/ 27 h 55"/>
                  <a:gd name="T6" fmla="*/ 0 w 97"/>
                  <a:gd name="T7" fmla="*/ 0 h 55"/>
                  <a:gd name="T8" fmla="*/ 97 w 97"/>
                  <a:gd name="T9" fmla="*/ 34 h 55"/>
                  <a:gd name="T10" fmla="*/ 0 60000 65536"/>
                  <a:gd name="T11" fmla="*/ 0 60000 65536"/>
                  <a:gd name="T12" fmla="*/ 0 60000 65536"/>
                  <a:gd name="T13" fmla="*/ 0 60000 65536"/>
                  <a:gd name="T14" fmla="*/ 0 60000 65536"/>
                  <a:gd name="T15" fmla="*/ 0 w 97"/>
                  <a:gd name="T16" fmla="*/ 0 h 55"/>
                  <a:gd name="T17" fmla="*/ 97 w 97"/>
                  <a:gd name="T18" fmla="*/ 55 h 55"/>
                </a:gdLst>
                <a:ahLst/>
                <a:cxnLst>
                  <a:cxn ang="T10">
                    <a:pos x="T0" y="T1"/>
                  </a:cxn>
                  <a:cxn ang="T11">
                    <a:pos x="T2" y="T3"/>
                  </a:cxn>
                  <a:cxn ang="T12">
                    <a:pos x="T4" y="T5"/>
                  </a:cxn>
                  <a:cxn ang="T13">
                    <a:pos x="T6" y="T7"/>
                  </a:cxn>
                  <a:cxn ang="T14">
                    <a:pos x="T8" y="T9"/>
                  </a:cxn>
                </a:cxnLst>
                <a:rect l="T15" t="T16" r="T17" b="T18"/>
                <a:pathLst>
                  <a:path w="97" h="55">
                    <a:moveTo>
                      <a:pt x="97" y="34"/>
                    </a:moveTo>
                    <a:lnTo>
                      <a:pt x="0" y="55"/>
                    </a:lnTo>
                    <a:lnTo>
                      <a:pt x="0" y="27"/>
                    </a:lnTo>
                    <a:lnTo>
                      <a:pt x="0" y="0"/>
                    </a:lnTo>
                    <a:lnTo>
                      <a:pt x="97" y="34"/>
                    </a:lnTo>
                    <a:close/>
                  </a:path>
                </a:pathLst>
              </a:custGeom>
              <a:solidFill>
                <a:srgbClr val="000000"/>
              </a:solidFill>
              <a:ln w="9525">
                <a:noFill/>
                <a:round/>
                <a:headEnd/>
                <a:tailEnd/>
              </a:ln>
            </p:spPr>
            <p:txBody>
              <a:bodyPr/>
              <a:lstStyle/>
              <a:p>
                <a:endParaRPr lang="en-US" dirty="0"/>
              </a:p>
            </p:txBody>
          </p:sp>
          <p:sp>
            <p:nvSpPr>
              <p:cNvPr id="227" name="Line 329">
                <a:extLst>
                  <a:ext uri="{FF2B5EF4-FFF2-40B4-BE49-F238E27FC236}">
                    <a16:creationId xmlns:a16="http://schemas.microsoft.com/office/drawing/2014/main" id="{8061F5E8-9ACA-4D23-BD43-9B5FF588CCEE}"/>
                  </a:ext>
                </a:extLst>
              </p:cNvPr>
              <p:cNvSpPr>
                <a:spLocks noChangeShapeType="1"/>
              </p:cNvSpPr>
              <p:nvPr/>
            </p:nvSpPr>
            <p:spPr bwMode="auto">
              <a:xfrm>
                <a:off x="4617" y="1684"/>
                <a:ext cx="90" cy="1"/>
              </a:xfrm>
              <a:prstGeom prst="line">
                <a:avLst/>
              </a:prstGeom>
              <a:noFill/>
              <a:ln w="11113">
                <a:solidFill>
                  <a:srgbClr val="000000"/>
                </a:solidFill>
                <a:round/>
                <a:headEnd/>
                <a:tailEnd/>
              </a:ln>
            </p:spPr>
            <p:txBody>
              <a:bodyPr/>
              <a:lstStyle/>
              <a:p>
                <a:endParaRPr lang="en-US" dirty="0"/>
              </a:p>
            </p:txBody>
          </p:sp>
          <p:sp>
            <p:nvSpPr>
              <p:cNvPr id="228" name="Freeform 330">
                <a:extLst>
                  <a:ext uri="{FF2B5EF4-FFF2-40B4-BE49-F238E27FC236}">
                    <a16:creationId xmlns:a16="http://schemas.microsoft.com/office/drawing/2014/main" id="{4582435D-9C05-40F0-959F-99DDAB506760}"/>
                  </a:ext>
                </a:extLst>
              </p:cNvPr>
              <p:cNvSpPr>
                <a:spLocks/>
              </p:cNvSpPr>
              <p:nvPr/>
            </p:nvSpPr>
            <p:spPr bwMode="auto">
              <a:xfrm>
                <a:off x="3886" y="1519"/>
                <a:ext cx="311" cy="310"/>
              </a:xfrm>
              <a:custGeom>
                <a:avLst/>
                <a:gdLst>
                  <a:gd name="T0" fmla="*/ 0 w 311"/>
                  <a:gd name="T1" fmla="*/ 76 h 310"/>
                  <a:gd name="T2" fmla="*/ 0 w 311"/>
                  <a:gd name="T3" fmla="*/ 227 h 310"/>
                  <a:gd name="T4" fmla="*/ 152 w 311"/>
                  <a:gd name="T5" fmla="*/ 227 h 310"/>
                  <a:gd name="T6" fmla="*/ 152 w 311"/>
                  <a:gd name="T7" fmla="*/ 310 h 310"/>
                  <a:gd name="T8" fmla="*/ 311 w 311"/>
                  <a:gd name="T9" fmla="*/ 151 h 310"/>
                  <a:gd name="T10" fmla="*/ 152 w 311"/>
                  <a:gd name="T11" fmla="*/ 0 h 310"/>
                  <a:gd name="T12" fmla="*/ 152 w 311"/>
                  <a:gd name="T13" fmla="*/ 76 h 310"/>
                  <a:gd name="T14" fmla="*/ 0 w 311"/>
                  <a:gd name="T15" fmla="*/ 76 h 310"/>
                  <a:gd name="T16" fmla="*/ 0 60000 65536"/>
                  <a:gd name="T17" fmla="*/ 0 60000 65536"/>
                  <a:gd name="T18" fmla="*/ 0 60000 65536"/>
                  <a:gd name="T19" fmla="*/ 0 60000 65536"/>
                  <a:gd name="T20" fmla="*/ 0 60000 65536"/>
                  <a:gd name="T21" fmla="*/ 0 60000 65536"/>
                  <a:gd name="T22" fmla="*/ 0 60000 65536"/>
                  <a:gd name="T23" fmla="*/ 0 60000 65536"/>
                  <a:gd name="T24" fmla="*/ 0 w 311"/>
                  <a:gd name="T25" fmla="*/ 0 h 310"/>
                  <a:gd name="T26" fmla="*/ 311 w 311"/>
                  <a:gd name="T27" fmla="*/ 310 h 3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1" h="310">
                    <a:moveTo>
                      <a:pt x="0" y="76"/>
                    </a:moveTo>
                    <a:lnTo>
                      <a:pt x="0" y="227"/>
                    </a:lnTo>
                    <a:lnTo>
                      <a:pt x="152" y="227"/>
                    </a:lnTo>
                    <a:lnTo>
                      <a:pt x="152" y="310"/>
                    </a:lnTo>
                    <a:lnTo>
                      <a:pt x="311" y="151"/>
                    </a:lnTo>
                    <a:lnTo>
                      <a:pt x="152" y="0"/>
                    </a:lnTo>
                    <a:lnTo>
                      <a:pt x="152" y="76"/>
                    </a:lnTo>
                    <a:lnTo>
                      <a:pt x="0" y="76"/>
                    </a:lnTo>
                    <a:close/>
                  </a:path>
                </a:pathLst>
              </a:custGeom>
              <a:solidFill>
                <a:srgbClr val="0000FF"/>
              </a:solidFill>
              <a:ln w="9525">
                <a:noFill/>
                <a:round/>
                <a:headEnd/>
                <a:tailEnd/>
              </a:ln>
            </p:spPr>
            <p:txBody>
              <a:bodyPr/>
              <a:lstStyle/>
              <a:p>
                <a:endParaRPr lang="en-US" dirty="0"/>
              </a:p>
            </p:txBody>
          </p:sp>
          <p:sp>
            <p:nvSpPr>
              <p:cNvPr id="229" name="Rectangle 331">
                <a:extLst>
                  <a:ext uri="{FF2B5EF4-FFF2-40B4-BE49-F238E27FC236}">
                    <a16:creationId xmlns:a16="http://schemas.microsoft.com/office/drawing/2014/main" id="{60559088-2D4B-4C9C-8F7C-FB6AAEF4265A}"/>
                  </a:ext>
                </a:extLst>
              </p:cNvPr>
              <p:cNvSpPr>
                <a:spLocks noChangeArrowheads="1"/>
              </p:cNvSpPr>
              <p:nvPr/>
            </p:nvSpPr>
            <p:spPr bwMode="auto">
              <a:xfrm>
                <a:off x="4072" y="2098"/>
                <a:ext cx="540" cy="96"/>
              </a:xfrm>
              <a:prstGeom prst="rect">
                <a:avLst/>
              </a:prstGeom>
              <a:noFill/>
              <a:ln w="9525">
                <a:noFill/>
                <a:miter lim="800000"/>
                <a:headEnd/>
                <a:tailEnd/>
              </a:ln>
            </p:spPr>
            <p:txBody>
              <a:bodyPr wrap="none" lIns="0" tIns="0" rIns="0" bIns="0">
                <a:spAutoFit/>
              </a:bodyPr>
              <a:lstStyle/>
              <a:p>
                <a:r>
                  <a:rPr lang="en-US" sz="1000" b="0" dirty="0">
                    <a:solidFill>
                      <a:srgbClr val="000000"/>
                    </a:solidFill>
                  </a:rPr>
                  <a:t>Product Nuclei </a:t>
                </a:r>
                <a:endParaRPr lang="en-US" sz="1400" b="0" dirty="0">
                  <a:latin typeface="Times New Roman" pitchFamily="18" charset="0"/>
                </a:endParaRPr>
              </a:p>
            </p:txBody>
          </p:sp>
          <p:sp>
            <p:nvSpPr>
              <p:cNvPr id="230" name="Rectangle 332">
                <a:extLst>
                  <a:ext uri="{FF2B5EF4-FFF2-40B4-BE49-F238E27FC236}">
                    <a16:creationId xmlns:a16="http://schemas.microsoft.com/office/drawing/2014/main" id="{AA07242F-943D-4246-998C-9EBB507A13BF}"/>
                  </a:ext>
                </a:extLst>
              </p:cNvPr>
              <p:cNvSpPr>
                <a:spLocks noChangeArrowheads="1"/>
              </p:cNvSpPr>
              <p:nvPr/>
            </p:nvSpPr>
            <p:spPr bwMode="auto">
              <a:xfrm>
                <a:off x="4121" y="2195"/>
                <a:ext cx="496" cy="86"/>
              </a:xfrm>
              <a:prstGeom prst="rect">
                <a:avLst/>
              </a:prstGeom>
              <a:noFill/>
              <a:ln w="9525">
                <a:noFill/>
                <a:miter lim="800000"/>
                <a:headEnd/>
                <a:tailEnd/>
              </a:ln>
            </p:spPr>
            <p:txBody>
              <a:bodyPr wrap="none" lIns="0" tIns="0" rIns="0" bIns="0">
                <a:spAutoFit/>
              </a:bodyPr>
              <a:lstStyle/>
              <a:p>
                <a:r>
                  <a:rPr lang="en-US" sz="900" b="0" dirty="0">
                    <a:solidFill>
                      <a:srgbClr val="000000"/>
                    </a:solidFill>
                  </a:rPr>
                  <a:t>(KE ­ 168 MeV)</a:t>
                </a:r>
                <a:endParaRPr lang="en-US" sz="1400" b="0" dirty="0">
                  <a:latin typeface="Times New Roman" pitchFamily="18" charset="0"/>
                </a:endParaRPr>
              </a:p>
            </p:txBody>
          </p:sp>
          <p:sp>
            <p:nvSpPr>
              <p:cNvPr id="231" name="Rectangle 333">
                <a:extLst>
                  <a:ext uri="{FF2B5EF4-FFF2-40B4-BE49-F238E27FC236}">
                    <a16:creationId xmlns:a16="http://schemas.microsoft.com/office/drawing/2014/main" id="{449FC610-A33F-447D-98A6-266510C5F1E7}"/>
                  </a:ext>
                </a:extLst>
              </p:cNvPr>
              <p:cNvSpPr>
                <a:spLocks noChangeArrowheads="1"/>
              </p:cNvSpPr>
              <p:nvPr/>
            </p:nvSpPr>
            <p:spPr bwMode="auto">
              <a:xfrm>
                <a:off x="4921" y="1456"/>
                <a:ext cx="345" cy="96"/>
              </a:xfrm>
              <a:prstGeom prst="rect">
                <a:avLst/>
              </a:prstGeom>
              <a:noFill/>
              <a:ln w="9525">
                <a:noFill/>
                <a:miter lim="800000"/>
                <a:headEnd/>
                <a:tailEnd/>
              </a:ln>
            </p:spPr>
            <p:txBody>
              <a:bodyPr wrap="none" lIns="0" tIns="0" rIns="0" bIns="0">
                <a:spAutoFit/>
              </a:bodyPr>
              <a:lstStyle/>
              <a:p>
                <a:r>
                  <a:rPr lang="en-US" sz="1000" b="0" dirty="0">
                    <a:solidFill>
                      <a:srgbClr val="000000"/>
                    </a:solidFill>
                  </a:rPr>
                  <a:t>Neutrons </a:t>
                </a:r>
                <a:endParaRPr lang="en-US" sz="1400" b="0" dirty="0">
                  <a:latin typeface="Times New Roman" pitchFamily="18" charset="0"/>
                </a:endParaRPr>
              </a:p>
            </p:txBody>
          </p:sp>
          <p:sp>
            <p:nvSpPr>
              <p:cNvPr id="232" name="Rectangle 334">
                <a:extLst>
                  <a:ext uri="{FF2B5EF4-FFF2-40B4-BE49-F238E27FC236}">
                    <a16:creationId xmlns:a16="http://schemas.microsoft.com/office/drawing/2014/main" id="{60972220-565B-4A1C-AC13-F1027B2BB09F}"/>
                  </a:ext>
                </a:extLst>
              </p:cNvPr>
              <p:cNvSpPr>
                <a:spLocks noChangeArrowheads="1"/>
              </p:cNvSpPr>
              <p:nvPr/>
            </p:nvSpPr>
            <p:spPr bwMode="auto">
              <a:xfrm>
                <a:off x="4944" y="1536"/>
                <a:ext cx="24" cy="86"/>
              </a:xfrm>
              <a:prstGeom prst="rect">
                <a:avLst/>
              </a:prstGeom>
              <a:noFill/>
              <a:ln w="9525">
                <a:noFill/>
                <a:miter lim="800000"/>
                <a:headEnd/>
                <a:tailEnd/>
              </a:ln>
            </p:spPr>
            <p:txBody>
              <a:bodyPr wrap="none" lIns="0" tIns="0" rIns="0" bIns="0">
                <a:spAutoFit/>
              </a:bodyPr>
              <a:lstStyle/>
              <a:p>
                <a:r>
                  <a:rPr lang="en-US" sz="900" b="0" dirty="0">
                    <a:solidFill>
                      <a:srgbClr val="000000"/>
                    </a:solidFill>
                  </a:rPr>
                  <a:t>(</a:t>
                </a:r>
                <a:endParaRPr lang="en-US" sz="1400" b="0" dirty="0">
                  <a:latin typeface="Times New Roman" pitchFamily="18" charset="0"/>
                </a:endParaRPr>
              </a:p>
            </p:txBody>
          </p:sp>
          <p:sp>
            <p:nvSpPr>
              <p:cNvPr id="233" name="Rectangle 335">
                <a:extLst>
                  <a:ext uri="{FF2B5EF4-FFF2-40B4-BE49-F238E27FC236}">
                    <a16:creationId xmlns:a16="http://schemas.microsoft.com/office/drawing/2014/main" id="{43DA5568-9A7F-46F2-AF7F-7917977146A2}"/>
                  </a:ext>
                </a:extLst>
              </p:cNvPr>
              <p:cNvSpPr>
                <a:spLocks noChangeArrowheads="1"/>
              </p:cNvSpPr>
              <p:nvPr/>
            </p:nvSpPr>
            <p:spPr bwMode="auto">
              <a:xfrm>
                <a:off x="4997" y="1553"/>
                <a:ext cx="124" cy="86"/>
              </a:xfrm>
              <a:prstGeom prst="rect">
                <a:avLst/>
              </a:prstGeom>
              <a:noFill/>
              <a:ln w="9525">
                <a:noFill/>
                <a:miter lim="800000"/>
                <a:headEnd/>
                <a:tailEnd/>
              </a:ln>
            </p:spPr>
            <p:txBody>
              <a:bodyPr wrap="none" lIns="0" tIns="0" rIns="0" bIns="0">
                <a:spAutoFit/>
              </a:bodyPr>
              <a:lstStyle/>
              <a:p>
                <a:r>
                  <a:rPr lang="en-US" sz="900" b="0" dirty="0">
                    <a:solidFill>
                      <a:srgbClr val="000000"/>
                    </a:solidFill>
                  </a:rPr>
                  <a:t>2.5)</a:t>
                </a:r>
                <a:endParaRPr lang="en-US" sz="1400" b="0" dirty="0">
                  <a:latin typeface="Times New Roman" pitchFamily="18" charset="0"/>
                </a:endParaRPr>
              </a:p>
            </p:txBody>
          </p:sp>
          <p:sp>
            <p:nvSpPr>
              <p:cNvPr id="234" name="Oval 336">
                <a:extLst>
                  <a:ext uri="{FF2B5EF4-FFF2-40B4-BE49-F238E27FC236}">
                    <a16:creationId xmlns:a16="http://schemas.microsoft.com/office/drawing/2014/main" id="{E2D3E0CD-ECE4-4388-A1B0-8555683C8B27}"/>
                  </a:ext>
                </a:extLst>
              </p:cNvPr>
              <p:cNvSpPr>
                <a:spLocks noChangeArrowheads="1"/>
              </p:cNvSpPr>
              <p:nvPr/>
            </p:nvSpPr>
            <p:spPr bwMode="auto">
              <a:xfrm>
                <a:off x="5013" y="1094"/>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35" name="Oval 337">
                <a:extLst>
                  <a:ext uri="{FF2B5EF4-FFF2-40B4-BE49-F238E27FC236}">
                    <a16:creationId xmlns:a16="http://schemas.microsoft.com/office/drawing/2014/main" id="{4555D35A-CBEE-4B75-8418-749015CB6E1D}"/>
                  </a:ext>
                </a:extLst>
              </p:cNvPr>
              <p:cNvSpPr>
                <a:spLocks noChangeArrowheads="1"/>
              </p:cNvSpPr>
              <p:nvPr/>
            </p:nvSpPr>
            <p:spPr bwMode="auto">
              <a:xfrm>
                <a:off x="4986" y="1122"/>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36" name="Oval 338">
                <a:extLst>
                  <a:ext uri="{FF2B5EF4-FFF2-40B4-BE49-F238E27FC236}">
                    <a16:creationId xmlns:a16="http://schemas.microsoft.com/office/drawing/2014/main" id="{D9C1E896-33A9-435F-8F04-6CBCA7902CD0}"/>
                  </a:ext>
                </a:extLst>
              </p:cNvPr>
              <p:cNvSpPr>
                <a:spLocks noChangeArrowheads="1"/>
              </p:cNvSpPr>
              <p:nvPr/>
            </p:nvSpPr>
            <p:spPr bwMode="auto">
              <a:xfrm>
                <a:off x="4972" y="1170"/>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37" name="Oval 339">
                <a:extLst>
                  <a:ext uri="{FF2B5EF4-FFF2-40B4-BE49-F238E27FC236}">
                    <a16:creationId xmlns:a16="http://schemas.microsoft.com/office/drawing/2014/main" id="{66E2C6DB-E299-406B-A536-51FA61E54881}"/>
                  </a:ext>
                </a:extLst>
              </p:cNvPr>
              <p:cNvSpPr>
                <a:spLocks noChangeArrowheads="1"/>
              </p:cNvSpPr>
              <p:nvPr/>
            </p:nvSpPr>
            <p:spPr bwMode="auto">
              <a:xfrm>
                <a:off x="4979" y="121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38" name="Oval 340">
                <a:extLst>
                  <a:ext uri="{FF2B5EF4-FFF2-40B4-BE49-F238E27FC236}">
                    <a16:creationId xmlns:a16="http://schemas.microsoft.com/office/drawing/2014/main" id="{B524D0FB-220A-4AE5-8B94-C0FA07DD7D36}"/>
                  </a:ext>
                </a:extLst>
              </p:cNvPr>
              <p:cNvSpPr>
                <a:spLocks noChangeArrowheads="1"/>
              </p:cNvSpPr>
              <p:nvPr/>
            </p:nvSpPr>
            <p:spPr bwMode="auto">
              <a:xfrm>
                <a:off x="5000" y="125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39" name="Oval 341">
                <a:extLst>
                  <a:ext uri="{FF2B5EF4-FFF2-40B4-BE49-F238E27FC236}">
                    <a16:creationId xmlns:a16="http://schemas.microsoft.com/office/drawing/2014/main" id="{F981836B-1CD3-4C94-9BEB-F5F0BAFEF76F}"/>
                  </a:ext>
                </a:extLst>
              </p:cNvPr>
              <p:cNvSpPr>
                <a:spLocks noChangeArrowheads="1"/>
              </p:cNvSpPr>
              <p:nvPr/>
            </p:nvSpPr>
            <p:spPr bwMode="auto">
              <a:xfrm>
                <a:off x="5041" y="1273"/>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40" name="Oval 342">
                <a:extLst>
                  <a:ext uri="{FF2B5EF4-FFF2-40B4-BE49-F238E27FC236}">
                    <a16:creationId xmlns:a16="http://schemas.microsoft.com/office/drawing/2014/main" id="{005C4411-A2D0-4CE8-970F-6FC192431D63}"/>
                  </a:ext>
                </a:extLst>
              </p:cNvPr>
              <p:cNvSpPr>
                <a:spLocks noChangeArrowheads="1"/>
              </p:cNvSpPr>
              <p:nvPr/>
            </p:nvSpPr>
            <p:spPr bwMode="auto">
              <a:xfrm>
                <a:off x="5089" y="128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41" name="Oval 343">
                <a:extLst>
                  <a:ext uri="{FF2B5EF4-FFF2-40B4-BE49-F238E27FC236}">
                    <a16:creationId xmlns:a16="http://schemas.microsoft.com/office/drawing/2014/main" id="{DFB0477C-238E-489B-A80D-2367101FEF63}"/>
                  </a:ext>
                </a:extLst>
              </p:cNvPr>
              <p:cNvSpPr>
                <a:spLocks noChangeArrowheads="1"/>
              </p:cNvSpPr>
              <p:nvPr/>
            </p:nvSpPr>
            <p:spPr bwMode="auto">
              <a:xfrm>
                <a:off x="5138" y="1267"/>
                <a:ext cx="63" cy="62"/>
              </a:xfrm>
              <a:prstGeom prst="ellipse">
                <a:avLst/>
              </a:prstGeom>
              <a:solidFill>
                <a:srgbClr val="FF0000"/>
              </a:solidFill>
              <a:ln w="11113">
                <a:solidFill>
                  <a:srgbClr val="000000"/>
                </a:solidFill>
                <a:round/>
                <a:headEnd/>
                <a:tailEnd/>
              </a:ln>
            </p:spPr>
            <p:txBody>
              <a:bodyPr/>
              <a:lstStyle/>
              <a:p>
                <a:endParaRPr lang="en-US" dirty="0"/>
              </a:p>
            </p:txBody>
          </p:sp>
          <p:sp>
            <p:nvSpPr>
              <p:cNvPr id="242" name="Oval 344">
                <a:extLst>
                  <a:ext uri="{FF2B5EF4-FFF2-40B4-BE49-F238E27FC236}">
                    <a16:creationId xmlns:a16="http://schemas.microsoft.com/office/drawing/2014/main" id="{1B358A20-8EDB-4D67-815D-7DB17CEC3752}"/>
                  </a:ext>
                </a:extLst>
              </p:cNvPr>
              <p:cNvSpPr>
                <a:spLocks noChangeArrowheads="1"/>
              </p:cNvSpPr>
              <p:nvPr/>
            </p:nvSpPr>
            <p:spPr bwMode="auto">
              <a:xfrm>
                <a:off x="5172" y="123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43" name="Oval 345">
                <a:extLst>
                  <a:ext uri="{FF2B5EF4-FFF2-40B4-BE49-F238E27FC236}">
                    <a16:creationId xmlns:a16="http://schemas.microsoft.com/office/drawing/2014/main" id="{D4C55EAE-CB09-4204-AEE6-71E43FA1AFC4}"/>
                  </a:ext>
                </a:extLst>
              </p:cNvPr>
              <p:cNvSpPr>
                <a:spLocks noChangeArrowheads="1"/>
              </p:cNvSpPr>
              <p:nvPr/>
            </p:nvSpPr>
            <p:spPr bwMode="auto">
              <a:xfrm>
                <a:off x="5193" y="119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44" name="Oval 346">
                <a:extLst>
                  <a:ext uri="{FF2B5EF4-FFF2-40B4-BE49-F238E27FC236}">
                    <a16:creationId xmlns:a16="http://schemas.microsoft.com/office/drawing/2014/main" id="{CA602D41-8E0E-4FB3-809D-A05F31316649}"/>
                  </a:ext>
                </a:extLst>
              </p:cNvPr>
              <p:cNvSpPr>
                <a:spLocks noChangeArrowheads="1"/>
              </p:cNvSpPr>
              <p:nvPr/>
            </p:nvSpPr>
            <p:spPr bwMode="auto">
              <a:xfrm>
                <a:off x="5186" y="1142"/>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45" name="Oval 347">
                <a:extLst>
                  <a:ext uri="{FF2B5EF4-FFF2-40B4-BE49-F238E27FC236}">
                    <a16:creationId xmlns:a16="http://schemas.microsoft.com/office/drawing/2014/main" id="{413F69F3-26BB-4F60-AECF-DE747B2C8C98}"/>
                  </a:ext>
                </a:extLst>
              </p:cNvPr>
              <p:cNvSpPr>
                <a:spLocks noChangeArrowheads="1"/>
              </p:cNvSpPr>
              <p:nvPr/>
            </p:nvSpPr>
            <p:spPr bwMode="auto">
              <a:xfrm>
                <a:off x="5165" y="110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46" name="Oval 348">
                <a:extLst>
                  <a:ext uri="{FF2B5EF4-FFF2-40B4-BE49-F238E27FC236}">
                    <a16:creationId xmlns:a16="http://schemas.microsoft.com/office/drawing/2014/main" id="{EDE6FB1A-DC06-4B46-9CB5-B61E699160D9}"/>
                  </a:ext>
                </a:extLst>
              </p:cNvPr>
              <p:cNvSpPr>
                <a:spLocks noChangeArrowheads="1"/>
              </p:cNvSpPr>
              <p:nvPr/>
            </p:nvSpPr>
            <p:spPr bwMode="auto">
              <a:xfrm>
                <a:off x="5124" y="107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47" name="Oval 349">
                <a:extLst>
                  <a:ext uri="{FF2B5EF4-FFF2-40B4-BE49-F238E27FC236}">
                    <a16:creationId xmlns:a16="http://schemas.microsoft.com/office/drawing/2014/main" id="{D01FFE6D-6F69-43E7-8E84-85EFBB7DBA9F}"/>
                  </a:ext>
                </a:extLst>
              </p:cNvPr>
              <p:cNvSpPr>
                <a:spLocks noChangeArrowheads="1"/>
              </p:cNvSpPr>
              <p:nvPr/>
            </p:nvSpPr>
            <p:spPr bwMode="auto">
              <a:xfrm>
                <a:off x="5082" y="106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48" name="Oval 350">
                <a:extLst>
                  <a:ext uri="{FF2B5EF4-FFF2-40B4-BE49-F238E27FC236}">
                    <a16:creationId xmlns:a16="http://schemas.microsoft.com/office/drawing/2014/main" id="{E41C86C4-4602-444C-A8D8-CC347BDC1D15}"/>
                  </a:ext>
                </a:extLst>
              </p:cNvPr>
              <p:cNvSpPr>
                <a:spLocks noChangeArrowheads="1"/>
              </p:cNvSpPr>
              <p:nvPr/>
            </p:nvSpPr>
            <p:spPr bwMode="auto">
              <a:xfrm>
                <a:off x="4986" y="121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49" name="Oval 351">
                <a:extLst>
                  <a:ext uri="{FF2B5EF4-FFF2-40B4-BE49-F238E27FC236}">
                    <a16:creationId xmlns:a16="http://schemas.microsoft.com/office/drawing/2014/main" id="{B990BCF4-6A92-4542-978E-B2AB202F75B8}"/>
                  </a:ext>
                </a:extLst>
              </p:cNvPr>
              <p:cNvSpPr>
                <a:spLocks noChangeArrowheads="1"/>
              </p:cNvSpPr>
              <p:nvPr/>
            </p:nvSpPr>
            <p:spPr bwMode="auto">
              <a:xfrm>
                <a:off x="4993" y="1142"/>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50" name="Oval 352">
                <a:extLst>
                  <a:ext uri="{FF2B5EF4-FFF2-40B4-BE49-F238E27FC236}">
                    <a16:creationId xmlns:a16="http://schemas.microsoft.com/office/drawing/2014/main" id="{A764CE36-B577-4236-BC82-AF6BD52E7F5D}"/>
                  </a:ext>
                </a:extLst>
              </p:cNvPr>
              <p:cNvSpPr>
                <a:spLocks noChangeArrowheads="1"/>
              </p:cNvSpPr>
              <p:nvPr/>
            </p:nvSpPr>
            <p:spPr bwMode="auto">
              <a:xfrm>
                <a:off x="5172" y="1225"/>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51" name="Oval 353">
                <a:extLst>
                  <a:ext uri="{FF2B5EF4-FFF2-40B4-BE49-F238E27FC236}">
                    <a16:creationId xmlns:a16="http://schemas.microsoft.com/office/drawing/2014/main" id="{C9E2CAF7-F021-4410-A6A1-9A7D4CA832AB}"/>
                  </a:ext>
                </a:extLst>
              </p:cNvPr>
              <p:cNvSpPr>
                <a:spLocks noChangeArrowheads="1"/>
              </p:cNvSpPr>
              <p:nvPr/>
            </p:nvSpPr>
            <p:spPr bwMode="auto">
              <a:xfrm>
                <a:off x="5138" y="126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52" name="Oval 354">
                <a:extLst>
                  <a:ext uri="{FF2B5EF4-FFF2-40B4-BE49-F238E27FC236}">
                    <a16:creationId xmlns:a16="http://schemas.microsoft.com/office/drawing/2014/main" id="{845CEE7E-1AE6-439E-8FD5-BF246FCE7AED}"/>
                  </a:ext>
                </a:extLst>
              </p:cNvPr>
              <p:cNvSpPr>
                <a:spLocks noChangeArrowheads="1"/>
              </p:cNvSpPr>
              <p:nvPr/>
            </p:nvSpPr>
            <p:spPr bwMode="auto">
              <a:xfrm>
                <a:off x="5117" y="108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53" name="Oval 355">
                <a:extLst>
                  <a:ext uri="{FF2B5EF4-FFF2-40B4-BE49-F238E27FC236}">
                    <a16:creationId xmlns:a16="http://schemas.microsoft.com/office/drawing/2014/main" id="{709D1308-3D61-464C-86EF-ECACFF2226B7}"/>
                  </a:ext>
                </a:extLst>
              </p:cNvPr>
              <p:cNvSpPr>
                <a:spLocks noChangeArrowheads="1"/>
              </p:cNvSpPr>
              <p:nvPr/>
            </p:nvSpPr>
            <p:spPr bwMode="auto">
              <a:xfrm>
                <a:off x="5041" y="108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54" name="Oval 356">
                <a:extLst>
                  <a:ext uri="{FF2B5EF4-FFF2-40B4-BE49-F238E27FC236}">
                    <a16:creationId xmlns:a16="http://schemas.microsoft.com/office/drawing/2014/main" id="{F33628F1-B730-4E07-933D-DD6AE6680E3E}"/>
                  </a:ext>
                </a:extLst>
              </p:cNvPr>
              <p:cNvSpPr>
                <a:spLocks noChangeArrowheads="1"/>
              </p:cNvSpPr>
              <p:nvPr/>
            </p:nvSpPr>
            <p:spPr bwMode="auto">
              <a:xfrm>
                <a:off x="5179" y="1135"/>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55" name="Oval 357">
                <a:extLst>
                  <a:ext uri="{FF2B5EF4-FFF2-40B4-BE49-F238E27FC236}">
                    <a16:creationId xmlns:a16="http://schemas.microsoft.com/office/drawing/2014/main" id="{20B4C263-D4B2-4D1F-9F9D-4463F046AD79}"/>
                  </a:ext>
                </a:extLst>
              </p:cNvPr>
              <p:cNvSpPr>
                <a:spLocks noChangeArrowheads="1"/>
              </p:cNvSpPr>
              <p:nvPr/>
            </p:nvSpPr>
            <p:spPr bwMode="auto">
              <a:xfrm>
                <a:off x="4986" y="117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56" name="Oval 358">
                <a:extLst>
                  <a:ext uri="{FF2B5EF4-FFF2-40B4-BE49-F238E27FC236}">
                    <a16:creationId xmlns:a16="http://schemas.microsoft.com/office/drawing/2014/main" id="{A2558C44-7848-4537-B453-74EBF138F7B1}"/>
                  </a:ext>
                </a:extLst>
              </p:cNvPr>
              <p:cNvSpPr>
                <a:spLocks noChangeArrowheads="1"/>
              </p:cNvSpPr>
              <p:nvPr/>
            </p:nvSpPr>
            <p:spPr bwMode="auto">
              <a:xfrm>
                <a:off x="5082" y="1080"/>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57" name="Oval 359">
                <a:extLst>
                  <a:ext uri="{FF2B5EF4-FFF2-40B4-BE49-F238E27FC236}">
                    <a16:creationId xmlns:a16="http://schemas.microsoft.com/office/drawing/2014/main" id="{53591719-D277-4C54-B717-7B9542C2C5F7}"/>
                  </a:ext>
                </a:extLst>
              </p:cNvPr>
              <p:cNvSpPr>
                <a:spLocks noChangeArrowheads="1"/>
              </p:cNvSpPr>
              <p:nvPr/>
            </p:nvSpPr>
            <p:spPr bwMode="auto">
              <a:xfrm>
                <a:off x="5179" y="117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58" name="Oval 360">
                <a:extLst>
                  <a:ext uri="{FF2B5EF4-FFF2-40B4-BE49-F238E27FC236}">
                    <a16:creationId xmlns:a16="http://schemas.microsoft.com/office/drawing/2014/main" id="{2F9A9565-9C05-4EEB-BB33-070A1C72B6AE}"/>
                  </a:ext>
                </a:extLst>
              </p:cNvPr>
              <p:cNvSpPr>
                <a:spLocks noChangeArrowheads="1"/>
              </p:cNvSpPr>
              <p:nvPr/>
            </p:nvSpPr>
            <p:spPr bwMode="auto">
              <a:xfrm>
                <a:off x="5151" y="110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59" name="Oval 361">
                <a:extLst>
                  <a:ext uri="{FF2B5EF4-FFF2-40B4-BE49-F238E27FC236}">
                    <a16:creationId xmlns:a16="http://schemas.microsoft.com/office/drawing/2014/main" id="{7B8AA3A9-CF30-48FA-933C-B75220B9C6D8}"/>
                  </a:ext>
                </a:extLst>
              </p:cNvPr>
              <p:cNvSpPr>
                <a:spLocks noChangeArrowheads="1"/>
              </p:cNvSpPr>
              <p:nvPr/>
            </p:nvSpPr>
            <p:spPr bwMode="auto">
              <a:xfrm>
                <a:off x="5151" y="1135"/>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60" name="Oval 362">
                <a:extLst>
                  <a:ext uri="{FF2B5EF4-FFF2-40B4-BE49-F238E27FC236}">
                    <a16:creationId xmlns:a16="http://schemas.microsoft.com/office/drawing/2014/main" id="{59CEAB3A-013C-499D-9DC6-076BEAA24196}"/>
                  </a:ext>
                </a:extLst>
              </p:cNvPr>
              <p:cNvSpPr>
                <a:spLocks noChangeArrowheads="1"/>
              </p:cNvSpPr>
              <p:nvPr/>
            </p:nvSpPr>
            <p:spPr bwMode="auto">
              <a:xfrm>
                <a:off x="5117" y="110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61" name="Oval 363">
                <a:extLst>
                  <a:ext uri="{FF2B5EF4-FFF2-40B4-BE49-F238E27FC236}">
                    <a16:creationId xmlns:a16="http://schemas.microsoft.com/office/drawing/2014/main" id="{EEFEE957-9AA7-4564-B56E-A5B47D3F3415}"/>
                  </a:ext>
                </a:extLst>
              </p:cNvPr>
              <p:cNvSpPr>
                <a:spLocks noChangeArrowheads="1"/>
              </p:cNvSpPr>
              <p:nvPr/>
            </p:nvSpPr>
            <p:spPr bwMode="auto">
              <a:xfrm>
                <a:off x="5076" y="1273"/>
                <a:ext cx="62" cy="63"/>
              </a:xfrm>
              <a:prstGeom prst="ellipse">
                <a:avLst/>
              </a:prstGeom>
              <a:solidFill>
                <a:srgbClr val="FF0000"/>
              </a:solidFill>
              <a:ln w="11113">
                <a:solidFill>
                  <a:srgbClr val="000000"/>
                </a:solidFill>
                <a:round/>
                <a:headEnd/>
                <a:tailEnd/>
              </a:ln>
            </p:spPr>
            <p:txBody>
              <a:bodyPr/>
              <a:lstStyle/>
              <a:p>
                <a:endParaRPr lang="en-US" dirty="0"/>
              </a:p>
            </p:txBody>
          </p:sp>
          <p:sp>
            <p:nvSpPr>
              <p:cNvPr id="262" name="Oval 364">
                <a:extLst>
                  <a:ext uri="{FF2B5EF4-FFF2-40B4-BE49-F238E27FC236}">
                    <a16:creationId xmlns:a16="http://schemas.microsoft.com/office/drawing/2014/main" id="{3833CB50-32D3-4336-9958-36C199580AB4}"/>
                  </a:ext>
                </a:extLst>
              </p:cNvPr>
              <p:cNvSpPr>
                <a:spLocks noChangeArrowheads="1"/>
              </p:cNvSpPr>
              <p:nvPr/>
            </p:nvSpPr>
            <p:spPr bwMode="auto">
              <a:xfrm>
                <a:off x="5151" y="123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63" name="Oval 365">
                <a:extLst>
                  <a:ext uri="{FF2B5EF4-FFF2-40B4-BE49-F238E27FC236}">
                    <a16:creationId xmlns:a16="http://schemas.microsoft.com/office/drawing/2014/main" id="{708A6D1E-E06B-4FD8-BAAE-D61A33DC6E29}"/>
                  </a:ext>
                </a:extLst>
              </p:cNvPr>
              <p:cNvSpPr>
                <a:spLocks noChangeArrowheads="1"/>
              </p:cNvSpPr>
              <p:nvPr/>
            </p:nvSpPr>
            <p:spPr bwMode="auto">
              <a:xfrm>
                <a:off x="5158" y="1204"/>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64" name="Oval 366">
                <a:extLst>
                  <a:ext uri="{FF2B5EF4-FFF2-40B4-BE49-F238E27FC236}">
                    <a16:creationId xmlns:a16="http://schemas.microsoft.com/office/drawing/2014/main" id="{CFD3B16B-510E-43A5-AEBE-A11B32C11FD5}"/>
                  </a:ext>
                </a:extLst>
              </p:cNvPr>
              <p:cNvSpPr>
                <a:spLocks noChangeArrowheads="1"/>
              </p:cNvSpPr>
              <p:nvPr/>
            </p:nvSpPr>
            <p:spPr bwMode="auto">
              <a:xfrm>
                <a:off x="5013" y="1108"/>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65" name="Oval 367">
                <a:extLst>
                  <a:ext uri="{FF2B5EF4-FFF2-40B4-BE49-F238E27FC236}">
                    <a16:creationId xmlns:a16="http://schemas.microsoft.com/office/drawing/2014/main" id="{1753B0A6-6E94-49F2-9470-AC59B316CE91}"/>
                  </a:ext>
                </a:extLst>
              </p:cNvPr>
              <p:cNvSpPr>
                <a:spLocks noChangeArrowheads="1"/>
              </p:cNvSpPr>
              <p:nvPr/>
            </p:nvSpPr>
            <p:spPr bwMode="auto">
              <a:xfrm>
                <a:off x="5027" y="117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66" name="Oval 368">
                <a:extLst>
                  <a:ext uri="{FF2B5EF4-FFF2-40B4-BE49-F238E27FC236}">
                    <a16:creationId xmlns:a16="http://schemas.microsoft.com/office/drawing/2014/main" id="{53FE951A-0FF1-4F73-BD37-0A3D94DAC3B8}"/>
                  </a:ext>
                </a:extLst>
              </p:cNvPr>
              <p:cNvSpPr>
                <a:spLocks noChangeArrowheads="1"/>
              </p:cNvSpPr>
              <p:nvPr/>
            </p:nvSpPr>
            <p:spPr bwMode="auto">
              <a:xfrm>
                <a:off x="5048" y="110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67" name="Oval 369">
                <a:extLst>
                  <a:ext uri="{FF2B5EF4-FFF2-40B4-BE49-F238E27FC236}">
                    <a16:creationId xmlns:a16="http://schemas.microsoft.com/office/drawing/2014/main" id="{B9AB20E8-4F0D-42AA-BF5F-206B9F519F3F}"/>
                  </a:ext>
                </a:extLst>
              </p:cNvPr>
              <p:cNvSpPr>
                <a:spLocks noChangeArrowheads="1"/>
              </p:cNvSpPr>
              <p:nvPr/>
            </p:nvSpPr>
            <p:spPr bwMode="auto">
              <a:xfrm>
                <a:off x="5041" y="1135"/>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68" name="Oval 370">
                <a:extLst>
                  <a:ext uri="{FF2B5EF4-FFF2-40B4-BE49-F238E27FC236}">
                    <a16:creationId xmlns:a16="http://schemas.microsoft.com/office/drawing/2014/main" id="{388341AA-432D-4499-B178-D398FC306ED8}"/>
                  </a:ext>
                </a:extLst>
              </p:cNvPr>
              <p:cNvSpPr>
                <a:spLocks noChangeArrowheads="1"/>
              </p:cNvSpPr>
              <p:nvPr/>
            </p:nvSpPr>
            <p:spPr bwMode="auto">
              <a:xfrm>
                <a:off x="5007" y="123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69" name="Oval 371">
                <a:extLst>
                  <a:ext uri="{FF2B5EF4-FFF2-40B4-BE49-F238E27FC236}">
                    <a16:creationId xmlns:a16="http://schemas.microsoft.com/office/drawing/2014/main" id="{9C316F4E-A09A-4BE8-842B-5FC95BC96D59}"/>
                  </a:ext>
                </a:extLst>
              </p:cNvPr>
              <p:cNvSpPr>
                <a:spLocks noChangeArrowheads="1"/>
              </p:cNvSpPr>
              <p:nvPr/>
            </p:nvSpPr>
            <p:spPr bwMode="auto">
              <a:xfrm>
                <a:off x="5055" y="121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70" name="Oval 372">
                <a:extLst>
                  <a:ext uri="{FF2B5EF4-FFF2-40B4-BE49-F238E27FC236}">
                    <a16:creationId xmlns:a16="http://schemas.microsoft.com/office/drawing/2014/main" id="{9A8B8451-066E-4FBB-A297-24CFA7B6B4A3}"/>
                  </a:ext>
                </a:extLst>
              </p:cNvPr>
              <p:cNvSpPr>
                <a:spLocks noChangeArrowheads="1"/>
              </p:cNvSpPr>
              <p:nvPr/>
            </p:nvSpPr>
            <p:spPr bwMode="auto">
              <a:xfrm>
                <a:off x="5138" y="117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71" name="Oval 373">
                <a:extLst>
                  <a:ext uri="{FF2B5EF4-FFF2-40B4-BE49-F238E27FC236}">
                    <a16:creationId xmlns:a16="http://schemas.microsoft.com/office/drawing/2014/main" id="{A7E61834-25C3-43CA-A402-C6D09512905F}"/>
                  </a:ext>
                </a:extLst>
              </p:cNvPr>
              <p:cNvSpPr>
                <a:spLocks noChangeArrowheads="1"/>
              </p:cNvSpPr>
              <p:nvPr/>
            </p:nvSpPr>
            <p:spPr bwMode="auto">
              <a:xfrm>
                <a:off x="5110" y="1267"/>
                <a:ext cx="63" cy="62"/>
              </a:xfrm>
              <a:prstGeom prst="ellipse">
                <a:avLst/>
              </a:prstGeom>
              <a:solidFill>
                <a:srgbClr val="FFFFFF"/>
              </a:solidFill>
              <a:ln w="11113">
                <a:solidFill>
                  <a:srgbClr val="000000"/>
                </a:solidFill>
                <a:round/>
                <a:headEnd/>
                <a:tailEnd/>
              </a:ln>
            </p:spPr>
            <p:txBody>
              <a:bodyPr/>
              <a:lstStyle/>
              <a:p>
                <a:endParaRPr lang="en-US" dirty="0"/>
              </a:p>
            </p:txBody>
          </p:sp>
          <p:sp>
            <p:nvSpPr>
              <p:cNvPr id="272" name="Oval 374">
                <a:extLst>
                  <a:ext uri="{FF2B5EF4-FFF2-40B4-BE49-F238E27FC236}">
                    <a16:creationId xmlns:a16="http://schemas.microsoft.com/office/drawing/2014/main" id="{A916E213-330D-404F-8352-1B57CDD913A1}"/>
                  </a:ext>
                </a:extLst>
              </p:cNvPr>
              <p:cNvSpPr>
                <a:spLocks noChangeArrowheads="1"/>
              </p:cNvSpPr>
              <p:nvPr/>
            </p:nvSpPr>
            <p:spPr bwMode="auto">
              <a:xfrm>
                <a:off x="5041" y="126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73" name="Oval 375">
                <a:extLst>
                  <a:ext uri="{FF2B5EF4-FFF2-40B4-BE49-F238E27FC236}">
                    <a16:creationId xmlns:a16="http://schemas.microsoft.com/office/drawing/2014/main" id="{621EB8E5-90CD-4589-A41F-1730B192D027}"/>
                  </a:ext>
                </a:extLst>
              </p:cNvPr>
              <p:cNvSpPr>
                <a:spLocks noChangeArrowheads="1"/>
              </p:cNvSpPr>
              <p:nvPr/>
            </p:nvSpPr>
            <p:spPr bwMode="auto">
              <a:xfrm>
                <a:off x="5110" y="1135"/>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74" name="Oval 376">
                <a:extLst>
                  <a:ext uri="{FF2B5EF4-FFF2-40B4-BE49-F238E27FC236}">
                    <a16:creationId xmlns:a16="http://schemas.microsoft.com/office/drawing/2014/main" id="{937CA921-6609-4AE9-9F1B-5142036B410A}"/>
                  </a:ext>
                </a:extLst>
              </p:cNvPr>
              <p:cNvSpPr>
                <a:spLocks noChangeArrowheads="1"/>
              </p:cNvSpPr>
              <p:nvPr/>
            </p:nvSpPr>
            <p:spPr bwMode="auto">
              <a:xfrm>
                <a:off x="5117" y="1198"/>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75" name="Oval 377">
                <a:extLst>
                  <a:ext uri="{FF2B5EF4-FFF2-40B4-BE49-F238E27FC236}">
                    <a16:creationId xmlns:a16="http://schemas.microsoft.com/office/drawing/2014/main" id="{3B5E5BCD-F08D-46C8-BAD0-35D42DBC4CAD}"/>
                  </a:ext>
                </a:extLst>
              </p:cNvPr>
              <p:cNvSpPr>
                <a:spLocks noChangeArrowheads="1"/>
              </p:cNvSpPr>
              <p:nvPr/>
            </p:nvSpPr>
            <p:spPr bwMode="auto">
              <a:xfrm>
                <a:off x="5076" y="1142"/>
                <a:ext cx="62" cy="63"/>
              </a:xfrm>
              <a:prstGeom prst="ellipse">
                <a:avLst/>
              </a:prstGeom>
              <a:solidFill>
                <a:srgbClr val="FFFFFF"/>
              </a:solidFill>
              <a:ln w="11113">
                <a:solidFill>
                  <a:srgbClr val="000000"/>
                </a:solidFill>
                <a:round/>
                <a:headEnd/>
                <a:tailEnd/>
              </a:ln>
            </p:spPr>
            <p:txBody>
              <a:bodyPr/>
              <a:lstStyle/>
              <a:p>
                <a:endParaRPr lang="en-US" dirty="0"/>
              </a:p>
            </p:txBody>
          </p:sp>
          <p:sp>
            <p:nvSpPr>
              <p:cNvPr id="276" name="Oval 378">
                <a:extLst>
                  <a:ext uri="{FF2B5EF4-FFF2-40B4-BE49-F238E27FC236}">
                    <a16:creationId xmlns:a16="http://schemas.microsoft.com/office/drawing/2014/main" id="{606B7906-1F50-42D2-8773-11B4EC4F52CA}"/>
                  </a:ext>
                </a:extLst>
              </p:cNvPr>
              <p:cNvSpPr>
                <a:spLocks noChangeArrowheads="1"/>
              </p:cNvSpPr>
              <p:nvPr/>
            </p:nvSpPr>
            <p:spPr bwMode="auto">
              <a:xfrm>
                <a:off x="5089" y="1204"/>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77" name="Oval 379">
                <a:extLst>
                  <a:ext uri="{FF2B5EF4-FFF2-40B4-BE49-F238E27FC236}">
                    <a16:creationId xmlns:a16="http://schemas.microsoft.com/office/drawing/2014/main" id="{D7420979-EA5F-4E18-A426-AA562DFD192B}"/>
                  </a:ext>
                </a:extLst>
              </p:cNvPr>
              <p:cNvSpPr>
                <a:spLocks noChangeArrowheads="1"/>
              </p:cNvSpPr>
              <p:nvPr/>
            </p:nvSpPr>
            <p:spPr bwMode="auto">
              <a:xfrm>
                <a:off x="5069" y="185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78" name="Oval 380">
                <a:extLst>
                  <a:ext uri="{FF2B5EF4-FFF2-40B4-BE49-F238E27FC236}">
                    <a16:creationId xmlns:a16="http://schemas.microsoft.com/office/drawing/2014/main" id="{F94285DE-0C6B-4907-86EF-4D1BB32BBB23}"/>
                  </a:ext>
                </a:extLst>
              </p:cNvPr>
              <p:cNvSpPr>
                <a:spLocks noChangeArrowheads="1"/>
              </p:cNvSpPr>
              <p:nvPr/>
            </p:nvSpPr>
            <p:spPr bwMode="auto">
              <a:xfrm>
                <a:off x="5041" y="188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79" name="Oval 381">
                <a:extLst>
                  <a:ext uri="{FF2B5EF4-FFF2-40B4-BE49-F238E27FC236}">
                    <a16:creationId xmlns:a16="http://schemas.microsoft.com/office/drawing/2014/main" id="{174FEFA0-CAAC-4856-8CE9-BBAC2C3D8A52}"/>
                  </a:ext>
                </a:extLst>
              </p:cNvPr>
              <p:cNvSpPr>
                <a:spLocks noChangeArrowheads="1"/>
              </p:cNvSpPr>
              <p:nvPr/>
            </p:nvSpPr>
            <p:spPr bwMode="auto">
              <a:xfrm>
                <a:off x="5027" y="192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80" name="Oval 382">
                <a:extLst>
                  <a:ext uri="{FF2B5EF4-FFF2-40B4-BE49-F238E27FC236}">
                    <a16:creationId xmlns:a16="http://schemas.microsoft.com/office/drawing/2014/main" id="{CFE94D0C-1838-44AB-8CBD-F02118927DDE}"/>
                  </a:ext>
                </a:extLst>
              </p:cNvPr>
              <p:cNvSpPr>
                <a:spLocks noChangeArrowheads="1"/>
              </p:cNvSpPr>
              <p:nvPr/>
            </p:nvSpPr>
            <p:spPr bwMode="auto">
              <a:xfrm>
                <a:off x="5034" y="197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81" name="Oval 383">
                <a:extLst>
                  <a:ext uri="{FF2B5EF4-FFF2-40B4-BE49-F238E27FC236}">
                    <a16:creationId xmlns:a16="http://schemas.microsoft.com/office/drawing/2014/main" id="{E766842A-15F2-46D4-98F8-88560EB5931D}"/>
                  </a:ext>
                </a:extLst>
              </p:cNvPr>
              <p:cNvSpPr>
                <a:spLocks noChangeArrowheads="1"/>
              </p:cNvSpPr>
              <p:nvPr/>
            </p:nvSpPr>
            <p:spPr bwMode="auto">
              <a:xfrm>
                <a:off x="5055" y="2018"/>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82" name="Oval 384">
                <a:extLst>
                  <a:ext uri="{FF2B5EF4-FFF2-40B4-BE49-F238E27FC236}">
                    <a16:creationId xmlns:a16="http://schemas.microsoft.com/office/drawing/2014/main" id="{6BBE0D68-39E6-49FA-8234-16809466F758}"/>
                  </a:ext>
                </a:extLst>
              </p:cNvPr>
              <p:cNvSpPr>
                <a:spLocks noChangeArrowheads="1"/>
              </p:cNvSpPr>
              <p:nvPr/>
            </p:nvSpPr>
            <p:spPr bwMode="auto">
              <a:xfrm>
                <a:off x="5096" y="2039"/>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83" name="Oval 385">
                <a:extLst>
                  <a:ext uri="{FF2B5EF4-FFF2-40B4-BE49-F238E27FC236}">
                    <a16:creationId xmlns:a16="http://schemas.microsoft.com/office/drawing/2014/main" id="{60FAD3F0-6431-41CE-81B9-6F5101BAF730}"/>
                  </a:ext>
                </a:extLst>
              </p:cNvPr>
              <p:cNvSpPr>
                <a:spLocks noChangeArrowheads="1"/>
              </p:cNvSpPr>
              <p:nvPr/>
            </p:nvSpPr>
            <p:spPr bwMode="auto">
              <a:xfrm>
                <a:off x="5144" y="204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84" name="Oval 386">
                <a:extLst>
                  <a:ext uri="{FF2B5EF4-FFF2-40B4-BE49-F238E27FC236}">
                    <a16:creationId xmlns:a16="http://schemas.microsoft.com/office/drawing/2014/main" id="{E25B128E-F771-415C-B32D-D67B9EA37868}"/>
                  </a:ext>
                </a:extLst>
              </p:cNvPr>
              <p:cNvSpPr>
                <a:spLocks noChangeArrowheads="1"/>
              </p:cNvSpPr>
              <p:nvPr/>
            </p:nvSpPr>
            <p:spPr bwMode="auto">
              <a:xfrm>
                <a:off x="5193" y="2032"/>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85" name="Oval 387">
                <a:extLst>
                  <a:ext uri="{FF2B5EF4-FFF2-40B4-BE49-F238E27FC236}">
                    <a16:creationId xmlns:a16="http://schemas.microsoft.com/office/drawing/2014/main" id="{96D72B29-B429-4227-88E3-DBBAC0FF319C}"/>
                  </a:ext>
                </a:extLst>
              </p:cNvPr>
              <p:cNvSpPr>
                <a:spLocks noChangeArrowheads="1"/>
              </p:cNvSpPr>
              <p:nvPr/>
            </p:nvSpPr>
            <p:spPr bwMode="auto">
              <a:xfrm>
                <a:off x="5227" y="200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86" name="Oval 388">
                <a:extLst>
                  <a:ext uri="{FF2B5EF4-FFF2-40B4-BE49-F238E27FC236}">
                    <a16:creationId xmlns:a16="http://schemas.microsoft.com/office/drawing/2014/main" id="{9F14C4D3-3EF2-4575-B242-123E93918F04}"/>
                  </a:ext>
                </a:extLst>
              </p:cNvPr>
              <p:cNvSpPr>
                <a:spLocks noChangeArrowheads="1"/>
              </p:cNvSpPr>
              <p:nvPr/>
            </p:nvSpPr>
            <p:spPr bwMode="auto">
              <a:xfrm>
                <a:off x="5248" y="195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87" name="Oval 389">
                <a:extLst>
                  <a:ext uri="{FF2B5EF4-FFF2-40B4-BE49-F238E27FC236}">
                    <a16:creationId xmlns:a16="http://schemas.microsoft.com/office/drawing/2014/main" id="{30BDB060-FE31-4AC1-A51F-E64351CF1A7B}"/>
                  </a:ext>
                </a:extLst>
              </p:cNvPr>
              <p:cNvSpPr>
                <a:spLocks noChangeArrowheads="1"/>
              </p:cNvSpPr>
              <p:nvPr/>
            </p:nvSpPr>
            <p:spPr bwMode="auto">
              <a:xfrm>
                <a:off x="5241" y="190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88" name="Oval 390">
                <a:extLst>
                  <a:ext uri="{FF2B5EF4-FFF2-40B4-BE49-F238E27FC236}">
                    <a16:creationId xmlns:a16="http://schemas.microsoft.com/office/drawing/2014/main" id="{43644207-A05E-40E4-AC80-8BA563A4C95B}"/>
                  </a:ext>
                </a:extLst>
              </p:cNvPr>
              <p:cNvSpPr>
                <a:spLocks noChangeArrowheads="1"/>
              </p:cNvSpPr>
              <p:nvPr/>
            </p:nvSpPr>
            <p:spPr bwMode="auto">
              <a:xfrm>
                <a:off x="5220" y="186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89" name="Oval 391">
                <a:extLst>
                  <a:ext uri="{FF2B5EF4-FFF2-40B4-BE49-F238E27FC236}">
                    <a16:creationId xmlns:a16="http://schemas.microsoft.com/office/drawing/2014/main" id="{DBE22743-CE87-4126-B04C-AEF0A2344608}"/>
                  </a:ext>
                </a:extLst>
              </p:cNvPr>
              <p:cNvSpPr>
                <a:spLocks noChangeArrowheads="1"/>
              </p:cNvSpPr>
              <p:nvPr/>
            </p:nvSpPr>
            <p:spPr bwMode="auto">
              <a:xfrm>
                <a:off x="5179" y="183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90" name="Oval 392">
                <a:extLst>
                  <a:ext uri="{FF2B5EF4-FFF2-40B4-BE49-F238E27FC236}">
                    <a16:creationId xmlns:a16="http://schemas.microsoft.com/office/drawing/2014/main" id="{E884C692-937B-477F-9053-E214830B8093}"/>
                  </a:ext>
                </a:extLst>
              </p:cNvPr>
              <p:cNvSpPr>
                <a:spLocks noChangeArrowheads="1"/>
              </p:cNvSpPr>
              <p:nvPr/>
            </p:nvSpPr>
            <p:spPr bwMode="auto">
              <a:xfrm>
                <a:off x="5138" y="1832"/>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91" name="Oval 393">
                <a:extLst>
                  <a:ext uri="{FF2B5EF4-FFF2-40B4-BE49-F238E27FC236}">
                    <a16:creationId xmlns:a16="http://schemas.microsoft.com/office/drawing/2014/main" id="{7B9E116D-7015-4C10-9AE5-8DB0FE864314}"/>
                  </a:ext>
                </a:extLst>
              </p:cNvPr>
              <p:cNvSpPr>
                <a:spLocks noChangeArrowheads="1"/>
              </p:cNvSpPr>
              <p:nvPr/>
            </p:nvSpPr>
            <p:spPr bwMode="auto">
              <a:xfrm>
                <a:off x="5041" y="197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92" name="Oval 394">
                <a:extLst>
                  <a:ext uri="{FF2B5EF4-FFF2-40B4-BE49-F238E27FC236}">
                    <a16:creationId xmlns:a16="http://schemas.microsoft.com/office/drawing/2014/main" id="{DCED9FCC-D6A2-41C6-8862-A695E1FC9F4A}"/>
                  </a:ext>
                </a:extLst>
              </p:cNvPr>
              <p:cNvSpPr>
                <a:spLocks noChangeArrowheads="1"/>
              </p:cNvSpPr>
              <p:nvPr/>
            </p:nvSpPr>
            <p:spPr bwMode="auto">
              <a:xfrm>
                <a:off x="5048" y="1901"/>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93" name="Oval 395">
                <a:extLst>
                  <a:ext uri="{FF2B5EF4-FFF2-40B4-BE49-F238E27FC236}">
                    <a16:creationId xmlns:a16="http://schemas.microsoft.com/office/drawing/2014/main" id="{9C077E6A-A2EB-4D4D-94F7-79FC42C5F921}"/>
                  </a:ext>
                </a:extLst>
              </p:cNvPr>
              <p:cNvSpPr>
                <a:spLocks noChangeArrowheads="1"/>
              </p:cNvSpPr>
              <p:nvPr/>
            </p:nvSpPr>
            <p:spPr bwMode="auto">
              <a:xfrm>
                <a:off x="5227" y="1984"/>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94" name="Oval 396">
                <a:extLst>
                  <a:ext uri="{FF2B5EF4-FFF2-40B4-BE49-F238E27FC236}">
                    <a16:creationId xmlns:a16="http://schemas.microsoft.com/office/drawing/2014/main" id="{82FC7CAE-33F2-4B8B-8156-5E0BF6FA37FB}"/>
                  </a:ext>
                </a:extLst>
              </p:cNvPr>
              <p:cNvSpPr>
                <a:spLocks noChangeArrowheads="1"/>
              </p:cNvSpPr>
              <p:nvPr/>
            </p:nvSpPr>
            <p:spPr bwMode="auto">
              <a:xfrm>
                <a:off x="5193" y="201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95" name="Oval 397">
                <a:extLst>
                  <a:ext uri="{FF2B5EF4-FFF2-40B4-BE49-F238E27FC236}">
                    <a16:creationId xmlns:a16="http://schemas.microsoft.com/office/drawing/2014/main" id="{B46F4050-9692-443F-9CF3-04BA10F6CFFD}"/>
                  </a:ext>
                </a:extLst>
              </p:cNvPr>
              <p:cNvSpPr>
                <a:spLocks noChangeArrowheads="1"/>
              </p:cNvSpPr>
              <p:nvPr/>
            </p:nvSpPr>
            <p:spPr bwMode="auto">
              <a:xfrm>
                <a:off x="5172" y="184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96" name="Oval 398">
                <a:extLst>
                  <a:ext uri="{FF2B5EF4-FFF2-40B4-BE49-F238E27FC236}">
                    <a16:creationId xmlns:a16="http://schemas.microsoft.com/office/drawing/2014/main" id="{8EBFB6E7-678A-4A94-A2D7-654A825141EF}"/>
                  </a:ext>
                </a:extLst>
              </p:cNvPr>
              <p:cNvSpPr>
                <a:spLocks noChangeArrowheads="1"/>
              </p:cNvSpPr>
              <p:nvPr/>
            </p:nvSpPr>
            <p:spPr bwMode="auto">
              <a:xfrm>
                <a:off x="5096" y="184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97" name="Oval 399">
                <a:extLst>
                  <a:ext uri="{FF2B5EF4-FFF2-40B4-BE49-F238E27FC236}">
                    <a16:creationId xmlns:a16="http://schemas.microsoft.com/office/drawing/2014/main" id="{70F54408-67AF-4DB0-A1AE-F84FCFA98603}"/>
                  </a:ext>
                </a:extLst>
              </p:cNvPr>
              <p:cNvSpPr>
                <a:spLocks noChangeArrowheads="1"/>
              </p:cNvSpPr>
              <p:nvPr/>
            </p:nvSpPr>
            <p:spPr bwMode="auto">
              <a:xfrm>
                <a:off x="5234" y="190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298" name="Oval 400">
                <a:extLst>
                  <a:ext uri="{FF2B5EF4-FFF2-40B4-BE49-F238E27FC236}">
                    <a16:creationId xmlns:a16="http://schemas.microsoft.com/office/drawing/2014/main" id="{E2E4C965-A41A-4B3A-BD0D-3E510D312D51}"/>
                  </a:ext>
                </a:extLst>
              </p:cNvPr>
              <p:cNvSpPr>
                <a:spLocks noChangeArrowheads="1"/>
              </p:cNvSpPr>
              <p:nvPr/>
            </p:nvSpPr>
            <p:spPr bwMode="auto">
              <a:xfrm>
                <a:off x="5041" y="193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299" name="Oval 401">
                <a:extLst>
                  <a:ext uri="{FF2B5EF4-FFF2-40B4-BE49-F238E27FC236}">
                    <a16:creationId xmlns:a16="http://schemas.microsoft.com/office/drawing/2014/main" id="{026FEB73-1E04-48D8-9CC8-D93D7EED9C25}"/>
                  </a:ext>
                </a:extLst>
              </p:cNvPr>
              <p:cNvSpPr>
                <a:spLocks noChangeArrowheads="1"/>
              </p:cNvSpPr>
              <p:nvPr/>
            </p:nvSpPr>
            <p:spPr bwMode="auto">
              <a:xfrm>
                <a:off x="5138" y="183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00" name="Oval 402">
                <a:extLst>
                  <a:ext uri="{FF2B5EF4-FFF2-40B4-BE49-F238E27FC236}">
                    <a16:creationId xmlns:a16="http://schemas.microsoft.com/office/drawing/2014/main" id="{066BD8ED-FBD5-454C-8FF4-B8449F17A1D5}"/>
                  </a:ext>
                </a:extLst>
              </p:cNvPr>
              <p:cNvSpPr>
                <a:spLocks noChangeArrowheads="1"/>
              </p:cNvSpPr>
              <p:nvPr/>
            </p:nvSpPr>
            <p:spPr bwMode="auto">
              <a:xfrm>
                <a:off x="5234" y="193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01" name="Oval 403">
                <a:extLst>
                  <a:ext uri="{FF2B5EF4-FFF2-40B4-BE49-F238E27FC236}">
                    <a16:creationId xmlns:a16="http://schemas.microsoft.com/office/drawing/2014/main" id="{4E4914A1-A076-4970-956E-92910ABA5ADD}"/>
                  </a:ext>
                </a:extLst>
              </p:cNvPr>
              <p:cNvSpPr>
                <a:spLocks noChangeArrowheads="1"/>
              </p:cNvSpPr>
              <p:nvPr/>
            </p:nvSpPr>
            <p:spPr bwMode="auto">
              <a:xfrm>
                <a:off x="5207" y="186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02" name="Oval 404">
                <a:extLst>
                  <a:ext uri="{FF2B5EF4-FFF2-40B4-BE49-F238E27FC236}">
                    <a16:creationId xmlns:a16="http://schemas.microsoft.com/office/drawing/2014/main" id="{105DB227-0F71-43DD-A445-9B78E2A69F05}"/>
                  </a:ext>
                </a:extLst>
              </p:cNvPr>
              <p:cNvSpPr>
                <a:spLocks noChangeArrowheads="1"/>
              </p:cNvSpPr>
              <p:nvPr/>
            </p:nvSpPr>
            <p:spPr bwMode="auto">
              <a:xfrm>
                <a:off x="5207" y="190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03" name="Oval 405">
                <a:extLst>
                  <a:ext uri="{FF2B5EF4-FFF2-40B4-BE49-F238E27FC236}">
                    <a16:creationId xmlns:a16="http://schemas.microsoft.com/office/drawing/2014/main" id="{98AD3B6B-3C6E-4A81-996C-7120611DCE5B}"/>
                  </a:ext>
                </a:extLst>
              </p:cNvPr>
              <p:cNvSpPr>
                <a:spLocks noChangeArrowheads="1"/>
              </p:cNvSpPr>
              <p:nvPr/>
            </p:nvSpPr>
            <p:spPr bwMode="auto">
              <a:xfrm>
                <a:off x="5172" y="1867"/>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04" name="Oval 406">
                <a:extLst>
                  <a:ext uri="{FF2B5EF4-FFF2-40B4-BE49-F238E27FC236}">
                    <a16:creationId xmlns:a16="http://schemas.microsoft.com/office/drawing/2014/main" id="{7CDCAE08-98E5-467E-A04A-2693AA8D9DC9}"/>
                  </a:ext>
                </a:extLst>
              </p:cNvPr>
              <p:cNvSpPr>
                <a:spLocks noChangeArrowheads="1"/>
              </p:cNvSpPr>
              <p:nvPr/>
            </p:nvSpPr>
            <p:spPr bwMode="auto">
              <a:xfrm>
                <a:off x="5131" y="2039"/>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05" name="Oval 407">
                <a:extLst>
                  <a:ext uri="{FF2B5EF4-FFF2-40B4-BE49-F238E27FC236}">
                    <a16:creationId xmlns:a16="http://schemas.microsoft.com/office/drawing/2014/main" id="{E129D750-0C01-4BDA-A862-690FDA024300}"/>
                  </a:ext>
                </a:extLst>
              </p:cNvPr>
              <p:cNvSpPr>
                <a:spLocks noChangeArrowheads="1"/>
              </p:cNvSpPr>
              <p:nvPr/>
            </p:nvSpPr>
            <p:spPr bwMode="auto">
              <a:xfrm>
                <a:off x="5207" y="200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06" name="Oval 408">
                <a:extLst>
                  <a:ext uri="{FF2B5EF4-FFF2-40B4-BE49-F238E27FC236}">
                    <a16:creationId xmlns:a16="http://schemas.microsoft.com/office/drawing/2014/main" id="{9DDD1E85-4DFF-4CED-85BC-5EEAAE69FCAB}"/>
                  </a:ext>
                </a:extLst>
              </p:cNvPr>
              <p:cNvSpPr>
                <a:spLocks noChangeArrowheads="1"/>
              </p:cNvSpPr>
              <p:nvPr/>
            </p:nvSpPr>
            <p:spPr bwMode="auto">
              <a:xfrm>
                <a:off x="5213" y="1963"/>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07" name="Oval 409">
                <a:extLst>
                  <a:ext uri="{FF2B5EF4-FFF2-40B4-BE49-F238E27FC236}">
                    <a16:creationId xmlns:a16="http://schemas.microsoft.com/office/drawing/2014/main" id="{2A88A4FE-88DF-4565-9A46-5C71D04A1529}"/>
                  </a:ext>
                </a:extLst>
              </p:cNvPr>
              <p:cNvSpPr>
                <a:spLocks noChangeArrowheads="1"/>
              </p:cNvSpPr>
              <p:nvPr/>
            </p:nvSpPr>
            <p:spPr bwMode="auto">
              <a:xfrm>
                <a:off x="5069" y="1874"/>
                <a:ext cx="63" cy="62"/>
              </a:xfrm>
              <a:prstGeom prst="ellipse">
                <a:avLst/>
              </a:prstGeom>
              <a:solidFill>
                <a:srgbClr val="FF0000"/>
              </a:solidFill>
              <a:ln w="11113">
                <a:solidFill>
                  <a:srgbClr val="000000"/>
                </a:solidFill>
                <a:round/>
                <a:headEnd/>
                <a:tailEnd/>
              </a:ln>
            </p:spPr>
            <p:txBody>
              <a:bodyPr/>
              <a:lstStyle/>
              <a:p>
                <a:endParaRPr lang="en-US" dirty="0"/>
              </a:p>
            </p:txBody>
          </p:sp>
          <p:sp>
            <p:nvSpPr>
              <p:cNvPr id="308" name="Oval 410">
                <a:extLst>
                  <a:ext uri="{FF2B5EF4-FFF2-40B4-BE49-F238E27FC236}">
                    <a16:creationId xmlns:a16="http://schemas.microsoft.com/office/drawing/2014/main" id="{386A651F-0F67-43BC-B22F-016679A46537}"/>
                  </a:ext>
                </a:extLst>
              </p:cNvPr>
              <p:cNvSpPr>
                <a:spLocks noChangeArrowheads="1"/>
              </p:cNvSpPr>
              <p:nvPr/>
            </p:nvSpPr>
            <p:spPr bwMode="auto">
              <a:xfrm>
                <a:off x="5082" y="193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09" name="Oval 411">
                <a:extLst>
                  <a:ext uri="{FF2B5EF4-FFF2-40B4-BE49-F238E27FC236}">
                    <a16:creationId xmlns:a16="http://schemas.microsoft.com/office/drawing/2014/main" id="{EC90A056-0AB1-44EF-B2A2-F03291418BE9}"/>
                  </a:ext>
                </a:extLst>
              </p:cNvPr>
              <p:cNvSpPr>
                <a:spLocks noChangeArrowheads="1"/>
              </p:cNvSpPr>
              <p:nvPr/>
            </p:nvSpPr>
            <p:spPr bwMode="auto">
              <a:xfrm>
                <a:off x="5103" y="1874"/>
                <a:ext cx="63" cy="62"/>
              </a:xfrm>
              <a:prstGeom prst="ellipse">
                <a:avLst/>
              </a:prstGeom>
              <a:solidFill>
                <a:srgbClr val="FFFFFF"/>
              </a:solidFill>
              <a:ln w="11113">
                <a:solidFill>
                  <a:srgbClr val="000000"/>
                </a:solidFill>
                <a:round/>
                <a:headEnd/>
                <a:tailEnd/>
              </a:ln>
            </p:spPr>
            <p:txBody>
              <a:bodyPr/>
              <a:lstStyle/>
              <a:p>
                <a:endParaRPr lang="en-US" dirty="0"/>
              </a:p>
            </p:txBody>
          </p:sp>
          <p:sp>
            <p:nvSpPr>
              <p:cNvPr id="310" name="Oval 412">
                <a:extLst>
                  <a:ext uri="{FF2B5EF4-FFF2-40B4-BE49-F238E27FC236}">
                    <a16:creationId xmlns:a16="http://schemas.microsoft.com/office/drawing/2014/main" id="{EE763A02-D0DB-413E-89E9-103788CCFDAA}"/>
                  </a:ext>
                </a:extLst>
              </p:cNvPr>
              <p:cNvSpPr>
                <a:spLocks noChangeArrowheads="1"/>
              </p:cNvSpPr>
              <p:nvPr/>
            </p:nvSpPr>
            <p:spPr bwMode="auto">
              <a:xfrm>
                <a:off x="5096" y="190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11" name="Oval 413">
                <a:extLst>
                  <a:ext uri="{FF2B5EF4-FFF2-40B4-BE49-F238E27FC236}">
                    <a16:creationId xmlns:a16="http://schemas.microsoft.com/office/drawing/2014/main" id="{C7A2616F-7E94-4E5F-901A-58928A5C4895}"/>
                  </a:ext>
                </a:extLst>
              </p:cNvPr>
              <p:cNvSpPr>
                <a:spLocks noChangeArrowheads="1"/>
              </p:cNvSpPr>
              <p:nvPr/>
            </p:nvSpPr>
            <p:spPr bwMode="auto">
              <a:xfrm>
                <a:off x="5062" y="2005"/>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12" name="Oval 414">
                <a:extLst>
                  <a:ext uri="{FF2B5EF4-FFF2-40B4-BE49-F238E27FC236}">
                    <a16:creationId xmlns:a16="http://schemas.microsoft.com/office/drawing/2014/main" id="{5D1AA730-8FAE-44A4-9D73-1B0EE8451F24}"/>
                  </a:ext>
                </a:extLst>
              </p:cNvPr>
              <p:cNvSpPr>
                <a:spLocks noChangeArrowheads="1"/>
              </p:cNvSpPr>
              <p:nvPr/>
            </p:nvSpPr>
            <p:spPr bwMode="auto">
              <a:xfrm>
                <a:off x="5110" y="1970"/>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13" name="Oval 415">
                <a:extLst>
                  <a:ext uri="{FF2B5EF4-FFF2-40B4-BE49-F238E27FC236}">
                    <a16:creationId xmlns:a16="http://schemas.microsoft.com/office/drawing/2014/main" id="{1C029DD0-4064-4764-830F-C0CC3559A7F7}"/>
                  </a:ext>
                </a:extLst>
              </p:cNvPr>
              <p:cNvSpPr>
                <a:spLocks noChangeArrowheads="1"/>
              </p:cNvSpPr>
              <p:nvPr/>
            </p:nvSpPr>
            <p:spPr bwMode="auto">
              <a:xfrm>
                <a:off x="5193" y="1936"/>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14" name="Oval 416">
                <a:extLst>
                  <a:ext uri="{FF2B5EF4-FFF2-40B4-BE49-F238E27FC236}">
                    <a16:creationId xmlns:a16="http://schemas.microsoft.com/office/drawing/2014/main" id="{71C09DBF-719C-4C41-978A-62FB22B160DF}"/>
                  </a:ext>
                </a:extLst>
              </p:cNvPr>
              <p:cNvSpPr>
                <a:spLocks noChangeArrowheads="1"/>
              </p:cNvSpPr>
              <p:nvPr/>
            </p:nvSpPr>
            <p:spPr bwMode="auto">
              <a:xfrm>
                <a:off x="5165" y="202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15" name="Oval 417">
                <a:extLst>
                  <a:ext uri="{FF2B5EF4-FFF2-40B4-BE49-F238E27FC236}">
                    <a16:creationId xmlns:a16="http://schemas.microsoft.com/office/drawing/2014/main" id="{D6DF4912-8D21-4752-AC15-2135AA91183D}"/>
                  </a:ext>
                </a:extLst>
              </p:cNvPr>
              <p:cNvSpPr>
                <a:spLocks noChangeArrowheads="1"/>
              </p:cNvSpPr>
              <p:nvPr/>
            </p:nvSpPr>
            <p:spPr bwMode="auto">
              <a:xfrm>
                <a:off x="5096" y="2025"/>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16" name="Oval 418">
                <a:extLst>
                  <a:ext uri="{FF2B5EF4-FFF2-40B4-BE49-F238E27FC236}">
                    <a16:creationId xmlns:a16="http://schemas.microsoft.com/office/drawing/2014/main" id="{CAC9258D-E757-4E4D-8384-0EC2B27A1200}"/>
                  </a:ext>
                </a:extLst>
              </p:cNvPr>
              <p:cNvSpPr>
                <a:spLocks noChangeArrowheads="1"/>
              </p:cNvSpPr>
              <p:nvPr/>
            </p:nvSpPr>
            <p:spPr bwMode="auto">
              <a:xfrm>
                <a:off x="5165" y="1901"/>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17" name="Oval 419">
                <a:extLst>
                  <a:ext uri="{FF2B5EF4-FFF2-40B4-BE49-F238E27FC236}">
                    <a16:creationId xmlns:a16="http://schemas.microsoft.com/office/drawing/2014/main" id="{E410B18C-5E50-4BF9-85B5-DE5B2847DE38}"/>
                  </a:ext>
                </a:extLst>
              </p:cNvPr>
              <p:cNvSpPr>
                <a:spLocks noChangeArrowheads="1"/>
              </p:cNvSpPr>
              <p:nvPr/>
            </p:nvSpPr>
            <p:spPr bwMode="auto">
              <a:xfrm>
                <a:off x="5172" y="1956"/>
                <a:ext cx="63" cy="63"/>
              </a:xfrm>
              <a:prstGeom prst="ellipse">
                <a:avLst/>
              </a:prstGeom>
              <a:solidFill>
                <a:srgbClr val="FF0000"/>
              </a:solidFill>
              <a:ln w="11113">
                <a:solidFill>
                  <a:srgbClr val="000000"/>
                </a:solidFill>
                <a:round/>
                <a:headEnd/>
                <a:tailEnd/>
              </a:ln>
            </p:spPr>
            <p:txBody>
              <a:bodyPr/>
              <a:lstStyle/>
              <a:p>
                <a:endParaRPr lang="en-US" dirty="0"/>
              </a:p>
            </p:txBody>
          </p:sp>
          <p:sp>
            <p:nvSpPr>
              <p:cNvPr id="318" name="Oval 420">
                <a:extLst>
                  <a:ext uri="{FF2B5EF4-FFF2-40B4-BE49-F238E27FC236}">
                    <a16:creationId xmlns:a16="http://schemas.microsoft.com/office/drawing/2014/main" id="{17CA871C-E92D-4764-BBC4-E650BE5BE9B9}"/>
                  </a:ext>
                </a:extLst>
              </p:cNvPr>
              <p:cNvSpPr>
                <a:spLocks noChangeArrowheads="1"/>
              </p:cNvSpPr>
              <p:nvPr/>
            </p:nvSpPr>
            <p:spPr bwMode="auto">
              <a:xfrm>
                <a:off x="5131" y="1908"/>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19" name="Oval 421">
                <a:extLst>
                  <a:ext uri="{FF2B5EF4-FFF2-40B4-BE49-F238E27FC236}">
                    <a16:creationId xmlns:a16="http://schemas.microsoft.com/office/drawing/2014/main" id="{D9C91BA4-2610-48D2-9D5B-B696448CC2DE}"/>
                  </a:ext>
                </a:extLst>
              </p:cNvPr>
              <p:cNvSpPr>
                <a:spLocks noChangeArrowheads="1"/>
              </p:cNvSpPr>
              <p:nvPr/>
            </p:nvSpPr>
            <p:spPr bwMode="auto">
              <a:xfrm>
                <a:off x="5144" y="1970"/>
                <a:ext cx="63" cy="63"/>
              </a:xfrm>
              <a:prstGeom prst="ellipse">
                <a:avLst/>
              </a:prstGeom>
              <a:solidFill>
                <a:srgbClr val="FFFFFF"/>
              </a:solidFill>
              <a:ln w="11113">
                <a:solidFill>
                  <a:srgbClr val="000000"/>
                </a:solidFill>
                <a:round/>
                <a:headEnd/>
                <a:tailEnd/>
              </a:ln>
            </p:spPr>
            <p:txBody>
              <a:bodyPr/>
              <a:lstStyle/>
              <a:p>
                <a:endParaRPr lang="en-US" dirty="0"/>
              </a:p>
            </p:txBody>
          </p:sp>
          <p:sp>
            <p:nvSpPr>
              <p:cNvPr id="320" name="Freeform 422">
                <a:extLst>
                  <a:ext uri="{FF2B5EF4-FFF2-40B4-BE49-F238E27FC236}">
                    <a16:creationId xmlns:a16="http://schemas.microsoft.com/office/drawing/2014/main" id="{EA1C7276-F30D-4F89-8954-0ADE9641AC20}"/>
                  </a:ext>
                </a:extLst>
              </p:cNvPr>
              <p:cNvSpPr>
                <a:spLocks/>
              </p:cNvSpPr>
              <p:nvPr/>
            </p:nvSpPr>
            <p:spPr bwMode="auto">
              <a:xfrm>
                <a:off x="4879" y="1312"/>
                <a:ext cx="97" cy="83"/>
              </a:xfrm>
              <a:custGeom>
                <a:avLst/>
                <a:gdLst>
                  <a:gd name="T0" fmla="*/ 97 w 97"/>
                  <a:gd name="T1" fmla="*/ 0 h 83"/>
                  <a:gd name="T2" fmla="*/ 35 w 97"/>
                  <a:gd name="T3" fmla="*/ 83 h 83"/>
                  <a:gd name="T4" fmla="*/ 21 w 97"/>
                  <a:gd name="T5" fmla="*/ 62 h 83"/>
                  <a:gd name="T6" fmla="*/ 0 w 97"/>
                  <a:gd name="T7" fmla="*/ 41 h 83"/>
                  <a:gd name="T8" fmla="*/ 97 w 97"/>
                  <a:gd name="T9" fmla="*/ 0 h 83"/>
                  <a:gd name="T10" fmla="*/ 0 60000 65536"/>
                  <a:gd name="T11" fmla="*/ 0 60000 65536"/>
                  <a:gd name="T12" fmla="*/ 0 60000 65536"/>
                  <a:gd name="T13" fmla="*/ 0 60000 65536"/>
                  <a:gd name="T14" fmla="*/ 0 60000 65536"/>
                  <a:gd name="T15" fmla="*/ 0 w 97"/>
                  <a:gd name="T16" fmla="*/ 0 h 83"/>
                  <a:gd name="T17" fmla="*/ 97 w 97"/>
                  <a:gd name="T18" fmla="*/ 83 h 83"/>
                </a:gdLst>
                <a:ahLst/>
                <a:cxnLst>
                  <a:cxn ang="T10">
                    <a:pos x="T0" y="T1"/>
                  </a:cxn>
                  <a:cxn ang="T11">
                    <a:pos x="T2" y="T3"/>
                  </a:cxn>
                  <a:cxn ang="T12">
                    <a:pos x="T4" y="T5"/>
                  </a:cxn>
                  <a:cxn ang="T13">
                    <a:pos x="T6" y="T7"/>
                  </a:cxn>
                  <a:cxn ang="T14">
                    <a:pos x="T8" y="T9"/>
                  </a:cxn>
                </a:cxnLst>
                <a:rect l="T15" t="T16" r="T17" b="T18"/>
                <a:pathLst>
                  <a:path w="97" h="83">
                    <a:moveTo>
                      <a:pt x="97" y="0"/>
                    </a:moveTo>
                    <a:lnTo>
                      <a:pt x="35" y="83"/>
                    </a:lnTo>
                    <a:lnTo>
                      <a:pt x="21" y="62"/>
                    </a:lnTo>
                    <a:lnTo>
                      <a:pt x="0" y="41"/>
                    </a:lnTo>
                    <a:lnTo>
                      <a:pt x="97" y="0"/>
                    </a:lnTo>
                    <a:close/>
                  </a:path>
                </a:pathLst>
              </a:custGeom>
              <a:solidFill>
                <a:srgbClr val="000000"/>
              </a:solidFill>
              <a:ln w="9525">
                <a:noFill/>
                <a:round/>
                <a:headEnd/>
                <a:tailEnd/>
              </a:ln>
            </p:spPr>
            <p:txBody>
              <a:bodyPr/>
              <a:lstStyle/>
              <a:p>
                <a:endParaRPr lang="en-US" dirty="0"/>
              </a:p>
            </p:txBody>
          </p:sp>
          <p:sp>
            <p:nvSpPr>
              <p:cNvPr id="321" name="Line 423">
                <a:extLst>
                  <a:ext uri="{FF2B5EF4-FFF2-40B4-BE49-F238E27FC236}">
                    <a16:creationId xmlns:a16="http://schemas.microsoft.com/office/drawing/2014/main" id="{1576CD94-35A2-4C40-A6E3-DF8799FD590E}"/>
                  </a:ext>
                </a:extLst>
              </p:cNvPr>
              <p:cNvSpPr>
                <a:spLocks noChangeShapeType="1"/>
              </p:cNvSpPr>
              <p:nvPr/>
            </p:nvSpPr>
            <p:spPr bwMode="auto">
              <a:xfrm flipV="1">
                <a:off x="4852" y="1374"/>
                <a:ext cx="48" cy="41"/>
              </a:xfrm>
              <a:prstGeom prst="line">
                <a:avLst/>
              </a:prstGeom>
              <a:noFill/>
              <a:ln w="11113">
                <a:solidFill>
                  <a:srgbClr val="000000"/>
                </a:solidFill>
                <a:round/>
                <a:headEnd/>
                <a:tailEnd/>
              </a:ln>
            </p:spPr>
            <p:txBody>
              <a:bodyPr/>
              <a:lstStyle/>
              <a:p>
                <a:endParaRPr lang="en-US" dirty="0"/>
              </a:p>
            </p:txBody>
          </p:sp>
          <p:sp>
            <p:nvSpPr>
              <p:cNvPr id="322" name="Rectangle 424">
                <a:extLst>
                  <a:ext uri="{FF2B5EF4-FFF2-40B4-BE49-F238E27FC236}">
                    <a16:creationId xmlns:a16="http://schemas.microsoft.com/office/drawing/2014/main" id="{4B5C92A5-CFDA-4930-AA2D-C129A6549461}"/>
                  </a:ext>
                </a:extLst>
              </p:cNvPr>
              <p:cNvSpPr>
                <a:spLocks noChangeArrowheads="1"/>
              </p:cNvSpPr>
              <p:nvPr/>
            </p:nvSpPr>
            <p:spPr bwMode="auto">
              <a:xfrm>
                <a:off x="4238" y="1636"/>
                <a:ext cx="316" cy="86"/>
              </a:xfrm>
              <a:prstGeom prst="rect">
                <a:avLst/>
              </a:prstGeom>
              <a:noFill/>
              <a:ln w="9525">
                <a:noFill/>
                <a:miter lim="800000"/>
                <a:headEnd/>
                <a:tailEnd/>
              </a:ln>
            </p:spPr>
            <p:txBody>
              <a:bodyPr wrap="none" lIns="0" tIns="0" rIns="0" bIns="0">
                <a:spAutoFit/>
              </a:bodyPr>
              <a:lstStyle/>
              <a:p>
                <a:r>
                  <a:rPr lang="en-US" sz="900" b="0" dirty="0">
                    <a:solidFill>
                      <a:srgbClr val="000000"/>
                    </a:solidFill>
                  </a:rPr>
                  <a:t>190 MeV*</a:t>
                </a:r>
                <a:endParaRPr lang="en-US" sz="1400" b="0" dirty="0">
                  <a:latin typeface="Times New Roman" pitchFamily="18" charset="0"/>
                </a:endParaRPr>
              </a:p>
            </p:txBody>
          </p:sp>
          <p:sp>
            <p:nvSpPr>
              <p:cNvPr id="323" name="Freeform 425">
                <a:extLst>
                  <a:ext uri="{FF2B5EF4-FFF2-40B4-BE49-F238E27FC236}">
                    <a16:creationId xmlns:a16="http://schemas.microsoft.com/office/drawing/2014/main" id="{245AFA13-1982-499D-8C8B-E0A770650732}"/>
                  </a:ext>
                </a:extLst>
              </p:cNvPr>
              <p:cNvSpPr>
                <a:spLocks/>
              </p:cNvSpPr>
              <p:nvPr/>
            </p:nvSpPr>
            <p:spPr bwMode="auto">
              <a:xfrm>
                <a:off x="4259" y="1408"/>
                <a:ext cx="82" cy="90"/>
              </a:xfrm>
              <a:custGeom>
                <a:avLst/>
                <a:gdLst>
                  <a:gd name="T0" fmla="*/ 0 w 82"/>
                  <a:gd name="T1" fmla="*/ 0 h 90"/>
                  <a:gd name="T2" fmla="*/ 82 w 82"/>
                  <a:gd name="T3" fmla="*/ 56 h 90"/>
                  <a:gd name="T4" fmla="*/ 62 w 82"/>
                  <a:gd name="T5" fmla="*/ 69 h 90"/>
                  <a:gd name="T6" fmla="*/ 48 w 82"/>
                  <a:gd name="T7" fmla="*/ 90 h 90"/>
                  <a:gd name="T8" fmla="*/ 0 w 82"/>
                  <a:gd name="T9" fmla="*/ 0 h 90"/>
                  <a:gd name="T10" fmla="*/ 0 60000 65536"/>
                  <a:gd name="T11" fmla="*/ 0 60000 65536"/>
                  <a:gd name="T12" fmla="*/ 0 60000 65536"/>
                  <a:gd name="T13" fmla="*/ 0 60000 65536"/>
                  <a:gd name="T14" fmla="*/ 0 60000 65536"/>
                  <a:gd name="T15" fmla="*/ 0 w 82"/>
                  <a:gd name="T16" fmla="*/ 0 h 90"/>
                  <a:gd name="T17" fmla="*/ 82 w 82"/>
                  <a:gd name="T18" fmla="*/ 90 h 90"/>
                </a:gdLst>
                <a:ahLst/>
                <a:cxnLst>
                  <a:cxn ang="T10">
                    <a:pos x="T0" y="T1"/>
                  </a:cxn>
                  <a:cxn ang="T11">
                    <a:pos x="T2" y="T3"/>
                  </a:cxn>
                  <a:cxn ang="T12">
                    <a:pos x="T4" y="T5"/>
                  </a:cxn>
                  <a:cxn ang="T13">
                    <a:pos x="T6" y="T7"/>
                  </a:cxn>
                  <a:cxn ang="T14">
                    <a:pos x="T8" y="T9"/>
                  </a:cxn>
                </a:cxnLst>
                <a:rect l="T15" t="T16" r="T17" b="T18"/>
                <a:pathLst>
                  <a:path w="82" h="90">
                    <a:moveTo>
                      <a:pt x="0" y="0"/>
                    </a:moveTo>
                    <a:lnTo>
                      <a:pt x="82" y="56"/>
                    </a:lnTo>
                    <a:lnTo>
                      <a:pt x="62" y="69"/>
                    </a:lnTo>
                    <a:lnTo>
                      <a:pt x="48" y="90"/>
                    </a:lnTo>
                    <a:lnTo>
                      <a:pt x="0" y="0"/>
                    </a:lnTo>
                    <a:close/>
                  </a:path>
                </a:pathLst>
              </a:custGeom>
              <a:solidFill>
                <a:srgbClr val="000000"/>
              </a:solidFill>
              <a:ln w="9525">
                <a:noFill/>
                <a:round/>
                <a:headEnd/>
                <a:tailEnd/>
              </a:ln>
            </p:spPr>
            <p:txBody>
              <a:bodyPr/>
              <a:lstStyle/>
              <a:p>
                <a:endParaRPr lang="en-US" dirty="0"/>
              </a:p>
            </p:txBody>
          </p:sp>
          <p:sp>
            <p:nvSpPr>
              <p:cNvPr id="324" name="Line 426">
                <a:extLst>
                  <a:ext uri="{FF2B5EF4-FFF2-40B4-BE49-F238E27FC236}">
                    <a16:creationId xmlns:a16="http://schemas.microsoft.com/office/drawing/2014/main" id="{D9BF05AE-233F-4803-8031-9B6D7B01EE84}"/>
                  </a:ext>
                </a:extLst>
              </p:cNvPr>
              <p:cNvSpPr>
                <a:spLocks noChangeShapeType="1"/>
              </p:cNvSpPr>
              <p:nvPr/>
            </p:nvSpPr>
            <p:spPr bwMode="auto">
              <a:xfrm flipH="1" flipV="1">
                <a:off x="4410" y="1567"/>
                <a:ext cx="21" cy="28"/>
              </a:xfrm>
              <a:prstGeom prst="line">
                <a:avLst/>
              </a:prstGeom>
              <a:noFill/>
              <a:ln w="11113">
                <a:solidFill>
                  <a:srgbClr val="000000"/>
                </a:solidFill>
                <a:round/>
                <a:headEnd/>
                <a:tailEnd/>
              </a:ln>
            </p:spPr>
            <p:txBody>
              <a:bodyPr/>
              <a:lstStyle/>
              <a:p>
                <a:endParaRPr lang="en-US" dirty="0"/>
              </a:p>
            </p:txBody>
          </p:sp>
          <p:sp>
            <p:nvSpPr>
              <p:cNvPr id="325" name="Line 427">
                <a:extLst>
                  <a:ext uri="{FF2B5EF4-FFF2-40B4-BE49-F238E27FC236}">
                    <a16:creationId xmlns:a16="http://schemas.microsoft.com/office/drawing/2014/main" id="{25D9C277-E17F-4017-A0BE-773D1191593F}"/>
                  </a:ext>
                </a:extLst>
              </p:cNvPr>
              <p:cNvSpPr>
                <a:spLocks noChangeShapeType="1"/>
              </p:cNvSpPr>
              <p:nvPr/>
            </p:nvSpPr>
            <p:spPr bwMode="auto">
              <a:xfrm flipH="1" flipV="1">
                <a:off x="4362" y="1526"/>
                <a:ext cx="28" cy="20"/>
              </a:xfrm>
              <a:prstGeom prst="line">
                <a:avLst/>
              </a:prstGeom>
              <a:noFill/>
              <a:ln w="11113">
                <a:solidFill>
                  <a:srgbClr val="000000"/>
                </a:solidFill>
                <a:round/>
                <a:headEnd/>
                <a:tailEnd/>
              </a:ln>
            </p:spPr>
            <p:txBody>
              <a:bodyPr/>
              <a:lstStyle/>
              <a:p>
                <a:endParaRPr lang="en-US" dirty="0"/>
              </a:p>
            </p:txBody>
          </p:sp>
          <p:sp>
            <p:nvSpPr>
              <p:cNvPr id="326" name="Line 428">
                <a:extLst>
                  <a:ext uri="{FF2B5EF4-FFF2-40B4-BE49-F238E27FC236}">
                    <a16:creationId xmlns:a16="http://schemas.microsoft.com/office/drawing/2014/main" id="{1F501EE0-BAE0-42F4-860F-46EA57F787CC}"/>
                  </a:ext>
                </a:extLst>
              </p:cNvPr>
              <p:cNvSpPr>
                <a:spLocks noChangeShapeType="1"/>
              </p:cNvSpPr>
              <p:nvPr/>
            </p:nvSpPr>
            <p:spPr bwMode="auto">
              <a:xfrm flipH="1" flipV="1">
                <a:off x="4321" y="1477"/>
                <a:ext cx="27" cy="28"/>
              </a:xfrm>
              <a:prstGeom prst="line">
                <a:avLst/>
              </a:prstGeom>
              <a:noFill/>
              <a:ln w="11113">
                <a:solidFill>
                  <a:srgbClr val="000000"/>
                </a:solidFill>
                <a:round/>
                <a:headEnd/>
                <a:tailEnd/>
              </a:ln>
            </p:spPr>
            <p:txBody>
              <a:bodyPr/>
              <a:lstStyle/>
              <a:p>
                <a:endParaRPr lang="en-US" dirty="0"/>
              </a:p>
            </p:txBody>
          </p:sp>
          <p:sp>
            <p:nvSpPr>
              <p:cNvPr id="327" name="Rectangle 429">
                <a:extLst>
                  <a:ext uri="{FF2B5EF4-FFF2-40B4-BE49-F238E27FC236}">
                    <a16:creationId xmlns:a16="http://schemas.microsoft.com/office/drawing/2014/main" id="{FCC9D4FF-067C-45B8-80AF-0C667004C97E}"/>
                  </a:ext>
                </a:extLst>
              </p:cNvPr>
              <p:cNvSpPr>
                <a:spLocks noChangeArrowheads="1"/>
              </p:cNvSpPr>
              <p:nvPr/>
            </p:nvSpPr>
            <p:spPr bwMode="auto">
              <a:xfrm>
                <a:off x="4217" y="1325"/>
                <a:ext cx="33" cy="96"/>
              </a:xfrm>
              <a:prstGeom prst="rect">
                <a:avLst/>
              </a:prstGeom>
              <a:noFill/>
              <a:ln w="9525">
                <a:noFill/>
                <a:miter lim="800000"/>
                <a:headEnd/>
                <a:tailEnd/>
              </a:ln>
            </p:spPr>
            <p:txBody>
              <a:bodyPr wrap="none" lIns="0" tIns="0" rIns="0" bIns="0">
                <a:spAutoFit/>
              </a:bodyPr>
              <a:lstStyle/>
              <a:p>
                <a:r>
                  <a:rPr lang="en-US" sz="1000" b="0" dirty="0">
                    <a:solidFill>
                      <a:srgbClr val="000000"/>
                    </a:solidFill>
                    <a:latin typeface="Symbol" pitchFamily="18" charset="2"/>
                  </a:rPr>
                  <a:t>g</a:t>
                </a:r>
                <a:endParaRPr lang="en-US" sz="1400" b="0" dirty="0">
                  <a:latin typeface="Times New Roman" pitchFamily="18" charset="0"/>
                </a:endParaRPr>
              </a:p>
            </p:txBody>
          </p:sp>
          <p:sp>
            <p:nvSpPr>
              <p:cNvPr id="328" name="Freeform 430">
                <a:extLst>
                  <a:ext uri="{FF2B5EF4-FFF2-40B4-BE49-F238E27FC236}">
                    <a16:creationId xmlns:a16="http://schemas.microsoft.com/office/drawing/2014/main" id="{6B2E3891-9DE3-4977-B850-F0FB48228F4A}"/>
                  </a:ext>
                </a:extLst>
              </p:cNvPr>
              <p:cNvSpPr>
                <a:spLocks/>
              </p:cNvSpPr>
              <p:nvPr/>
            </p:nvSpPr>
            <p:spPr bwMode="auto">
              <a:xfrm>
                <a:off x="4748" y="1815"/>
                <a:ext cx="97" cy="76"/>
              </a:xfrm>
              <a:custGeom>
                <a:avLst/>
                <a:gdLst>
                  <a:gd name="T0" fmla="*/ 97 w 97"/>
                  <a:gd name="T1" fmla="*/ 76 h 76"/>
                  <a:gd name="T2" fmla="*/ 0 w 97"/>
                  <a:gd name="T3" fmla="*/ 42 h 76"/>
                  <a:gd name="T4" fmla="*/ 14 w 97"/>
                  <a:gd name="T5" fmla="*/ 21 h 76"/>
                  <a:gd name="T6" fmla="*/ 28 w 97"/>
                  <a:gd name="T7" fmla="*/ 0 h 76"/>
                  <a:gd name="T8" fmla="*/ 97 w 97"/>
                  <a:gd name="T9" fmla="*/ 76 h 76"/>
                  <a:gd name="T10" fmla="*/ 0 60000 65536"/>
                  <a:gd name="T11" fmla="*/ 0 60000 65536"/>
                  <a:gd name="T12" fmla="*/ 0 60000 65536"/>
                  <a:gd name="T13" fmla="*/ 0 60000 65536"/>
                  <a:gd name="T14" fmla="*/ 0 60000 65536"/>
                  <a:gd name="T15" fmla="*/ 0 w 97"/>
                  <a:gd name="T16" fmla="*/ 0 h 76"/>
                  <a:gd name="T17" fmla="*/ 97 w 97"/>
                  <a:gd name="T18" fmla="*/ 76 h 76"/>
                </a:gdLst>
                <a:ahLst/>
                <a:cxnLst>
                  <a:cxn ang="T10">
                    <a:pos x="T0" y="T1"/>
                  </a:cxn>
                  <a:cxn ang="T11">
                    <a:pos x="T2" y="T3"/>
                  </a:cxn>
                  <a:cxn ang="T12">
                    <a:pos x="T4" y="T5"/>
                  </a:cxn>
                  <a:cxn ang="T13">
                    <a:pos x="T6" y="T7"/>
                  </a:cxn>
                  <a:cxn ang="T14">
                    <a:pos x="T8" y="T9"/>
                  </a:cxn>
                </a:cxnLst>
                <a:rect l="T15" t="T16" r="T17" b="T18"/>
                <a:pathLst>
                  <a:path w="97" h="76">
                    <a:moveTo>
                      <a:pt x="97" y="76"/>
                    </a:moveTo>
                    <a:lnTo>
                      <a:pt x="0" y="42"/>
                    </a:lnTo>
                    <a:lnTo>
                      <a:pt x="14" y="21"/>
                    </a:lnTo>
                    <a:lnTo>
                      <a:pt x="28" y="0"/>
                    </a:lnTo>
                    <a:lnTo>
                      <a:pt x="97" y="76"/>
                    </a:lnTo>
                    <a:close/>
                  </a:path>
                </a:pathLst>
              </a:custGeom>
              <a:solidFill>
                <a:srgbClr val="000000"/>
              </a:solidFill>
              <a:ln w="9525">
                <a:noFill/>
                <a:round/>
                <a:headEnd/>
                <a:tailEnd/>
              </a:ln>
            </p:spPr>
            <p:txBody>
              <a:bodyPr/>
              <a:lstStyle/>
              <a:p>
                <a:endParaRPr lang="en-US" dirty="0"/>
              </a:p>
            </p:txBody>
          </p:sp>
          <p:sp>
            <p:nvSpPr>
              <p:cNvPr id="329" name="Line 431">
                <a:extLst>
                  <a:ext uri="{FF2B5EF4-FFF2-40B4-BE49-F238E27FC236}">
                    <a16:creationId xmlns:a16="http://schemas.microsoft.com/office/drawing/2014/main" id="{4784F391-0311-4A83-B7E8-25EC565103EC}"/>
                  </a:ext>
                </a:extLst>
              </p:cNvPr>
              <p:cNvSpPr>
                <a:spLocks noChangeShapeType="1"/>
              </p:cNvSpPr>
              <p:nvPr/>
            </p:nvSpPr>
            <p:spPr bwMode="auto">
              <a:xfrm>
                <a:off x="4597" y="1726"/>
                <a:ext cx="27" cy="13"/>
              </a:xfrm>
              <a:prstGeom prst="line">
                <a:avLst/>
              </a:prstGeom>
              <a:noFill/>
              <a:ln w="11113">
                <a:solidFill>
                  <a:srgbClr val="000000"/>
                </a:solidFill>
                <a:round/>
                <a:headEnd/>
                <a:tailEnd/>
              </a:ln>
            </p:spPr>
            <p:txBody>
              <a:bodyPr/>
              <a:lstStyle/>
              <a:p>
                <a:endParaRPr lang="en-US" dirty="0"/>
              </a:p>
            </p:txBody>
          </p:sp>
          <p:sp>
            <p:nvSpPr>
              <p:cNvPr id="330" name="Line 432">
                <a:extLst>
                  <a:ext uri="{FF2B5EF4-FFF2-40B4-BE49-F238E27FC236}">
                    <a16:creationId xmlns:a16="http://schemas.microsoft.com/office/drawing/2014/main" id="{EA376FDA-38EC-4A47-B90B-E5A6C29C912F}"/>
                  </a:ext>
                </a:extLst>
              </p:cNvPr>
              <p:cNvSpPr>
                <a:spLocks noChangeShapeType="1"/>
              </p:cNvSpPr>
              <p:nvPr/>
            </p:nvSpPr>
            <p:spPr bwMode="auto">
              <a:xfrm>
                <a:off x="4645" y="1753"/>
                <a:ext cx="27" cy="21"/>
              </a:xfrm>
              <a:prstGeom prst="line">
                <a:avLst/>
              </a:prstGeom>
              <a:noFill/>
              <a:ln w="11113">
                <a:solidFill>
                  <a:srgbClr val="000000"/>
                </a:solidFill>
                <a:round/>
                <a:headEnd/>
                <a:tailEnd/>
              </a:ln>
            </p:spPr>
            <p:txBody>
              <a:bodyPr/>
              <a:lstStyle/>
              <a:p>
                <a:endParaRPr lang="en-US" dirty="0"/>
              </a:p>
            </p:txBody>
          </p:sp>
          <p:sp>
            <p:nvSpPr>
              <p:cNvPr id="331" name="Line 433">
                <a:extLst>
                  <a:ext uri="{FF2B5EF4-FFF2-40B4-BE49-F238E27FC236}">
                    <a16:creationId xmlns:a16="http://schemas.microsoft.com/office/drawing/2014/main" id="{7D595449-3527-463E-8DD3-E12ECB8CA597}"/>
                  </a:ext>
                </a:extLst>
              </p:cNvPr>
              <p:cNvSpPr>
                <a:spLocks noChangeShapeType="1"/>
              </p:cNvSpPr>
              <p:nvPr/>
            </p:nvSpPr>
            <p:spPr bwMode="auto">
              <a:xfrm>
                <a:off x="4693" y="1788"/>
                <a:ext cx="35" cy="20"/>
              </a:xfrm>
              <a:prstGeom prst="line">
                <a:avLst/>
              </a:prstGeom>
              <a:noFill/>
              <a:ln w="11113">
                <a:solidFill>
                  <a:srgbClr val="000000"/>
                </a:solidFill>
                <a:round/>
                <a:headEnd/>
                <a:tailEnd/>
              </a:ln>
            </p:spPr>
            <p:txBody>
              <a:bodyPr/>
              <a:lstStyle/>
              <a:p>
                <a:endParaRPr lang="en-US" dirty="0"/>
              </a:p>
            </p:txBody>
          </p:sp>
          <p:sp>
            <p:nvSpPr>
              <p:cNvPr id="332" name="Line 434">
                <a:extLst>
                  <a:ext uri="{FF2B5EF4-FFF2-40B4-BE49-F238E27FC236}">
                    <a16:creationId xmlns:a16="http://schemas.microsoft.com/office/drawing/2014/main" id="{D2E34CBC-2029-44C0-91F8-6E408007A5D4}"/>
                  </a:ext>
                </a:extLst>
              </p:cNvPr>
              <p:cNvSpPr>
                <a:spLocks noChangeShapeType="1"/>
              </p:cNvSpPr>
              <p:nvPr/>
            </p:nvSpPr>
            <p:spPr bwMode="auto">
              <a:xfrm>
                <a:off x="4748" y="1822"/>
                <a:ext cx="14" cy="14"/>
              </a:xfrm>
              <a:prstGeom prst="line">
                <a:avLst/>
              </a:prstGeom>
              <a:noFill/>
              <a:ln w="11113">
                <a:solidFill>
                  <a:srgbClr val="000000"/>
                </a:solidFill>
                <a:round/>
                <a:headEnd/>
                <a:tailEnd/>
              </a:ln>
            </p:spPr>
            <p:txBody>
              <a:bodyPr/>
              <a:lstStyle/>
              <a:p>
                <a:endParaRPr lang="en-US" dirty="0"/>
              </a:p>
            </p:txBody>
          </p:sp>
          <p:sp>
            <p:nvSpPr>
              <p:cNvPr id="333" name="Rectangle 435">
                <a:extLst>
                  <a:ext uri="{FF2B5EF4-FFF2-40B4-BE49-F238E27FC236}">
                    <a16:creationId xmlns:a16="http://schemas.microsoft.com/office/drawing/2014/main" id="{AE39C946-291E-42A8-B330-4BFCF073439B}"/>
                  </a:ext>
                </a:extLst>
              </p:cNvPr>
              <p:cNvSpPr>
                <a:spLocks noChangeArrowheads="1"/>
              </p:cNvSpPr>
              <p:nvPr/>
            </p:nvSpPr>
            <p:spPr bwMode="auto">
              <a:xfrm>
                <a:off x="4859" y="1836"/>
                <a:ext cx="33" cy="96"/>
              </a:xfrm>
              <a:prstGeom prst="rect">
                <a:avLst/>
              </a:prstGeom>
              <a:noFill/>
              <a:ln w="9525">
                <a:noFill/>
                <a:miter lim="800000"/>
                <a:headEnd/>
                <a:tailEnd/>
              </a:ln>
            </p:spPr>
            <p:txBody>
              <a:bodyPr wrap="none" lIns="0" tIns="0" rIns="0" bIns="0">
                <a:spAutoFit/>
              </a:bodyPr>
              <a:lstStyle/>
              <a:p>
                <a:r>
                  <a:rPr lang="en-US" sz="1000" b="0" dirty="0">
                    <a:solidFill>
                      <a:srgbClr val="000000"/>
                    </a:solidFill>
                    <a:latin typeface="Symbol" pitchFamily="18" charset="2"/>
                  </a:rPr>
                  <a:t>g</a:t>
                </a:r>
                <a:endParaRPr lang="en-US" sz="1400" b="0" dirty="0">
                  <a:latin typeface="Times New Roman" pitchFamily="18" charset="0"/>
                </a:endParaRPr>
              </a:p>
            </p:txBody>
          </p:sp>
          <p:sp>
            <p:nvSpPr>
              <p:cNvPr id="334" name="Rectangle 436">
                <a:extLst>
                  <a:ext uri="{FF2B5EF4-FFF2-40B4-BE49-F238E27FC236}">
                    <a16:creationId xmlns:a16="http://schemas.microsoft.com/office/drawing/2014/main" id="{D011A5BA-E7DD-4B89-8F28-9EC42AAFE1E6}"/>
                  </a:ext>
                </a:extLst>
              </p:cNvPr>
              <p:cNvSpPr>
                <a:spLocks noChangeArrowheads="1"/>
              </p:cNvSpPr>
              <p:nvPr/>
            </p:nvSpPr>
            <p:spPr bwMode="auto">
              <a:xfrm>
                <a:off x="5010" y="946"/>
                <a:ext cx="217" cy="96"/>
              </a:xfrm>
              <a:prstGeom prst="rect">
                <a:avLst/>
              </a:prstGeom>
              <a:noFill/>
              <a:ln w="9525">
                <a:noFill/>
                <a:miter lim="800000"/>
                <a:headEnd/>
                <a:tailEnd/>
              </a:ln>
            </p:spPr>
            <p:txBody>
              <a:bodyPr wrap="none" lIns="0" tIns="0" rIns="0" bIns="0">
                <a:spAutoFit/>
              </a:bodyPr>
              <a:lstStyle/>
              <a:p>
                <a:r>
                  <a:rPr lang="en-US" sz="1000" b="0" dirty="0">
                    <a:solidFill>
                      <a:srgbClr val="000000"/>
                    </a:solidFill>
                  </a:rPr>
                  <a:t>U-235</a:t>
                </a:r>
                <a:endParaRPr lang="en-US" sz="1400" b="0" dirty="0">
                  <a:latin typeface="Times New Roman" pitchFamily="18" charset="0"/>
                </a:endParaRPr>
              </a:p>
            </p:txBody>
          </p:sp>
          <p:sp>
            <p:nvSpPr>
              <p:cNvPr id="335" name="Rectangle 437">
                <a:extLst>
                  <a:ext uri="{FF2B5EF4-FFF2-40B4-BE49-F238E27FC236}">
                    <a16:creationId xmlns:a16="http://schemas.microsoft.com/office/drawing/2014/main" id="{60DD2DF1-F5AA-4FBC-99D9-D088717B58B5}"/>
                  </a:ext>
                </a:extLst>
              </p:cNvPr>
              <p:cNvSpPr>
                <a:spLocks noChangeArrowheads="1"/>
              </p:cNvSpPr>
              <p:nvPr/>
            </p:nvSpPr>
            <p:spPr bwMode="auto">
              <a:xfrm>
                <a:off x="5073" y="2126"/>
                <a:ext cx="217" cy="96"/>
              </a:xfrm>
              <a:prstGeom prst="rect">
                <a:avLst/>
              </a:prstGeom>
              <a:noFill/>
              <a:ln w="9525">
                <a:noFill/>
                <a:miter lim="800000"/>
                <a:headEnd/>
                <a:tailEnd/>
              </a:ln>
            </p:spPr>
            <p:txBody>
              <a:bodyPr wrap="none" lIns="0" tIns="0" rIns="0" bIns="0">
                <a:spAutoFit/>
              </a:bodyPr>
              <a:lstStyle/>
              <a:p>
                <a:r>
                  <a:rPr lang="en-US" sz="1000" b="0" dirty="0">
                    <a:solidFill>
                      <a:srgbClr val="000000"/>
                    </a:solidFill>
                  </a:rPr>
                  <a:t>U-235</a:t>
                </a:r>
                <a:endParaRPr lang="en-US" sz="1400" b="0" dirty="0">
                  <a:latin typeface="Times New Roman" pitchFamily="18" charset="0"/>
                </a:endParaRPr>
              </a:p>
            </p:txBody>
          </p:sp>
        </p:grpSp>
      </p:grpSp>
      <p:sp>
        <p:nvSpPr>
          <p:cNvPr id="336" name="TextBox 335">
            <a:extLst>
              <a:ext uri="{FF2B5EF4-FFF2-40B4-BE49-F238E27FC236}">
                <a16:creationId xmlns:a16="http://schemas.microsoft.com/office/drawing/2014/main" id="{76D81B97-4342-4794-987D-79900C52B647}"/>
              </a:ext>
            </a:extLst>
          </p:cNvPr>
          <p:cNvSpPr txBox="1"/>
          <p:nvPr/>
        </p:nvSpPr>
        <p:spPr>
          <a:xfrm>
            <a:off x="462782" y="1464155"/>
            <a:ext cx="1984839" cy="461665"/>
          </a:xfrm>
          <a:prstGeom prst="rect">
            <a:avLst/>
          </a:prstGeom>
          <a:noFill/>
        </p:spPr>
        <p:txBody>
          <a:bodyPr wrap="none" rtlCol="0">
            <a:spAutoFit/>
          </a:bodyPr>
          <a:lstStyle/>
          <a:p>
            <a:r>
              <a:rPr lang="en-US" dirty="0"/>
              <a:t>Radioisotope</a:t>
            </a:r>
          </a:p>
        </p:txBody>
      </p:sp>
      <p:sp>
        <p:nvSpPr>
          <p:cNvPr id="337" name="Rectangle 336">
            <a:extLst>
              <a:ext uri="{FF2B5EF4-FFF2-40B4-BE49-F238E27FC236}">
                <a16:creationId xmlns:a16="http://schemas.microsoft.com/office/drawing/2014/main" id="{B423049A-DD07-43BA-91A5-B9287B069723}"/>
              </a:ext>
            </a:extLst>
          </p:cNvPr>
          <p:cNvSpPr/>
          <p:nvPr/>
        </p:nvSpPr>
        <p:spPr>
          <a:xfrm>
            <a:off x="7138486" y="1419379"/>
            <a:ext cx="1160895" cy="461665"/>
          </a:xfrm>
          <a:prstGeom prst="rect">
            <a:avLst/>
          </a:prstGeom>
        </p:spPr>
        <p:txBody>
          <a:bodyPr wrap="none">
            <a:spAutoFit/>
          </a:bodyPr>
          <a:lstStyle/>
          <a:p>
            <a:r>
              <a:rPr lang="en-US" dirty="0"/>
              <a:t>Fission</a:t>
            </a:r>
          </a:p>
        </p:txBody>
      </p:sp>
      <p:sp>
        <p:nvSpPr>
          <p:cNvPr id="338" name="Text Box 442">
            <a:extLst>
              <a:ext uri="{FF2B5EF4-FFF2-40B4-BE49-F238E27FC236}">
                <a16:creationId xmlns:a16="http://schemas.microsoft.com/office/drawing/2014/main" id="{A8DB1C4C-E226-4155-8068-A0DB6DE56795}"/>
              </a:ext>
            </a:extLst>
          </p:cNvPr>
          <p:cNvSpPr txBox="1">
            <a:spLocks noChangeArrowheads="1"/>
          </p:cNvSpPr>
          <p:nvPr/>
        </p:nvSpPr>
        <p:spPr bwMode="auto">
          <a:xfrm>
            <a:off x="735496" y="3561836"/>
            <a:ext cx="4510551" cy="577081"/>
          </a:xfrm>
          <a:prstGeom prst="rect">
            <a:avLst/>
          </a:prstGeom>
          <a:noFill/>
          <a:ln w="9525">
            <a:noFill/>
            <a:miter lim="800000"/>
            <a:headEnd/>
            <a:tailEnd/>
          </a:ln>
        </p:spPr>
        <p:txBody>
          <a:bodyPr wrap="square">
            <a:spAutoFit/>
          </a:bodyPr>
          <a:lstStyle/>
          <a:p>
            <a:pPr algn="ctr">
              <a:spcBef>
                <a:spcPct val="25000"/>
              </a:spcBef>
            </a:pPr>
            <a:r>
              <a:rPr lang="en-US" altLang="en-US" sz="1400" b="0" i="1" dirty="0"/>
              <a:t>Heat Energy = 0.023 MeV/nucleon (0.558 W/g Pu-238)</a:t>
            </a:r>
          </a:p>
          <a:p>
            <a:pPr algn="ctr">
              <a:spcBef>
                <a:spcPct val="25000"/>
              </a:spcBef>
            </a:pPr>
            <a:r>
              <a:rPr lang="en-US" altLang="en-US" sz="1400" b="0" i="1" dirty="0"/>
              <a:t>Natural decay rate (87.7-year half-life)</a:t>
            </a:r>
          </a:p>
        </p:txBody>
      </p:sp>
      <p:sp>
        <p:nvSpPr>
          <p:cNvPr id="339" name="Text Box 443">
            <a:extLst>
              <a:ext uri="{FF2B5EF4-FFF2-40B4-BE49-F238E27FC236}">
                <a16:creationId xmlns:a16="http://schemas.microsoft.com/office/drawing/2014/main" id="{C2192322-79C5-4A2F-8FD6-4662876A4024}"/>
              </a:ext>
            </a:extLst>
          </p:cNvPr>
          <p:cNvSpPr txBox="1">
            <a:spLocks noChangeArrowheads="1"/>
          </p:cNvSpPr>
          <p:nvPr/>
        </p:nvSpPr>
        <p:spPr bwMode="auto">
          <a:xfrm>
            <a:off x="7229552" y="3621681"/>
            <a:ext cx="4253564" cy="577081"/>
          </a:xfrm>
          <a:prstGeom prst="rect">
            <a:avLst/>
          </a:prstGeom>
          <a:noFill/>
          <a:ln w="9525">
            <a:noFill/>
            <a:miter lim="800000"/>
            <a:headEnd/>
            <a:tailEnd/>
          </a:ln>
        </p:spPr>
        <p:txBody>
          <a:bodyPr wrap="square">
            <a:spAutoFit/>
          </a:bodyPr>
          <a:lstStyle/>
          <a:p>
            <a:pPr algn="ctr">
              <a:spcBef>
                <a:spcPct val="25000"/>
              </a:spcBef>
            </a:pPr>
            <a:r>
              <a:rPr lang="en-US" altLang="en-US" sz="1400" b="0" i="1" dirty="0"/>
              <a:t>Heat Energy = 0.851 MeV/nucleon</a:t>
            </a:r>
          </a:p>
          <a:p>
            <a:pPr algn="ctr">
              <a:spcBef>
                <a:spcPct val="25000"/>
              </a:spcBef>
            </a:pPr>
            <a:r>
              <a:rPr lang="en-US" altLang="en-US" sz="1400" b="0" i="1" dirty="0"/>
              <a:t>Controllable reaction rate (variable power levels</a:t>
            </a:r>
            <a:r>
              <a:rPr lang="en-US" altLang="en-US" sz="1200" b="0" i="1" dirty="0"/>
              <a:t>)</a:t>
            </a:r>
          </a:p>
        </p:txBody>
      </p:sp>
      <p:sp>
        <p:nvSpPr>
          <p:cNvPr id="340" name="Rectangle 3">
            <a:extLst>
              <a:ext uri="{FF2B5EF4-FFF2-40B4-BE49-F238E27FC236}">
                <a16:creationId xmlns:a16="http://schemas.microsoft.com/office/drawing/2014/main" id="{4D55BB90-BB25-48E8-9C89-1277C25C0866}"/>
              </a:ext>
            </a:extLst>
          </p:cNvPr>
          <p:cNvSpPr txBox="1">
            <a:spLocks noChangeArrowheads="1"/>
          </p:cNvSpPr>
          <p:nvPr/>
        </p:nvSpPr>
        <p:spPr>
          <a:xfrm>
            <a:off x="462782" y="4318280"/>
            <a:ext cx="5162827" cy="2169825"/>
          </a:xfrm>
          <a:prstGeom prst="rect">
            <a:avLst/>
          </a:prstGeom>
        </p:spPr>
        <p:txBody>
          <a:bodyPr>
            <a:normAutofit/>
          </a:bodyPr>
          <a:lstStyle>
            <a:lvl1pPr marL="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Arial" panose="020B0604020202020204" pitchFamily="34" charset="0"/>
                <a:ea typeface="ＭＳ Ｐゴシック" charset="-128"/>
                <a:cs typeface="Arial" panose="020B0604020202020204" pitchFamily="34" charset="0"/>
              </a:defRPr>
            </a:lvl1pPr>
            <a:lvl2pPr marL="548640" indent="0" algn="ctr" defTabSz="548640" rtl="0" eaLnBrk="1" fontAlgn="base" hangingPunct="1">
              <a:spcBef>
                <a:spcPct val="20000"/>
              </a:spcBef>
              <a:spcAft>
                <a:spcPct val="0"/>
              </a:spcAft>
              <a:buFont typeface="Arial" pitchFamily="34" charset="0"/>
              <a:buNone/>
              <a:defRPr sz="3360" kern="1200">
                <a:solidFill>
                  <a:schemeClr val="tx1">
                    <a:tint val="75000"/>
                  </a:schemeClr>
                </a:solidFill>
                <a:latin typeface="+mn-lt"/>
                <a:ea typeface="ＭＳ Ｐゴシック" charset="-128"/>
                <a:cs typeface="+mn-cs"/>
              </a:defRPr>
            </a:lvl2pPr>
            <a:lvl3pPr marL="1097280" indent="0" algn="ctr" defTabSz="548640" rtl="0" eaLnBrk="1" fontAlgn="base" hangingPunct="1">
              <a:spcBef>
                <a:spcPct val="20000"/>
              </a:spcBef>
              <a:spcAft>
                <a:spcPct val="0"/>
              </a:spcAft>
              <a:buFont typeface="Arial" pitchFamily="34" charset="0"/>
              <a:buNone/>
              <a:defRPr sz="2880" kern="1200">
                <a:solidFill>
                  <a:schemeClr val="tx1">
                    <a:tint val="75000"/>
                  </a:schemeClr>
                </a:solidFill>
                <a:latin typeface="+mn-lt"/>
                <a:ea typeface="ＭＳ Ｐゴシック" charset="-128"/>
                <a:cs typeface="+mn-cs"/>
              </a:defRPr>
            </a:lvl3pPr>
            <a:lvl4pPr marL="164592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4pPr>
            <a:lvl5pPr marL="219456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5pPr>
            <a:lvl6pPr marL="274320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6pPr>
            <a:lvl7pPr marL="329184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7pPr>
            <a:lvl8pPr marL="384048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8pPr>
            <a:lvl9pPr marL="438912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9pPr>
          </a:lstStyle>
          <a:p>
            <a:pPr marL="285750" indent="-285750" algn="l">
              <a:spcBef>
                <a:spcPts val="0"/>
              </a:spcBef>
              <a:spcAft>
                <a:spcPts val="800"/>
              </a:spcAft>
              <a:buClr>
                <a:schemeClr val="tx1"/>
              </a:buClr>
              <a:buFont typeface="Arial" panose="020B0604020202020204" pitchFamily="34" charset="0"/>
              <a:buChar char="•"/>
            </a:pPr>
            <a:r>
              <a:rPr lang="en-US" sz="1350" dirty="0">
                <a:solidFill>
                  <a:schemeClr val="tx1"/>
                </a:solidFill>
              </a:rPr>
              <a:t>Heat produced from natural alpha (</a:t>
            </a:r>
            <a:r>
              <a:rPr lang="en-US" sz="1350" dirty="0">
                <a:solidFill>
                  <a:schemeClr val="tx1"/>
                </a:solidFill>
                <a:latin typeface="Symbol" panose="05050102010706020507" pitchFamily="18" charset="2"/>
              </a:rPr>
              <a:t>a</a:t>
            </a:r>
            <a:r>
              <a:rPr lang="en-US" sz="1350" dirty="0">
                <a:solidFill>
                  <a:schemeClr val="tx1"/>
                </a:solidFill>
              </a:rPr>
              <a:t>) particle decay of Plutonium (Pu-238)</a:t>
            </a:r>
          </a:p>
          <a:p>
            <a:pPr marL="285750" indent="-285750" algn="l">
              <a:spcBef>
                <a:spcPts val="0"/>
              </a:spcBef>
              <a:spcAft>
                <a:spcPts val="800"/>
              </a:spcAft>
              <a:buClr>
                <a:schemeClr val="tx1"/>
              </a:buClr>
              <a:buFont typeface="Arial" panose="020B0604020202020204" pitchFamily="34" charset="0"/>
              <a:buChar char="•"/>
            </a:pPr>
            <a:r>
              <a:rPr lang="en-US" sz="1350" dirty="0">
                <a:solidFill>
                  <a:schemeClr val="tx1"/>
                </a:solidFill>
              </a:rPr>
              <a:t>Long history of use by US</a:t>
            </a:r>
          </a:p>
          <a:p>
            <a:pPr marL="834390" lvl="1" indent="-285750" algn="l">
              <a:spcBef>
                <a:spcPct val="25000"/>
              </a:spcBef>
              <a:spcAft>
                <a:spcPct val="25000"/>
              </a:spcAft>
              <a:buClr>
                <a:schemeClr val="tx1"/>
              </a:buClr>
              <a:buFont typeface="Arial" panose="020B0604020202020204" pitchFamily="34" charset="0"/>
              <a:buChar char="-"/>
            </a:pPr>
            <a:r>
              <a:rPr lang="en-US" sz="1350" dirty="0">
                <a:solidFill>
                  <a:schemeClr val="tx1"/>
                </a:solidFill>
                <a:latin typeface="Arial" panose="020B0604020202020204" pitchFamily="34" charset="0"/>
                <a:cs typeface="Arial" panose="020B0604020202020204" pitchFamily="34" charset="0"/>
              </a:rPr>
              <a:t>44 Radioisotope Thermal Electric (RTGs) </a:t>
            </a:r>
          </a:p>
          <a:p>
            <a:pPr marL="834390" lvl="1" indent="-285750" algn="l">
              <a:spcBef>
                <a:spcPct val="25000"/>
              </a:spcBef>
              <a:spcAft>
                <a:spcPct val="25000"/>
              </a:spcAft>
              <a:buClr>
                <a:schemeClr val="tx1"/>
              </a:buClr>
              <a:buFont typeface="Arial" panose="020B0604020202020204" pitchFamily="34" charset="0"/>
              <a:buChar char="-"/>
            </a:pPr>
            <a:r>
              <a:rPr lang="en-US" sz="1350" dirty="0">
                <a:solidFill>
                  <a:schemeClr val="tx1"/>
                </a:solidFill>
                <a:latin typeface="Arial" panose="020B0604020202020204" pitchFamily="34" charset="0"/>
                <a:cs typeface="Arial" panose="020B0604020202020204" pitchFamily="34" charset="0"/>
              </a:rPr>
              <a:t>100s of Radioisotope Heater Unit (RHUs)</a:t>
            </a:r>
          </a:p>
          <a:p>
            <a:pPr marL="285750" indent="-285750" algn="l">
              <a:spcBef>
                <a:spcPct val="25000"/>
              </a:spcBef>
              <a:spcAft>
                <a:spcPct val="25000"/>
              </a:spcAft>
              <a:buClr>
                <a:schemeClr val="tx1"/>
              </a:buClr>
              <a:buFont typeface="Arial" panose="020B0604020202020204" pitchFamily="34" charset="0"/>
              <a:buChar char="•"/>
            </a:pPr>
            <a:r>
              <a:rPr lang="en-US" sz="1350" dirty="0">
                <a:solidFill>
                  <a:schemeClr val="tx1"/>
                </a:solidFill>
              </a:rPr>
              <a:t>Thermal management and electricity</a:t>
            </a:r>
          </a:p>
          <a:p>
            <a:pPr marL="285750" indent="-285750" algn="l">
              <a:spcBef>
                <a:spcPct val="25000"/>
              </a:spcBef>
              <a:spcAft>
                <a:spcPct val="25000"/>
              </a:spcAft>
              <a:buClr>
                <a:srgbClr val="FF0000"/>
              </a:buClr>
              <a:buFont typeface="Arial" panose="020B0604020202020204" pitchFamily="34" charset="0"/>
              <a:buChar char="•"/>
            </a:pPr>
            <a:endParaRPr lang="en-US" sz="1350" dirty="0"/>
          </a:p>
        </p:txBody>
      </p:sp>
      <p:sp>
        <p:nvSpPr>
          <p:cNvPr id="341" name="Rectangle 444">
            <a:extLst>
              <a:ext uri="{FF2B5EF4-FFF2-40B4-BE49-F238E27FC236}">
                <a16:creationId xmlns:a16="http://schemas.microsoft.com/office/drawing/2014/main" id="{978AAE52-0974-434D-9AC5-626A786A03D0}"/>
              </a:ext>
            </a:extLst>
          </p:cNvPr>
          <p:cNvSpPr>
            <a:spLocks noChangeArrowheads="1"/>
          </p:cNvSpPr>
          <p:nvPr/>
        </p:nvSpPr>
        <p:spPr bwMode="auto">
          <a:xfrm>
            <a:off x="6468035" y="4274148"/>
            <a:ext cx="5477884" cy="1749197"/>
          </a:xfrm>
          <a:prstGeom prst="rect">
            <a:avLst/>
          </a:prstGeom>
          <a:noFill/>
          <a:ln w="9525">
            <a:noFill/>
            <a:miter lim="800000"/>
            <a:headEnd/>
            <a:tailEnd/>
          </a:ln>
        </p:spPr>
        <p:txBody>
          <a:bodyPr wrap="square">
            <a:spAutoFit/>
          </a:bodyPr>
          <a:lstStyle/>
          <a:p>
            <a:pPr marL="285750" indent="-285750">
              <a:spcBef>
                <a:spcPts val="0"/>
              </a:spcBef>
              <a:spcAft>
                <a:spcPts val="800"/>
              </a:spcAft>
              <a:buFont typeface="Arial" panose="020B0604020202020204" pitchFamily="34" charset="0"/>
              <a:buChar char="•"/>
            </a:pPr>
            <a:r>
              <a:rPr lang="en-US" sz="1350" dirty="0"/>
              <a:t>Heat produced from neutron-induced splitting of a nucleus (e.g. U-235)</a:t>
            </a:r>
          </a:p>
          <a:p>
            <a:pPr marL="285750" indent="-285750">
              <a:spcBef>
                <a:spcPts val="0"/>
              </a:spcBef>
              <a:spcAft>
                <a:spcPts val="800"/>
              </a:spcAft>
              <a:buFont typeface="Arial" panose="020B0604020202020204" pitchFamily="34" charset="0"/>
              <a:buChar char="•"/>
            </a:pPr>
            <a:r>
              <a:rPr lang="en-US" sz="1350" dirty="0"/>
              <a:t>Heat converted to electricity or used to directly heat a propellant</a:t>
            </a:r>
          </a:p>
          <a:p>
            <a:pPr marL="285750" indent="-285750">
              <a:spcBef>
                <a:spcPts val="0"/>
              </a:spcBef>
              <a:spcAft>
                <a:spcPts val="800"/>
              </a:spcAft>
              <a:buFont typeface="Arial" panose="020B0604020202020204" pitchFamily="34" charset="0"/>
              <a:buChar char="•"/>
            </a:pPr>
            <a:r>
              <a:rPr lang="en-US" sz="1350" dirty="0"/>
              <a:t>Used terrestrially for over 70 years</a:t>
            </a:r>
          </a:p>
          <a:p>
            <a:pPr marL="285750" indent="-285750">
              <a:spcBef>
                <a:spcPts val="0"/>
              </a:spcBef>
              <a:spcAft>
                <a:spcPts val="800"/>
              </a:spcAft>
              <a:buFont typeface="Arial" panose="020B0604020202020204" pitchFamily="34" charset="0"/>
              <a:buChar char="•"/>
            </a:pPr>
            <a:r>
              <a:rPr lang="en-US" sz="1350" dirty="0"/>
              <a:t>One flow US space power reactor (SNAP-10A) (1965)</a:t>
            </a:r>
          </a:p>
          <a:p>
            <a:pPr marL="285750" indent="-285750">
              <a:spcBef>
                <a:spcPts val="0"/>
              </a:spcBef>
              <a:spcAft>
                <a:spcPts val="800"/>
              </a:spcAft>
              <a:buFont typeface="Arial" panose="020B0604020202020204" pitchFamily="34" charset="0"/>
              <a:buChar char="•"/>
            </a:pPr>
            <a:r>
              <a:rPr lang="en-US" sz="1350" b="0" dirty="0"/>
              <a:t>TOPAZ reactors flown by USSR</a:t>
            </a:r>
          </a:p>
        </p:txBody>
      </p:sp>
      <p:sp>
        <p:nvSpPr>
          <p:cNvPr id="2" name="Rectangle 1"/>
          <p:cNvSpPr/>
          <p:nvPr/>
        </p:nvSpPr>
        <p:spPr>
          <a:xfrm>
            <a:off x="188258" y="1225027"/>
            <a:ext cx="5499847" cy="303769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 name="Rectangle 341"/>
          <p:cNvSpPr/>
          <p:nvPr/>
        </p:nvSpPr>
        <p:spPr>
          <a:xfrm>
            <a:off x="6494929" y="1229509"/>
            <a:ext cx="5513295" cy="3033208"/>
          </a:xfrm>
          <a:prstGeom prst="rect">
            <a:avLst/>
          </a:prstGeom>
          <a:noFill/>
          <a:ln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B3FEE60-0A0E-44A9-8B42-C1030322E2F9}"/>
              </a:ext>
            </a:extLst>
          </p:cNvPr>
          <p:cNvSpPr txBox="1"/>
          <p:nvPr/>
        </p:nvSpPr>
        <p:spPr>
          <a:xfrm>
            <a:off x="4074482" y="1333375"/>
            <a:ext cx="1636470" cy="338554"/>
          </a:xfrm>
          <a:prstGeom prst="rect">
            <a:avLst/>
          </a:prstGeom>
          <a:noFill/>
        </p:spPr>
        <p:txBody>
          <a:bodyPr wrap="square" rtlCol="0">
            <a:spAutoFit/>
          </a:bodyPr>
          <a:lstStyle/>
          <a:p>
            <a:pPr algn="ctr"/>
            <a:r>
              <a:rPr lang="en-US" sz="1600" b="1" u="sng" dirty="0">
                <a:solidFill>
                  <a:srgbClr val="FF0000"/>
                </a:solidFill>
              </a:rPr>
              <a:t>Launched ‘hot’</a:t>
            </a:r>
          </a:p>
        </p:txBody>
      </p:sp>
      <p:sp>
        <p:nvSpPr>
          <p:cNvPr id="343" name="TextBox 342">
            <a:extLst>
              <a:ext uri="{FF2B5EF4-FFF2-40B4-BE49-F238E27FC236}">
                <a16:creationId xmlns:a16="http://schemas.microsoft.com/office/drawing/2014/main" id="{AE686209-C5CD-40DD-A54C-641FFA0DA135}"/>
              </a:ext>
            </a:extLst>
          </p:cNvPr>
          <p:cNvSpPr txBox="1"/>
          <p:nvPr/>
        </p:nvSpPr>
        <p:spPr>
          <a:xfrm>
            <a:off x="8308905" y="1290136"/>
            <a:ext cx="1775171" cy="338554"/>
          </a:xfrm>
          <a:prstGeom prst="rect">
            <a:avLst/>
          </a:prstGeom>
          <a:noFill/>
        </p:spPr>
        <p:txBody>
          <a:bodyPr wrap="square" rtlCol="0">
            <a:spAutoFit/>
          </a:bodyPr>
          <a:lstStyle/>
          <a:p>
            <a:pPr algn="ctr"/>
            <a:r>
              <a:rPr lang="en-US" sz="1600" b="1" u="sng" dirty="0">
                <a:solidFill>
                  <a:srgbClr val="3333CC"/>
                </a:solidFill>
              </a:rPr>
              <a:t>Launched ‘cold’</a:t>
            </a:r>
          </a:p>
        </p:txBody>
      </p:sp>
    </p:spTree>
    <p:extLst>
      <p:ext uri="{BB962C8B-B14F-4D97-AF65-F5344CB8AC3E}">
        <p14:creationId xmlns:p14="http://schemas.microsoft.com/office/powerpoint/2010/main" val="197018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a:extLst>
              <a:ext uri="{FF2B5EF4-FFF2-40B4-BE49-F238E27FC236}">
                <a16:creationId xmlns:a16="http://schemas.microsoft.com/office/drawing/2014/main" id="{721631A1-11C0-4256-992B-C6587BCE6BDB}"/>
              </a:ext>
            </a:extLst>
          </p:cNvPr>
          <p:cNvSpPr txBox="1">
            <a:spLocks noChangeArrowheads="1"/>
          </p:cNvSpPr>
          <p:nvPr/>
        </p:nvSpPr>
        <p:spPr>
          <a:xfrm>
            <a:off x="617220" y="319550"/>
            <a:ext cx="10938509" cy="560560"/>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Current Status of NEP According to Recent Independent Reviews </a:t>
            </a:r>
          </a:p>
        </p:txBody>
      </p:sp>
      <p:sp>
        <p:nvSpPr>
          <p:cNvPr id="346" name="Rectangle 5">
            <a:extLst>
              <a:ext uri="{FF2B5EF4-FFF2-40B4-BE49-F238E27FC236}">
                <a16:creationId xmlns:a16="http://schemas.microsoft.com/office/drawing/2014/main" id="{F9A9EE51-8FA2-48D3-800B-15BD0BB447D2}"/>
              </a:ext>
            </a:extLst>
          </p:cNvPr>
          <p:cNvSpPr txBox="1">
            <a:spLocks noChangeArrowheads="1"/>
          </p:cNvSpPr>
          <p:nvPr/>
        </p:nvSpPr>
        <p:spPr>
          <a:xfrm>
            <a:off x="118787" y="1180426"/>
            <a:ext cx="11772900" cy="5358024"/>
          </a:xfrm>
          <a:prstGeom prst="rect">
            <a:avLst/>
          </a:prstGeom>
        </p:spPr>
        <p:txBody>
          <a:bodyPr/>
          <a:lstStyle>
            <a:lvl1pPr marL="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Arial" panose="020B0604020202020204" pitchFamily="34" charset="0"/>
                <a:ea typeface="ＭＳ Ｐゴシック" charset="-128"/>
                <a:cs typeface="Arial" panose="020B0604020202020204" pitchFamily="34" charset="0"/>
              </a:defRPr>
            </a:lvl1pPr>
            <a:lvl2pPr marL="548640" indent="0" algn="ctr" defTabSz="548640" rtl="0" eaLnBrk="1" fontAlgn="base" hangingPunct="1">
              <a:spcBef>
                <a:spcPct val="20000"/>
              </a:spcBef>
              <a:spcAft>
                <a:spcPct val="0"/>
              </a:spcAft>
              <a:buFont typeface="Arial" pitchFamily="34" charset="0"/>
              <a:buNone/>
              <a:defRPr sz="3360" kern="1200">
                <a:solidFill>
                  <a:schemeClr val="tx1">
                    <a:tint val="75000"/>
                  </a:schemeClr>
                </a:solidFill>
                <a:latin typeface="+mn-lt"/>
                <a:ea typeface="ＭＳ Ｐゴシック" charset="-128"/>
                <a:cs typeface="+mn-cs"/>
              </a:defRPr>
            </a:lvl2pPr>
            <a:lvl3pPr marL="1097280" indent="0" algn="ctr" defTabSz="548640" rtl="0" eaLnBrk="1" fontAlgn="base" hangingPunct="1">
              <a:spcBef>
                <a:spcPct val="20000"/>
              </a:spcBef>
              <a:spcAft>
                <a:spcPct val="0"/>
              </a:spcAft>
              <a:buFont typeface="Arial" pitchFamily="34" charset="0"/>
              <a:buNone/>
              <a:defRPr sz="2880" kern="1200">
                <a:solidFill>
                  <a:schemeClr val="tx1">
                    <a:tint val="75000"/>
                  </a:schemeClr>
                </a:solidFill>
                <a:latin typeface="+mn-lt"/>
                <a:ea typeface="ＭＳ Ｐゴシック" charset="-128"/>
                <a:cs typeface="+mn-cs"/>
              </a:defRPr>
            </a:lvl3pPr>
            <a:lvl4pPr marL="164592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4pPr>
            <a:lvl5pPr marL="219456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5pPr>
            <a:lvl6pPr marL="274320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6pPr>
            <a:lvl7pPr marL="329184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7pPr>
            <a:lvl8pPr marL="384048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8pPr>
            <a:lvl9pPr marL="438912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9pPr>
          </a:lstStyle>
          <a:p>
            <a:pPr marL="342900" indent="-342900" algn="l">
              <a:spcBef>
                <a:spcPts val="600"/>
              </a:spcBef>
              <a:spcAft>
                <a:spcPts val="300"/>
              </a:spcAft>
              <a:buFont typeface="Arial" panose="020B0604020202020204" pitchFamily="34" charset="0"/>
              <a:buChar char="•"/>
            </a:pPr>
            <a:r>
              <a:rPr lang="en-US" sz="2000" b="1" dirty="0">
                <a:solidFill>
                  <a:schemeClr val="tx1"/>
                </a:solidFill>
                <a:latin typeface="+mn-lt"/>
              </a:rPr>
              <a:t>2020 - </a:t>
            </a:r>
            <a:r>
              <a:rPr lang="en-US" sz="2000" b="1" dirty="0">
                <a:solidFill>
                  <a:schemeClr val="tx1"/>
                </a:solidFill>
                <a:latin typeface="+mn-lt"/>
                <a:ea typeface="Times New Roman" panose="02020603050405020304" pitchFamily="18" charset="0"/>
              </a:rPr>
              <a:t>NASA Engineering and Safety Center (NESC) study findings:</a:t>
            </a:r>
          </a:p>
          <a:p>
            <a:pPr marL="622300" lvl="1" indent="-342900" algn="l">
              <a:spcBef>
                <a:spcPts val="600"/>
              </a:spcBef>
              <a:spcAft>
                <a:spcPts val="300"/>
              </a:spcAft>
              <a:buFont typeface="Arial" pitchFamily="34" charset="0"/>
              <a:buChar char="•"/>
            </a:pPr>
            <a:r>
              <a:rPr lang="en-US" sz="1600" dirty="0">
                <a:solidFill>
                  <a:schemeClr val="tx1"/>
                </a:solidFill>
                <a:ea typeface="Times" panose="02020603050405020304" pitchFamily="18" charset="0"/>
              </a:rPr>
              <a:t>“The majority of critical technologies for… NEP/Chem… systems are relatively immature”</a:t>
            </a:r>
          </a:p>
          <a:p>
            <a:pPr marL="622300" lvl="1" indent="-342900" algn="l">
              <a:spcBef>
                <a:spcPts val="600"/>
              </a:spcBef>
              <a:spcAft>
                <a:spcPts val="300"/>
              </a:spcAft>
              <a:buFont typeface="Arial" pitchFamily="34" charset="0"/>
              <a:buChar char="•"/>
            </a:pPr>
            <a:r>
              <a:rPr lang="en-US" sz="1600" dirty="0">
                <a:solidFill>
                  <a:schemeClr val="tx1"/>
                </a:solidFill>
                <a:ea typeface="Times" panose="02020603050405020304" pitchFamily="18" charset="0"/>
              </a:rPr>
              <a:t>“TRLs [technology readiness levels] in the literature are often overestimated”</a:t>
            </a:r>
          </a:p>
          <a:p>
            <a:pPr marL="622300" lvl="1" indent="-342900" algn="l">
              <a:spcBef>
                <a:spcPts val="600"/>
              </a:spcBef>
              <a:spcAft>
                <a:spcPts val="300"/>
              </a:spcAft>
              <a:buFont typeface="Arial" pitchFamily="34" charset="0"/>
              <a:buChar char="•"/>
            </a:pPr>
            <a:r>
              <a:rPr lang="en-US" sz="1600" dirty="0">
                <a:solidFill>
                  <a:schemeClr val="tx1"/>
                </a:solidFill>
                <a:ea typeface="Times" panose="02020603050405020304" pitchFamily="18" charset="0"/>
              </a:rPr>
              <a:t>“The majority of critical technologies… for NEP/Chem… systems are at a relatively high level of advancement degree of difficulty (AD</a:t>
            </a:r>
            <a:r>
              <a:rPr lang="en-US" sz="1600" baseline="30000" dirty="0">
                <a:solidFill>
                  <a:schemeClr val="tx1"/>
                </a:solidFill>
                <a:ea typeface="Times" panose="02020603050405020304" pitchFamily="18" charset="0"/>
              </a:rPr>
              <a:t>2</a:t>
            </a:r>
            <a:r>
              <a:rPr lang="en-US" sz="1600" dirty="0">
                <a:solidFill>
                  <a:schemeClr val="tx1"/>
                </a:solidFill>
                <a:ea typeface="Times" panose="02020603050405020304" pitchFamily="18" charset="0"/>
              </a:rPr>
              <a:t> &gt; 4) for maturation, requiring a dual development approach”</a:t>
            </a:r>
          </a:p>
          <a:p>
            <a:pPr marL="622300" lvl="1" indent="-342900" algn="l">
              <a:spcBef>
                <a:spcPts val="600"/>
              </a:spcBef>
              <a:spcAft>
                <a:spcPts val="300"/>
              </a:spcAft>
              <a:buFont typeface="Arial" pitchFamily="34" charset="0"/>
              <a:buChar char="•"/>
            </a:pPr>
            <a:r>
              <a:rPr lang="en-US" sz="1600" dirty="0">
                <a:solidFill>
                  <a:schemeClr val="tx1"/>
                </a:solidFill>
                <a:ea typeface="Times" panose="02020603050405020304" pitchFamily="18" charset="0"/>
              </a:rPr>
              <a:t>“The proper assessment of baseline TRL and AD</a:t>
            </a:r>
            <a:r>
              <a:rPr lang="en-US" sz="1600" baseline="30000" dirty="0">
                <a:solidFill>
                  <a:schemeClr val="tx1"/>
                </a:solidFill>
                <a:ea typeface="Times" panose="02020603050405020304" pitchFamily="18" charset="0"/>
              </a:rPr>
              <a:t>2</a:t>
            </a:r>
            <a:r>
              <a:rPr lang="en-US" sz="1600" dirty="0">
                <a:solidFill>
                  <a:schemeClr val="tx1"/>
                </a:solidFill>
                <a:ea typeface="Times" panose="02020603050405020304" pitchFamily="18" charset="0"/>
              </a:rPr>
              <a:t> values and the estimation of requirements and resources required for advancement have been consistent issues for NEP,”</a:t>
            </a:r>
          </a:p>
          <a:p>
            <a:pPr marL="622300" lvl="1" indent="-342900" algn="l">
              <a:spcBef>
                <a:spcPts val="600"/>
              </a:spcBef>
              <a:spcAft>
                <a:spcPts val="600"/>
              </a:spcAft>
              <a:buFont typeface="Arial" pitchFamily="34" charset="0"/>
              <a:buChar char="•"/>
            </a:pPr>
            <a:r>
              <a:rPr lang="en-US" sz="1600" dirty="0">
                <a:solidFill>
                  <a:schemeClr val="tx1"/>
                </a:solidFill>
                <a:ea typeface="Times" panose="02020603050405020304" pitchFamily="18" charset="0"/>
              </a:rPr>
              <a:t>“Non-advocate reviews should occur at the start of a technology program and at all key milestones.”</a:t>
            </a:r>
          </a:p>
          <a:p>
            <a:pPr marL="285750" indent="-285750" algn="l">
              <a:spcBef>
                <a:spcPts val="600"/>
              </a:spcBef>
              <a:spcAft>
                <a:spcPts val="300"/>
              </a:spcAft>
              <a:buFont typeface="Arial" pitchFamily="34" charset="0"/>
              <a:buChar char="•"/>
              <a:tabLst>
                <a:tab pos="182880" algn="l"/>
              </a:tabLst>
            </a:pPr>
            <a:r>
              <a:rPr lang="en-US" sz="2000" b="1" dirty="0">
                <a:solidFill>
                  <a:schemeClr val="tx1"/>
                </a:solidFill>
                <a:latin typeface="+mn-lt"/>
              </a:rPr>
              <a:t>2021 - </a:t>
            </a:r>
            <a:r>
              <a:rPr lang="en-US" sz="2000" b="1" dirty="0">
                <a:solidFill>
                  <a:schemeClr val="tx1"/>
                </a:solidFill>
                <a:latin typeface="+mn-lt"/>
                <a:ea typeface="Times New Roman" panose="02020603050405020304" pitchFamily="18" charset="0"/>
              </a:rPr>
              <a:t>National Academies of Science, Engineering, and Medicine panel report findings:</a:t>
            </a:r>
          </a:p>
          <a:p>
            <a:pPr marL="622300" lvl="1" indent="-342900" algn="l">
              <a:spcBef>
                <a:spcPts val="600"/>
              </a:spcBef>
              <a:spcAft>
                <a:spcPts val="300"/>
              </a:spcAft>
              <a:buFont typeface="Arial" pitchFamily="34" charset="0"/>
              <a:buChar char="•"/>
              <a:tabLst>
                <a:tab pos="182880" algn="l"/>
              </a:tabLst>
            </a:pPr>
            <a:r>
              <a:rPr lang="en-US" sz="1600" dirty="0">
                <a:solidFill>
                  <a:schemeClr val="tx1"/>
                </a:solidFill>
                <a:ea typeface="Times" panose="02020603050405020304" pitchFamily="18" charset="0"/>
              </a:rPr>
              <a:t>“Developing a MW</a:t>
            </a:r>
            <a:r>
              <a:rPr lang="en-US" sz="1600" baseline="-25000" dirty="0">
                <a:solidFill>
                  <a:schemeClr val="tx1"/>
                </a:solidFill>
                <a:ea typeface="Times" panose="02020603050405020304" pitchFamily="18" charset="0"/>
              </a:rPr>
              <a:t>e</a:t>
            </a:r>
            <a:r>
              <a:rPr lang="en-US" sz="1600" dirty="0">
                <a:solidFill>
                  <a:schemeClr val="tx1"/>
                </a:solidFill>
                <a:ea typeface="Times" panose="02020603050405020304" pitchFamily="18" charset="0"/>
              </a:rPr>
              <a:t>-class NEP system for the baseline mission would require increasing power by orders of magnitude relative to NEP system flight- or ground-based technology demonstrations completed to date.”</a:t>
            </a:r>
          </a:p>
          <a:p>
            <a:pPr marL="622300" lvl="1" indent="-342900" algn="l">
              <a:spcBef>
                <a:spcPts val="600"/>
              </a:spcBef>
              <a:spcAft>
                <a:spcPts val="300"/>
              </a:spcAft>
              <a:buFont typeface="Arial" pitchFamily="34" charset="0"/>
              <a:buChar char="•"/>
              <a:tabLst>
                <a:tab pos="182880" algn="l"/>
              </a:tabLst>
            </a:pPr>
            <a:r>
              <a:rPr lang="en-US" sz="1600" dirty="0">
                <a:solidFill>
                  <a:schemeClr val="tx1"/>
                </a:solidFill>
                <a:ea typeface="Times" panose="02020603050405020304" pitchFamily="18" charset="0"/>
              </a:rPr>
              <a:t>“Subscale in-space flight testing of NEP systems cannot address many of the risks and potential failure modes associated with the baseline mission NEP system. With sufficient M&amp;S [modeling &amp; simulation] and </a:t>
            </a:r>
            <a:r>
              <a:rPr lang="en-US" sz="1600" b="1" u="sng" dirty="0">
                <a:solidFill>
                  <a:schemeClr val="tx1"/>
                </a:solidFill>
                <a:ea typeface="Times" panose="02020603050405020304" pitchFamily="18" charset="0"/>
              </a:rPr>
              <a:t>ground testing, including modular subsystem tests at full scale and power</a:t>
            </a:r>
            <a:r>
              <a:rPr lang="en-US" sz="1600" dirty="0">
                <a:solidFill>
                  <a:schemeClr val="tx1"/>
                </a:solidFill>
                <a:ea typeface="Times" panose="02020603050405020304" pitchFamily="18" charset="0"/>
              </a:rPr>
              <a:t>, flight qualification requirements can be met by the cargo missions that will precede the first crewed mission to Mars. Fully integrated ground testing may not be required.” (</a:t>
            </a:r>
            <a:r>
              <a:rPr lang="en-US" sz="1600" b="1" u="sng" dirty="0">
                <a:solidFill>
                  <a:schemeClr val="tx1"/>
                </a:solidFill>
                <a:ea typeface="Times" panose="02020603050405020304" pitchFamily="18" charset="0"/>
              </a:rPr>
              <a:t>emphasis added</a:t>
            </a:r>
            <a:r>
              <a:rPr lang="en-US" sz="1600" dirty="0">
                <a:solidFill>
                  <a:schemeClr val="tx1"/>
                </a:solidFill>
                <a:ea typeface="Times" panose="02020603050405020304" pitchFamily="18" charset="0"/>
              </a:rPr>
              <a:t>)</a:t>
            </a:r>
          </a:p>
          <a:p>
            <a:pPr marL="622300" lvl="1" indent="-342900" algn="l">
              <a:spcBef>
                <a:spcPts val="600"/>
              </a:spcBef>
              <a:spcAft>
                <a:spcPts val="300"/>
              </a:spcAft>
              <a:buFont typeface="Arial" pitchFamily="34" charset="0"/>
              <a:buChar char="•"/>
              <a:tabLst>
                <a:tab pos="182880" algn="l"/>
              </a:tabLst>
            </a:pPr>
            <a:r>
              <a:rPr lang="en-US" sz="1600" dirty="0">
                <a:solidFill>
                  <a:schemeClr val="tx1"/>
                </a:solidFill>
                <a:ea typeface="Times" panose="02020603050405020304" pitchFamily="18" charset="0"/>
              </a:rPr>
              <a:t>“As a result of low and intermittent investment over the past several decades, it is unclear if even an aggressive program would be able to develop an NEP system capable of executing the baseline mission in 2039.”</a:t>
            </a:r>
          </a:p>
        </p:txBody>
      </p:sp>
    </p:spTree>
    <p:extLst>
      <p:ext uri="{BB962C8B-B14F-4D97-AF65-F5344CB8AC3E}">
        <p14:creationId xmlns:p14="http://schemas.microsoft.com/office/powerpoint/2010/main" val="282961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Box 3">
            <a:extLst>
              <a:ext uri="{FF2B5EF4-FFF2-40B4-BE49-F238E27FC236}">
                <a16:creationId xmlns:a16="http://schemas.microsoft.com/office/drawing/2014/main" id="{848B8BE9-5C54-47A0-9949-147C04F9425E}"/>
              </a:ext>
            </a:extLst>
          </p:cNvPr>
          <p:cNvSpPr txBox="1">
            <a:spLocks noChangeArrowheads="1"/>
          </p:cNvSpPr>
          <p:nvPr/>
        </p:nvSpPr>
        <p:spPr bwMode="auto">
          <a:xfrm>
            <a:off x="735325" y="1492850"/>
            <a:ext cx="10721349"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a:defRPr sz="2400">
                <a:solidFill>
                  <a:schemeClr val="tx1"/>
                </a:solidFill>
                <a:latin typeface="Times New Roman" pitchFamily="18" charset="0"/>
              </a:defRPr>
            </a:lvl1pPr>
            <a:lvl2pPr indent="-1651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altLang="en-US" sz="1600" dirty="0">
                <a:latin typeface="Arial" panose="020B0604020202020204" pitchFamily="34" charset="0"/>
                <a:cs typeface="Arial" panose="020B0604020202020204" pitchFamily="34" charset="0"/>
              </a:rPr>
              <a:t>Lower proliferation/security risks → Lower project cost</a:t>
            </a:r>
          </a:p>
          <a:p>
            <a:pPr>
              <a:spcBef>
                <a:spcPct val="50000"/>
              </a:spcBef>
              <a:buFontTx/>
              <a:buChar char="•"/>
            </a:pPr>
            <a:r>
              <a:rPr lang="en-US" altLang="en-US" sz="1600" dirty="0">
                <a:latin typeface="Arial" panose="020B0604020202020204" pitchFamily="34" charset="0"/>
                <a:cs typeface="Arial" panose="020B0604020202020204" pitchFamily="34" charset="0"/>
              </a:rPr>
              <a:t>Allows broader engagement of expertise</a:t>
            </a:r>
          </a:p>
          <a:p>
            <a:pPr>
              <a:spcBef>
                <a:spcPct val="50000"/>
              </a:spcBef>
              <a:buFontTx/>
              <a:buChar char="•"/>
            </a:pPr>
            <a:r>
              <a:rPr lang="en-US" altLang="en-US" sz="1600" dirty="0">
                <a:latin typeface="Arial" panose="020B0604020202020204" pitchFamily="34" charset="0"/>
                <a:cs typeface="Arial" panose="020B0604020202020204" pitchFamily="34" charset="0"/>
              </a:rPr>
              <a:t>Aligns with other projects developing systems to use LEU</a:t>
            </a:r>
          </a:p>
          <a:p>
            <a:pPr>
              <a:spcBef>
                <a:spcPct val="50000"/>
              </a:spcBef>
              <a:buFontTx/>
              <a:buChar char="•"/>
            </a:pPr>
            <a:r>
              <a:rPr lang="en-US" altLang="en-US" sz="1600" dirty="0">
                <a:latin typeface="Arial" panose="020B0604020202020204" pitchFamily="34" charset="0"/>
                <a:cs typeface="Arial" panose="020B0604020202020204" pitchFamily="34" charset="0"/>
              </a:rPr>
              <a:t>Higher mass than HEU systems</a:t>
            </a:r>
          </a:p>
          <a:p>
            <a:pPr marL="0" lvl="1" indent="0">
              <a:spcBef>
                <a:spcPct val="50000"/>
              </a:spcBef>
            </a:pPr>
            <a:r>
              <a:rPr lang="en-US" sz="1600" b="1" dirty="0">
                <a:latin typeface="Arial" panose="020B0604020202020204" pitchFamily="34" charset="0"/>
                <a:cs typeface="Arial" panose="020B0604020202020204" pitchFamily="34" charset="0"/>
              </a:rPr>
              <a:t>Initial Moderated LEU (&lt; 20%) Conceptual Designs Very Promising</a:t>
            </a:r>
          </a:p>
          <a:p>
            <a:pPr marL="177800" lvl="1" indent="-177800">
              <a:spcBef>
                <a:spcPct val="50000"/>
              </a:spcBef>
              <a:buFontTx/>
              <a:buChar char="•"/>
            </a:pPr>
            <a:endParaRPr lang="en-US" altLang="en-US" sz="1600" dirty="0">
              <a:latin typeface="Arial" panose="020B0604020202020204" pitchFamily="34" charset="0"/>
              <a:cs typeface="Arial" panose="020B0604020202020204" pitchFamily="34" charset="0"/>
            </a:endParaRPr>
          </a:p>
          <a:p>
            <a:pPr marL="177800" lvl="1" indent="-177800">
              <a:spcBef>
                <a:spcPct val="50000"/>
              </a:spcBef>
              <a:buFontTx/>
              <a:buChar char="•"/>
            </a:pPr>
            <a:r>
              <a:rPr lang="en-US" altLang="en-US" sz="1600" dirty="0">
                <a:latin typeface="Arial" panose="020B0604020202020204" pitchFamily="34" charset="0"/>
                <a:cs typeface="Arial" panose="020B0604020202020204" pitchFamily="34" charset="0"/>
              </a:rPr>
              <a:t>Consistent with US policy. </a:t>
            </a:r>
            <a:r>
              <a:rPr lang="en-US" sz="1600" dirty="0">
                <a:latin typeface="Arial" panose="020B0604020202020204" pitchFamily="34" charset="0"/>
                <a:cs typeface="Arial" panose="020B0604020202020204" pitchFamily="34" charset="0"/>
              </a:rPr>
              <a:t>“The United States is committed to eliminating the use of HEU in all civilian applications, including in the production of medical radioisotopes, because of its direct significance for potential use in nuclear weapons, acts of nuclear terrorism, or other malevolent purposes.” (2012 White House “Fact Sheet”)</a:t>
            </a:r>
          </a:p>
          <a:p>
            <a:pPr marL="742950" lvl="2"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Space Policy Directive 6 also mandates use of LEU in most cases</a:t>
            </a:r>
          </a:p>
          <a:p>
            <a:pPr marL="742950" lvl="2"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National Security Presidential Memoranda (NSPM) 20 – Rules governing launch approval authority</a:t>
            </a:r>
          </a:p>
          <a:p>
            <a:pPr>
              <a:spcBef>
                <a:spcPct val="50000"/>
              </a:spcBef>
              <a:buFontTx/>
              <a:buChar char="•"/>
            </a:pPr>
            <a:endParaRPr lang="en-US" altLang="en-US" sz="18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85D2D01-78A2-4F57-90DC-DC7FAC2F8932}"/>
              </a:ext>
            </a:extLst>
          </p:cNvPr>
          <p:cNvSpPr/>
          <p:nvPr/>
        </p:nvSpPr>
        <p:spPr>
          <a:xfrm>
            <a:off x="617221" y="297181"/>
            <a:ext cx="10972799" cy="461665"/>
          </a:xfrm>
          <a:prstGeom prst="rect">
            <a:avLst/>
          </a:prstGeom>
        </p:spPr>
        <p:txBody>
          <a:bodyPr wrap="square">
            <a:spAutoFit/>
          </a:bodyPr>
          <a:lstStyle/>
          <a:p>
            <a:pPr algn="ctr"/>
            <a:r>
              <a:rPr lang="en-US" sz="2400" b="1" dirty="0">
                <a:solidFill>
                  <a:schemeClr val="bg1"/>
                </a:solidFill>
              </a:rPr>
              <a:t>Challenge #1: High Assay Low-Enriched Uranium (HALEU)</a:t>
            </a:r>
          </a:p>
        </p:txBody>
      </p:sp>
      <p:sp>
        <p:nvSpPr>
          <p:cNvPr id="13" name="Rounded Rectangle 1">
            <a:extLst>
              <a:ext uri="{FF2B5EF4-FFF2-40B4-BE49-F238E27FC236}">
                <a16:creationId xmlns:a16="http://schemas.microsoft.com/office/drawing/2014/main" id="{D51C2145-9525-4312-978D-5F1A1FBF1386}"/>
              </a:ext>
            </a:extLst>
          </p:cNvPr>
          <p:cNvSpPr/>
          <p:nvPr/>
        </p:nvSpPr>
        <p:spPr>
          <a:xfrm>
            <a:off x="321220" y="5850311"/>
            <a:ext cx="11543444" cy="577693"/>
          </a:xfrm>
          <a:prstGeom prst="rect">
            <a:avLst/>
          </a:prstGeom>
          <a:solidFill>
            <a:schemeClr val="accent1">
              <a:lumMod val="75000"/>
            </a:schemeClr>
          </a:solidFill>
          <a:ln w="28575" cap="flat" cmpd="sng" algn="ctr">
            <a:solidFill>
              <a:schemeClr val="tx1"/>
            </a:solidFill>
            <a:prstDash val="solid"/>
          </a:ln>
          <a:effectLst>
            <a:outerShdw blurRad="40000" dist="23000" dir="5400000" rotWithShape="0">
              <a:srgbClr val="000000">
                <a:alpha val="35000"/>
              </a:srgbClr>
            </a:outerShdw>
          </a:effectLst>
        </p:spPr>
        <p:txBody>
          <a:bodyPr rtlCol="0" anchor="ctr"/>
          <a:lstStyle/>
          <a:p>
            <a:pPr marL="297180" marR="0" lvl="1" indent="0" algn="ctr" defTabSz="914400" eaLnBrk="0" fontAlgn="base" latinLnBrk="0" hangingPunct="0">
              <a:lnSpc>
                <a:spcPct val="100000"/>
              </a:lnSpc>
              <a:spcBef>
                <a:spcPct val="0"/>
              </a:spcBef>
              <a:spcAft>
                <a:spcPts val="60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 Space Nuclear Systems Using Low-Enriched Uranium (LEU) be Developed? </a:t>
            </a:r>
          </a:p>
        </p:txBody>
      </p:sp>
    </p:spTree>
    <p:extLst>
      <p:ext uri="{BB962C8B-B14F-4D97-AF65-F5344CB8AC3E}">
        <p14:creationId xmlns:p14="http://schemas.microsoft.com/office/powerpoint/2010/main" val="155363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Box 3">
            <a:extLst>
              <a:ext uri="{FF2B5EF4-FFF2-40B4-BE49-F238E27FC236}">
                <a16:creationId xmlns:a16="http://schemas.microsoft.com/office/drawing/2014/main" id="{848B8BE9-5C54-47A0-9949-147C04F9425E}"/>
              </a:ext>
            </a:extLst>
          </p:cNvPr>
          <p:cNvSpPr txBox="1">
            <a:spLocks noChangeArrowheads="1"/>
          </p:cNvSpPr>
          <p:nvPr/>
        </p:nvSpPr>
        <p:spPr bwMode="auto">
          <a:xfrm>
            <a:off x="405015" y="1269651"/>
            <a:ext cx="7594239"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a:defRPr sz="2400">
                <a:solidFill>
                  <a:schemeClr val="tx1"/>
                </a:solidFill>
                <a:latin typeface="Times New Roman" pitchFamily="18" charset="0"/>
              </a:defRPr>
            </a:lvl1pPr>
            <a:lvl2pPr indent="-1651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50000"/>
              </a:spcBef>
            </a:pPr>
            <a:r>
              <a:rPr lang="en-US" altLang="en-US" sz="1800" dirty="0">
                <a:latin typeface="Arial" panose="020B0604020202020204" pitchFamily="34" charset="0"/>
                <a:cs typeface="Arial" panose="020B0604020202020204" pitchFamily="34" charset="0"/>
              </a:rPr>
              <a:t>For In-Space Use</a:t>
            </a:r>
          </a:p>
          <a:p>
            <a:pPr>
              <a:spcBef>
                <a:spcPct val="50000"/>
              </a:spcBef>
              <a:buFontTx/>
              <a:buChar char="•"/>
            </a:pPr>
            <a:r>
              <a:rPr lang="en-US" altLang="en-US" sz="1600" dirty="0">
                <a:latin typeface="Arial" panose="020B0604020202020204" pitchFamily="34" charset="0"/>
                <a:cs typeface="Arial" panose="020B0604020202020204" pitchFamily="34" charset="0"/>
              </a:rPr>
              <a:t>NASA Space Nuclear Propulsion (SNP) (NTP and NEP)</a:t>
            </a:r>
          </a:p>
          <a:p>
            <a:pPr>
              <a:spcBef>
                <a:spcPct val="50000"/>
              </a:spcBef>
              <a:buFontTx/>
              <a:buChar char="•"/>
            </a:pPr>
            <a:r>
              <a:rPr lang="en-US" altLang="en-US" sz="1600" dirty="0">
                <a:latin typeface="Arial" panose="020B0604020202020204" pitchFamily="34" charset="0"/>
                <a:cs typeface="Arial" panose="020B0604020202020204" pitchFamily="34" charset="0"/>
              </a:rPr>
              <a:t>NASA Fission Surface Power (FSP) (10s kW</a:t>
            </a:r>
            <a:r>
              <a:rPr lang="en-US" altLang="en-US" sz="1600" baseline="-25000" dirty="0">
                <a:latin typeface="Arial" panose="020B0604020202020204" pitchFamily="34" charset="0"/>
                <a:cs typeface="Arial" panose="020B0604020202020204" pitchFamily="34" charset="0"/>
              </a:rPr>
              <a:t>e</a:t>
            </a:r>
            <a:r>
              <a:rPr lang="en-US" altLang="en-US" sz="1600" dirty="0">
                <a:latin typeface="Arial" panose="020B0604020202020204" pitchFamily="34" charset="0"/>
                <a:cs typeface="Arial" panose="020B0604020202020204" pitchFamily="34" charset="0"/>
              </a:rPr>
              <a:t>)</a:t>
            </a:r>
          </a:p>
          <a:p>
            <a:pPr>
              <a:spcBef>
                <a:spcPct val="50000"/>
              </a:spcBef>
              <a:buFontTx/>
              <a:buChar char="•"/>
            </a:pPr>
            <a:r>
              <a:rPr lang="en-US" altLang="en-US" sz="1600" dirty="0">
                <a:latin typeface="Arial" panose="020B0604020202020204" pitchFamily="34" charset="0"/>
                <a:cs typeface="Arial" panose="020B0604020202020204" pitchFamily="34" charset="0"/>
              </a:rPr>
              <a:t>DARPA Demonstration Rocket for Agile Cislunar Operations (DRACO) (NTP)</a:t>
            </a:r>
          </a:p>
          <a:p>
            <a:pPr>
              <a:spcBef>
                <a:spcPct val="50000"/>
              </a:spcBef>
              <a:buFontTx/>
              <a:buChar char="•"/>
            </a:pPr>
            <a:r>
              <a:rPr lang="en-US" altLang="en-US" sz="1600" dirty="0">
                <a:latin typeface="Arial" panose="020B0604020202020204" pitchFamily="34" charset="0"/>
                <a:cs typeface="Arial" panose="020B0604020202020204" pitchFamily="34" charset="0"/>
              </a:rPr>
              <a:t>AFRL/USSF Joint Energy Technology Supplying On-Orbit Nuclear Power (JETSON) (NEP) (10s kW</a:t>
            </a:r>
            <a:r>
              <a:rPr lang="en-US" altLang="en-US" sz="1600" baseline="-25000" dirty="0">
                <a:latin typeface="Arial" panose="020B0604020202020204" pitchFamily="34" charset="0"/>
                <a:cs typeface="Arial" panose="020B0604020202020204" pitchFamily="34" charset="0"/>
              </a:rPr>
              <a:t>e</a:t>
            </a:r>
            <a:r>
              <a:rPr lang="en-US" altLang="en-US" sz="1600" dirty="0">
                <a:latin typeface="Arial" panose="020B0604020202020204" pitchFamily="34" charset="0"/>
                <a:cs typeface="Arial" panose="020B0604020202020204" pitchFamily="34" charset="0"/>
              </a:rPr>
              <a:t>)</a:t>
            </a:r>
          </a:p>
          <a:p>
            <a:pPr>
              <a:spcBef>
                <a:spcPct val="50000"/>
              </a:spcBef>
              <a:buFontTx/>
              <a:buChar char="•"/>
            </a:pPr>
            <a:endParaRPr lang="en-US" altLang="en-US" sz="1600" dirty="0">
              <a:latin typeface="Arial" panose="020B0604020202020204" pitchFamily="34" charset="0"/>
              <a:cs typeface="Arial" panose="020B0604020202020204" pitchFamily="34" charset="0"/>
            </a:endParaRPr>
          </a:p>
          <a:p>
            <a:pPr marL="0" indent="0">
              <a:spcBef>
                <a:spcPct val="50000"/>
              </a:spcBef>
            </a:pPr>
            <a:r>
              <a:rPr lang="en-US" altLang="en-US" sz="1800" dirty="0">
                <a:latin typeface="Arial" panose="020B0604020202020204" pitchFamily="34" charset="0"/>
                <a:cs typeface="Arial" panose="020B0604020202020204" pitchFamily="34" charset="0"/>
              </a:rPr>
              <a:t>For Terrestrial Use</a:t>
            </a:r>
          </a:p>
          <a:p>
            <a:pPr>
              <a:spcBef>
                <a:spcPct val="50000"/>
              </a:spcBef>
              <a:buFontTx/>
              <a:buChar char="•"/>
            </a:pPr>
            <a:r>
              <a:rPr lang="en-US" altLang="en-US" sz="1600" dirty="0">
                <a:latin typeface="Arial" panose="020B0604020202020204" pitchFamily="34" charset="0"/>
                <a:cs typeface="Arial" panose="020B0604020202020204" pitchFamily="34" charset="0"/>
              </a:rPr>
              <a:t>DOE and Commercial Terrestrial Microreactors (10-20 MW</a:t>
            </a:r>
            <a:r>
              <a:rPr lang="en-US" altLang="en-US" sz="1600" baseline="-25000" dirty="0">
                <a:latin typeface="Arial" panose="020B0604020202020204" pitchFamily="34" charset="0"/>
                <a:cs typeface="Arial" panose="020B0604020202020204" pitchFamily="34" charset="0"/>
              </a:rPr>
              <a:t>e</a:t>
            </a:r>
            <a:r>
              <a:rPr lang="en-US" altLang="en-US" sz="1600" dirty="0">
                <a:latin typeface="Arial" panose="020B0604020202020204" pitchFamily="34" charset="0"/>
                <a:cs typeface="Arial" panose="020B0604020202020204" pitchFamily="34" charset="0"/>
              </a:rPr>
              <a:t>)</a:t>
            </a:r>
          </a:p>
          <a:p>
            <a:pPr>
              <a:spcBef>
                <a:spcPct val="50000"/>
              </a:spcBef>
              <a:buFontTx/>
              <a:buChar char="•"/>
            </a:pPr>
            <a:r>
              <a:rPr lang="en-US" altLang="en-US" sz="1600" dirty="0">
                <a:latin typeface="Arial" panose="020B0604020202020204" pitchFamily="34" charset="0"/>
                <a:cs typeface="Arial" panose="020B0604020202020204" pitchFamily="34" charset="0"/>
              </a:rPr>
              <a:t>DOD Strategic Capabilities Office (SCO) Project Pele (1-5 MW</a:t>
            </a:r>
            <a:r>
              <a:rPr lang="en-US" altLang="en-US" sz="1600" baseline="-25000" dirty="0">
                <a:latin typeface="Arial" panose="020B0604020202020204" pitchFamily="34" charset="0"/>
                <a:cs typeface="Arial" panose="020B0604020202020204" pitchFamily="34" charset="0"/>
              </a:rPr>
              <a:t>e</a:t>
            </a:r>
            <a:r>
              <a:rPr lang="en-US" altLang="en-US" sz="1600" dirty="0">
                <a:latin typeface="Arial" panose="020B0604020202020204" pitchFamily="34" charset="0"/>
                <a:cs typeface="Arial" panose="020B0604020202020204" pitchFamily="34" charset="0"/>
              </a:rPr>
              <a:t>)</a:t>
            </a:r>
          </a:p>
          <a:p>
            <a:pPr>
              <a:spcBef>
                <a:spcPct val="50000"/>
              </a:spcBef>
              <a:buFontTx/>
              <a:buChar char="•"/>
            </a:pPr>
            <a:endParaRPr lang="en-US" altLang="en-US" sz="1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5990EF0-076F-4EE2-9227-5B4922B653C4}"/>
              </a:ext>
            </a:extLst>
          </p:cNvPr>
          <p:cNvSpPr txBox="1"/>
          <p:nvPr/>
        </p:nvSpPr>
        <p:spPr>
          <a:xfrm>
            <a:off x="8580618" y="3167390"/>
            <a:ext cx="2999166" cy="261610"/>
          </a:xfrm>
          <a:prstGeom prst="rect">
            <a:avLst/>
          </a:prstGeom>
          <a:noFill/>
          <a:ln>
            <a:solidFill>
              <a:schemeClr val="tx1"/>
            </a:solidFill>
          </a:ln>
        </p:spPr>
        <p:txBody>
          <a:bodyPr wrap="square" rtlCol="0">
            <a:spAutoFit/>
          </a:bodyPr>
          <a:lstStyle/>
          <a:p>
            <a:pPr algn="ctr"/>
            <a:r>
              <a:rPr lang="en-US" sz="1100" dirty="0"/>
              <a:t>DRACO Concept (</a:t>
            </a:r>
            <a:r>
              <a:rPr lang="en-US" sz="1100" i="1" dirty="0"/>
              <a:t>SpaceNews</a:t>
            </a:r>
            <a:r>
              <a:rPr lang="en-US" sz="1100" dirty="0"/>
              <a:t>, May 2022)</a:t>
            </a:r>
          </a:p>
        </p:txBody>
      </p:sp>
      <p:sp>
        <p:nvSpPr>
          <p:cNvPr id="17" name="Rectangle 16">
            <a:extLst>
              <a:ext uri="{FF2B5EF4-FFF2-40B4-BE49-F238E27FC236}">
                <a16:creationId xmlns:a16="http://schemas.microsoft.com/office/drawing/2014/main" id="{685D2D01-78A2-4F57-90DC-DC7FAC2F8932}"/>
              </a:ext>
            </a:extLst>
          </p:cNvPr>
          <p:cNvSpPr/>
          <p:nvPr/>
        </p:nvSpPr>
        <p:spPr>
          <a:xfrm>
            <a:off x="617221" y="297181"/>
            <a:ext cx="10972799" cy="461665"/>
          </a:xfrm>
          <a:prstGeom prst="rect">
            <a:avLst/>
          </a:prstGeom>
        </p:spPr>
        <p:txBody>
          <a:bodyPr wrap="square">
            <a:spAutoFit/>
          </a:bodyPr>
          <a:lstStyle/>
          <a:p>
            <a:pPr algn="ctr"/>
            <a:r>
              <a:rPr lang="en-US" sz="2400" b="1" dirty="0">
                <a:solidFill>
                  <a:schemeClr val="bg1"/>
                </a:solidFill>
              </a:rPr>
              <a:t>High-Profile HALEU Nuclear Projects</a:t>
            </a:r>
          </a:p>
        </p:txBody>
      </p:sp>
      <p:pic>
        <p:nvPicPr>
          <p:cNvPr id="1026" name="Picture 2">
            <a:extLst>
              <a:ext uri="{FF2B5EF4-FFF2-40B4-BE49-F238E27FC236}">
                <a16:creationId xmlns:a16="http://schemas.microsoft.com/office/drawing/2014/main" id="{4CE278C8-4023-4BED-97D3-3588109C5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899" y="1361130"/>
            <a:ext cx="3240605" cy="1788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7F8C51-FBDC-4923-A57F-0E0B6E923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007" y="4893705"/>
            <a:ext cx="2454426" cy="17880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2E5D7EE-17BE-47ED-95E1-EABDCF57A29A}"/>
              </a:ext>
            </a:extLst>
          </p:cNvPr>
          <p:cNvSpPr txBox="1"/>
          <p:nvPr/>
        </p:nvSpPr>
        <p:spPr>
          <a:xfrm>
            <a:off x="2606850" y="6250865"/>
            <a:ext cx="2999166" cy="430887"/>
          </a:xfrm>
          <a:prstGeom prst="rect">
            <a:avLst/>
          </a:prstGeom>
          <a:noFill/>
          <a:ln>
            <a:solidFill>
              <a:schemeClr val="tx1"/>
            </a:solidFill>
          </a:ln>
        </p:spPr>
        <p:txBody>
          <a:bodyPr wrap="square" rtlCol="0">
            <a:spAutoFit/>
          </a:bodyPr>
          <a:lstStyle/>
          <a:p>
            <a:pPr algn="ctr"/>
            <a:r>
              <a:rPr lang="en-US" sz="1100" dirty="0"/>
              <a:t>Mobile Microreactor Concept (</a:t>
            </a:r>
            <a:r>
              <a:rPr lang="en-US" sz="1100" i="1" dirty="0"/>
              <a:t>PowerMag</a:t>
            </a:r>
            <a:r>
              <a:rPr lang="en-US" sz="1100" dirty="0"/>
              <a:t>, April 2022)</a:t>
            </a:r>
          </a:p>
        </p:txBody>
      </p:sp>
      <p:pic>
        <p:nvPicPr>
          <p:cNvPr id="16" name="Picture 15" descr="A picture containing furniture, seat, chair&#10;&#10;Description automatically generated">
            <a:extLst>
              <a:ext uri="{FF2B5EF4-FFF2-40B4-BE49-F238E27FC236}">
                <a16:creationId xmlns:a16="http://schemas.microsoft.com/office/drawing/2014/main" id="{6831F59D-402F-460C-AF1B-7660C74CEFE6}"/>
              </a:ext>
            </a:extLst>
          </p:cNvPr>
          <p:cNvPicPr>
            <a:picLocks noChangeAspect="1"/>
          </p:cNvPicPr>
          <p:nvPr/>
        </p:nvPicPr>
        <p:blipFill>
          <a:blip r:embed="rId6" cstate="print">
            <a:clrChange>
              <a:clrFrom>
                <a:srgbClr val="FEFCFF"/>
              </a:clrFrom>
              <a:clrTo>
                <a:srgbClr val="FEFCFF">
                  <a:alpha val="0"/>
                </a:srgbClr>
              </a:clrTo>
            </a:clrChange>
            <a:extLst>
              <a:ext uri="{28A0092B-C50C-407E-A947-70E740481C1C}">
                <a14:useLocalDpi xmlns:a14="http://schemas.microsoft.com/office/drawing/2010/main" val="0"/>
              </a:ext>
            </a:extLst>
          </a:blip>
          <a:stretch>
            <a:fillRect/>
          </a:stretch>
        </p:blipFill>
        <p:spPr>
          <a:xfrm flipH="1">
            <a:off x="8623904" y="4360657"/>
            <a:ext cx="1144201" cy="1989135"/>
          </a:xfrm>
          <a:prstGeom prst="rect">
            <a:avLst/>
          </a:prstGeom>
        </p:spPr>
      </p:pic>
      <p:pic>
        <p:nvPicPr>
          <p:cNvPr id="18" name="Picture 17">
            <a:extLst>
              <a:ext uri="{FF2B5EF4-FFF2-40B4-BE49-F238E27FC236}">
                <a16:creationId xmlns:a16="http://schemas.microsoft.com/office/drawing/2014/main" id="{7675575F-3ED9-4015-8793-5ECD989E922C}"/>
              </a:ext>
            </a:extLst>
          </p:cNvPr>
          <p:cNvPicPr>
            <a:picLocks noChangeAspect="1"/>
          </p:cNvPicPr>
          <p:nvPr/>
        </p:nvPicPr>
        <p:blipFill>
          <a:blip r:embed="rId7">
            <a:clrChange>
              <a:clrFrom>
                <a:srgbClr val="FEFCFF"/>
              </a:clrFrom>
              <a:clrTo>
                <a:srgbClr val="FEFCFF">
                  <a:alpha val="0"/>
                </a:srgbClr>
              </a:clrTo>
            </a:clrChange>
            <a:extLst>
              <a:ext uri="{28A0092B-C50C-407E-A947-70E740481C1C}">
                <a14:useLocalDpi xmlns:a14="http://schemas.microsoft.com/office/drawing/2010/main" val="0"/>
              </a:ext>
            </a:extLst>
          </a:blip>
          <a:stretch>
            <a:fillRect/>
          </a:stretch>
        </p:blipFill>
        <p:spPr>
          <a:xfrm>
            <a:off x="7134103" y="3237454"/>
            <a:ext cx="1446515" cy="3497979"/>
          </a:xfrm>
          <a:prstGeom prst="rect">
            <a:avLst/>
          </a:prstGeom>
        </p:spPr>
      </p:pic>
      <p:pic>
        <p:nvPicPr>
          <p:cNvPr id="19" name="Picture 18" descr="A picture containing seat&#10;&#10;Description automatically generated">
            <a:extLst>
              <a:ext uri="{FF2B5EF4-FFF2-40B4-BE49-F238E27FC236}">
                <a16:creationId xmlns:a16="http://schemas.microsoft.com/office/drawing/2014/main" id="{123A0708-E098-4445-BEA3-39F9369E9BA8}"/>
              </a:ext>
            </a:extLst>
          </p:cNvPr>
          <p:cNvPicPr>
            <a:picLocks noChangeAspect="1"/>
          </p:cNvPicPr>
          <p:nvPr/>
        </p:nvPicPr>
        <p:blipFill>
          <a:blip r:embed="rId8" cstate="print">
            <a:clrChange>
              <a:clrFrom>
                <a:srgbClr val="FEFCFF"/>
              </a:clrFrom>
              <a:clrTo>
                <a:srgbClr val="FEFCFF">
                  <a:alpha val="0"/>
                </a:srgbClr>
              </a:clrTo>
            </a:clrChange>
            <a:extLst>
              <a:ext uri="{28A0092B-C50C-407E-A947-70E740481C1C}">
                <a14:useLocalDpi xmlns:a14="http://schemas.microsoft.com/office/drawing/2010/main" val="0"/>
              </a:ext>
            </a:extLst>
          </a:blip>
          <a:stretch>
            <a:fillRect/>
          </a:stretch>
        </p:blipFill>
        <p:spPr>
          <a:xfrm flipH="1">
            <a:off x="9920507" y="3706670"/>
            <a:ext cx="1066800" cy="1404548"/>
          </a:xfrm>
          <a:prstGeom prst="rect">
            <a:avLst/>
          </a:prstGeom>
        </p:spPr>
      </p:pic>
      <p:sp>
        <p:nvSpPr>
          <p:cNvPr id="20" name="Freeform: Shape 19">
            <a:extLst>
              <a:ext uri="{FF2B5EF4-FFF2-40B4-BE49-F238E27FC236}">
                <a16:creationId xmlns:a16="http://schemas.microsoft.com/office/drawing/2014/main" id="{1A54EBF8-4FBA-498F-9134-A681DB0EF703}"/>
              </a:ext>
            </a:extLst>
          </p:cNvPr>
          <p:cNvSpPr/>
          <p:nvPr/>
        </p:nvSpPr>
        <p:spPr>
          <a:xfrm>
            <a:off x="8288082" y="6097030"/>
            <a:ext cx="633993" cy="190744"/>
          </a:xfrm>
          <a:custGeom>
            <a:avLst/>
            <a:gdLst>
              <a:gd name="connsiteX0" fmla="*/ 0 w 425302"/>
              <a:gd name="connsiteY0" fmla="*/ 616688 h 616688"/>
              <a:gd name="connsiteX1" fmla="*/ 212651 w 425302"/>
              <a:gd name="connsiteY1" fmla="*/ 510362 h 616688"/>
              <a:gd name="connsiteX2" fmla="*/ 170120 w 425302"/>
              <a:gd name="connsiteY2" fmla="*/ 116958 h 616688"/>
              <a:gd name="connsiteX3" fmla="*/ 425302 w 425302"/>
              <a:gd name="connsiteY3" fmla="*/ 0 h 616688"/>
              <a:gd name="connsiteX4" fmla="*/ 425302 w 425302"/>
              <a:gd name="connsiteY4" fmla="*/ 0 h 61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302" h="616688">
                <a:moveTo>
                  <a:pt x="0" y="616688"/>
                </a:moveTo>
                <a:cubicBezTo>
                  <a:pt x="92149" y="605169"/>
                  <a:pt x="184298" y="593650"/>
                  <a:pt x="212651" y="510362"/>
                </a:cubicBezTo>
                <a:cubicBezTo>
                  <a:pt x="241004" y="427074"/>
                  <a:pt x="134678" y="202018"/>
                  <a:pt x="170120" y="116958"/>
                </a:cubicBezTo>
                <a:cubicBezTo>
                  <a:pt x="205562" y="31898"/>
                  <a:pt x="425302" y="0"/>
                  <a:pt x="425302" y="0"/>
                </a:cubicBezTo>
                <a:lnTo>
                  <a:pt x="425302"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AC9481D-930C-406B-826E-C955F1B9B712}"/>
              </a:ext>
            </a:extLst>
          </p:cNvPr>
          <p:cNvSpPr/>
          <p:nvPr/>
        </p:nvSpPr>
        <p:spPr>
          <a:xfrm>
            <a:off x="9441317" y="4748849"/>
            <a:ext cx="891382" cy="1278750"/>
          </a:xfrm>
          <a:custGeom>
            <a:avLst/>
            <a:gdLst>
              <a:gd name="connsiteX0" fmla="*/ 663786 w 663786"/>
              <a:gd name="connsiteY0" fmla="*/ 0 h 1103921"/>
              <a:gd name="connsiteX1" fmla="*/ 419946 w 663786"/>
              <a:gd name="connsiteY1" fmla="*/ 314960 h 1103921"/>
              <a:gd name="connsiteX2" fmla="*/ 501226 w 663786"/>
              <a:gd name="connsiteY2" fmla="*/ 548640 h 1103921"/>
              <a:gd name="connsiteX3" fmla="*/ 267546 w 663786"/>
              <a:gd name="connsiteY3" fmla="*/ 751840 h 1103921"/>
              <a:gd name="connsiteX4" fmla="*/ 358986 w 663786"/>
              <a:gd name="connsiteY4" fmla="*/ 975360 h 1103921"/>
              <a:gd name="connsiteX5" fmla="*/ 23706 w 663786"/>
              <a:gd name="connsiteY5" fmla="*/ 1097280 h 1103921"/>
              <a:gd name="connsiteX6" fmla="*/ 54186 w 663786"/>
              <a:gd name="connsiteY6" fmla="*/ 1076960 h 11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786" h="1103921">
                <a:moveTo>
                  <a:pt x="663786" y="0"/>
                </a:moveTo>
                <a:cubicBezTo>
                  <a:pt x="555412" y="111760"/>
                  <a:pt x="447039" y="223520"/>
                  <a:pt x="419946" y="314960"/>
                </a:cubicBezTo>
                <a:cubicBezTo>
                  <a:pt x="392853" y="406400"/>
                  <a:pt x="526626" y="475827"/>
                  <a:pt x="501226" y="548640"/>
                </a:cubicBezTo>
                <a:cubicBezTo>
                  <a:pt x="475826" y="621453"/>
                  <a:pt x="291253" y="680720"/>
                  <a:pt x="267546" y="751840"/>
                </a:cubicBezTo>
                <a:cubicBezTo>
                  <a:pt x="243839" y="822960"/>
                  <a:pt x="399626" y="917787"/>
                  <a:pt x="358986" y="975360"/>
                </a:cubicBezTo>
                <a:cubicBezTo>
                  <a:pt x="318346" y="1032933"/>
                  <a:pt x="74506" y="1080347"/>
                  <a:pt x="23706" y="1097280"/>
                </a:cubicBezTo>
                <a:cubicBezTo>
                  <a:pt x="-27094" y="1114213"/>
                  <a:pt x="13546" y="1095586"/>
                  <a:pt x="54186" y="1076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5CAA75F-1153-460E-BF95-6EA374F5333B}"/>
              </a:ext>
            </a:extLst>
          </p:cNvPr>
          <p:cNvSpPr txBox="1"/>
          <p:nvPr/>
        </p:nvSpPr>
        <p:spPr>
          <a:xfrm>
            <a:off x="9476096" y="6022360"/>
            <a:ext cx="776626" cy="369332"/>
          </a:xfrm>
          <a:prstGeom prst="rect">
            <a:avLst/>
          </a:prstGeom>
          <a:noFill/>
        </p:spPr>
        <p:txBody>
          <a:bodyPr wrap="square" rtlCol="0">
            <a:spAutoFit/>
          </a:bodyPr>
          <a:lstStyle/>
          <a:p>
            <a:pPr algn="ctr"/>
            <a:r>
              <a:rPr lang="en-US" sz="900" dirty="0"/>
              <a:t>Controller Pallet</a:t>
            </a:r>
          </a:p>
        </p:txBody>
      </p:sp>
      <p:sp>
        <p:nvSpPr>
          <p:cNvPr id="24" name="TextBox 23">
            <a:extLst>
              <a:ext uri="{FF2B5EF4-FFF2-40B4-BE49-F238E27FC236}">
                <a16:creationId xmlns:a16="http://schemas.microsoft.com/office/drawing/2014/main" id="{B3619AD3-2F5E-4F8E-A847-B5534DBB2946}"/>
              </a:ext>
            </a:extLst>
          </p:cNvPr>
          <p:cNvSpPr txBox="1"/>
          <p:nvPr/>
        </p:nvSpPr>
        <p:spPr>
          <a:xfrm>
            <a:off x="10005911" y="5391890"/>
            <a:ext cx="447996" cy="230832"/>
          </a:xfrm>
          <a:prstGeom prst="rect">
            <a:avLst/>
          </a:prstGeom>
          <a:noFill/>
        </p:spPr>
        <p:txBody>
          <a:bodyPr wrap="square" rtlCol="0">
            <a:spAutoFit/>
          </a:bodyPr>
          <a:lstStyle/>
          <a:p>
            <a:pPr algn="ctr"/>
            <a:r>
              <a:rPr lang="en-US" sz="900" dirty="0"/>
              <a:t>1 km</a:t>
            </a:r>
          </a:p>
        </p:txBody>
      </p:sp>
      <p:sp>
        <p:nvSpPr>
          <p:cNvPr id="25" name="TextBox 24">
            <a:extLst>
              <a:ext uri="{FF2B5EF4-FFF2-40B4-BE49-F238E27FC236}">
                <a16:creationId xmlns:a16="http://schemas.microsoft.com/office/drawing/2014/main" id="{550FCD05-CA94-4ADF-8537-D25DDFB819CE}"/>
              </a:ext>
            </a:extLst>
          </p:cNvPr>
          <p:cNvSpPr txBox="1"/>
          <p:nvPr/>
        </p:nvSpPr>
        <p:spPr>
          <a:xfrm>
            <a:off x="8305292" y="5890218"/>
            <a:ext cx="447996" cy="230832"/>
          </a:xfrm>
          <a:prstGeom prst="rect">
            <a:avLst/>
          </a:prstGeom>
          <a:noFill/>
        </p:spPr>
        <p:txBody>
          <a:bodyPr wrap="square" rtlCol="0">
            <a:spAutoFit/>
          </a:bodyPr>
          <a:lstStyle/>
          <a:p>
            <a:pPr algn="ctr"/>
            <a:r>
              <a:rPr lang="en-US" sz="900" dirty="0"/>
              <a:t>50 m</a:t>
            </a:r>
          </a:p>
        </p:txBody>
      </p:sp>
      <p:sp>
        <p:nvSpPr>
          <p:cNvPr id="26" name="TextBox 25">
            <a:extLst>
              <a:ext uri="{FF2B5EF4-FFF2-40B4-BE49-F238E27FC236}">
                <a16:creationId xmlns:a16="http://schemas.microsoft.com/office/drawing/2014/main" id="{5FC0A9E8-69E5-40FE-B4D9-01D13D3D4C80}"/>
              </a:ext>
            </a:extLst>
          </p:cNvPr>
          <p:cNvSpPr txBox="1"/>
          <p:nvPr/>
        </p:nvSpPr>
        <p:spPr>
          <a:xfrm>
            <a:off x="10209998" y="5787729"/>
            <a:ext cx="1621460" cy="261610"/>
          </a:xfrm>
          <a:prstGeom prst="rect">
            <a:avLst/>
          </a:prstGeom>
          <a:noFill/>
          <a:ln>
            <a:solidFill>
              <a:schemeClr val="tx1"/>
            </a:solidFill>
          </a:ln>
        </p:spPr>
        <p:txBody>
          <a:bodyPr wrap="square" rtlCol="0">
            <a:spAutoFit/>
          </a:bodyPr>
          <a:lstStyle/>
          <a:p>
            <a:pPr algn="ctr"/>
            <a:r>
              <a:rPr lang="en-US" sz="1100" dirty="0"/>
              <a:t>NASA FSP Concept</a:t>
            </a:r>
          </a:p>
        </p:txBody>
      </p:sp>
      <p:sp>
        <p:nvSpPr>
          <p:cNvPr id="27" name="TextBox 26">
            <a:extLst>
              <a:ext uri="{FF2B5EF4-FFF2-40B4-BE49-F238E27FC236}">
                <a16:creationId xmlns:a16="http://schemas.microsoft.com/office/drawing/2014/main" id="{89DEB52E-4B8A-4B33-BB96-8555EA4ED36F}"/>
              </a:ext>
            </a:extLst>
          </p:cNvPr>
          <p:cNvSpPr txBox="1"/>
          <p:nvPr/>
        </p:nvSpPr>
        <p:spPr>
          <a:xfrm>
            <a:off x="6745790" y="5884926"/>
            <a:ext cx="776626" cy="369332"/>
          </a:xfrm>
          <a:prstGeom prst="rect">
            <a:avLst/>
          </a:prstGeom>
          <a:noFill/>
        </p:spPr>
        <p:txBody>
          <a:bodyPr wrap="square" rtlCol="0">
            <a:spAutoFit/>
          </a:bodyPr>
          <a:lstStyle/>
          <a:p>
            <a:pPr algn="ctr"/>
            <a:r>
              <a:rPr lang="en-US" sz="900" dirty="0"/>
              <a:t>Reactor Pallet</a:t>
            </a:r>
          </a:p>
        </p:txBody>
      </p:sp>
      <p:sp>
        <p:nvSpPr>
          <p:cNvPr id="28" name="TextBox 27">
            <a:extLst>
              <a:ext uri="{FF2B5EF4-FFF2-40B4-BE49-F238E27FC236}">
                <a16:creationId xmlns:a16="http://schemas.microsoft.com/office/drawing/2014/main" id="{03FAFB15-C211-433C-A7BC-F44F1BB56BBE}"/>
              </a:ext>
            </a:extLst>
          </p:cNvPr>
          <p:cNvSpPr txBox="1"/>
          <p:nvPr/>
        </p:nvSpPr>
        <p:spPr>
          <a:xfrm>
            <a:off x="10642784" y="4793693"/>
            <a:ext cx="1144201" cy="507831"/>
          </a:xfrm>
          <a:prstGeom prst="rect">
            <a:avLst/>
          </a:prstGeom>
          <a:noFill/>
        </p:spPr>
        <p:txBody>
          <a:bodyPr wrap="square" rtlCol="0">
            <a:spAutoFit/>
          </a:bodyPr>
          <a:lstStyle/>
          <a:p>
            <a:pPr algn="ctr"/>
            <a:r>
              <a:rPr lang="en-US" sz="900" dirty="0"/>
              <a:t>User I/F</a:t>
            </a:r>
          </a:p>
          <a:p>
            <a:pPr algn="ctr"/>
            <a:r>
              <a:rPr lang="en-US" sz="900" dirty="0"/>
              <a:t>Down-Converter</a:t>
            </a:r>
          </a:p>
          <a:p>
            <a:pPr algn="ctr"/>
            <a:r>
              <a:rPr lang="en-US" sz="900" dirty="0"/>
              <a:t> Pallet</a:t>
            </a:r>
          </a:p>
        </p:txBody>
      </p:sp>
    </p:spTree>
    <p:extLst>
      <p:ext uri="{BB962C8B-B14F-4D97-AF65-F5344CB8AC3E}">
        <p14:creationId xmlns:p14="http://schemas.microsoft.com/office/powerpoint/2010/main" val="351769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05790" y="302068"/>
            <a:ext cx="10984230" cy="543751"/>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Challenge #2: NEP Power System</a:t>
            </a:r>
          </a:p>
        </p:txBody>
      </p:sp>
      <mc:AlternateContent xmlns:mc="http://schemas.openxmlformats.org/markup-compatibility/2006" xmlns:a14="http://schemas.microsoft.com/office/drawing/2010/main">
        <mc:Choice Requires="a14">
          <p:sp>
            <p:nvSpPr>
              <p:cNvPr id="16" name="Content Placeholder 3">
                <a:extLst>
                  <a:ext uri="{FF2B5EF4-FFF2-40B4-BE49-F238E27FC236}">
                    <a16:creationId xmlns:a16="http://schemas.microsoft.com/office/drawing/2014/main" id="{E1B7104E-3B19-4C84-B653-9E1BEDD4105A}"/>
                  </a:ext>
                </a:extLst>
              </p:cNvPr>
              <p:cNvSpPr txBox="1">
                <a:spLocks/>
              </p:cNvSpPr>
              <p:nvPr/>
            </p:nvSpPr>
            <p:spPr>
              <a:xfrm>
                <a:off x="150812" y="1308425"/>
                <a:ext cx="11783521" cy="506482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Aft>
                    <a:spcPts val="300"/>
                  </a:spcAft>
                  <a:buNone/>
                </a:pPr>
                <a:r>
                  <a:rPr lang="en-US" sz="1600" u="sng" dirty="0">
                    <a:latin typeface="Arial" panose="020B0604020202020204" pitchFamily="34" charset="0"/>
                    <a:cs typeface="Arial" panose="020B0604020202020204" pitchFamily="34" charset="0"/>
                  </a:rPr>
                  <a:t>≥ 25,000 hours of continuous operation</a:t>
                </a:r>
              </a:p>
              <a:p>
                <a:pPr lvl="1">
                  <a:spcAft>
                    <a:spcPts val="300"/>
                  </a:spcAft>
                  <a:buFont typeface="Wingdings" pitchFamily="2" charset="2"/>
                  <a:buChar char="§"/>
                </a:pPr>
                <a:r>
                  <a:rPr lang="en-US" sz="1600" dirty="0">
                    <a:latin typeface="Arial" panose="020B0604020202020204" pitchFamily="34" charset="0"/>
                    <a:cs typeface="Arial" panose="020B0604020202020204" pitchFamily="34" charset="0"/>
                  </a:rPr>
                  <a:t>Reactor </a:t>
                </a:r>
              </a:p>
              <a:p>
                <a:pPr lvl="2">
                  <a:spcAft>
                    <a:spcPts val="300"/>
                  </a:spcAft>
                  <a:buFont typeface="Wingdings" pitchFamily="2" charset="2"/>
                  <a:buChar char="§"/>
                </a:pPr>
                <a:r>
                  <a:rPr lang="en-US" sz="1600" dirty="0">
                    <a:latin typeface="Arial" panose="020B0604020202020204" pitchFamily="34" charset="0"/>
                    <a:cs typeface="Arial" panose="020B0604020202020204" pitchFamily="34" charset="0"/>
                  </a:rPr>
                  <a:t>Similar to terrestrial, but </a:t>
                </a:r>
                <a:r>
                  <a:rPr lang="en-US" sz="1600" b="1" dirty="0">
                    <a:solidFill>
                      <a:srgbClr val="FF0000"/>
                    </a:solidFill>
                    <a:latin typeface="Arial" panose="020B0604020202020204" pitchFamily="34" charset="0"/>
                    <a:cs typeface="Arial" panose="020B0604020202020204" pitchFamily="34" charset="0"/>
                  </a:rPr>
                  <a:t>hotter</a:t>
                </a:r>
              </a:p>
              <a:p>
                <a:pPr lvl="2">
                  <a:spcAft>
                    <a:spcPts val="300"/>
                  </a:spcAft>
                  <a:buFont typeface="Wingdings" pitchFamily="2" charset="2"/>
                  <a:buChar char="§"/>
                </a:pPr>
                <a:r>
                  <a:rPr lang="en-US" sz="1600" dirty="0">
                    <a:latin typeface="Arial" panose="020B0604020202020204" pitchFamily="34" charset="0"/>
                    <a:cs typeface="Arial" panose="020B0604020202020204" pitchFamily="34" charset="0"/>
                  </a:rPr>
                  <a:t>Not as hot as NTP</a:t>
                </a:r>
              </a:p>
              <a:p>
                <a:pPr lvl="1">
                  <a:spcAft>
                    <a:spcPts val="300"/>
                  </a:spcAft>
                  <a:buFont typeface="Wingdings" pitchFamily="2" charset="2"/>
                  <a:buChar char="§"/>
                </a:pPr>
                <a:endParaRPr lang="en-US" sz="1600" dirty="0">
                  <a:latin typeface="Arial" panose="020B0604020202020204" pitchFamily="34" charset="0"/>
                  <a:cs typeface="Arial" panose="020B0604020202020204" pitchFamily="34" charset="0"/>
                </a:endParaRPr>
              </a:p>
              <a:p>
                <a:pPr lvl="1">
                  <a:spcAft>
                    <a:spcPts val="300"/>
                  </a:spcAft>
                  <a:buFont typeface="Wingdings" pitchFamily="2" charset="2"/>
                  <a:buChar char="§"/>
                </a:pPr>
                <a:r>
                  <a:rPr lang="en-US" sz="1600" dirty="0">
                    <a:latin typeface="Arial" panose="020B0604020202020204" pitchFamily="34" charset="0"/>
                    <a:cs typeface="Arial" panose="020B0604020202020204" pitchFamily="34" charset="0"/>
                  </a:rPr>
                  <a:t>Power Conversion </a:t>
                </a:r>
              </a:p>
              <a:p>
                <a:pPr lvl="2">
                  <a:spcAft>
                    <a:spcPts val="300"/>
                  </a:spcAft>
                  <a:buFont typeface="Wingdings" pitchFamily="2" charset="2"/>
                  <a:buChar char="§"/>
                </a:pPr>
                <a:r>
                  <a:rPr lang="en-US" sz="1600" dirty="0">
                    <a:latin typeface="Arial" panose="020B0604020202020204" pitchFamily="34" charset="0"/>
                    <a:cs typeface="Arial" panose="020B0604020202020204" pitchFamily="34" charset="0"/>
                  </a:rPr>
                  <a:t>Closed cycle</a:t>
                </a:r>
              </a:p>
              <a:p>
                <a:pPr lvl="2">
                  <a:spcAft>
                    <a:spcPts val="300"/>
                  </a:spcAft>
                  <a:buFont typeface="Wingdings" pitchFamily="2" charset="2"/>
                  <a:buChar char="§"/>
                </a:pPr>
                <a:r>
                  <a:rPr lang="en-US" sz="1600" dirty="0">
                    <a:latin typeface="Arial" panose="020B0604020202020204" pitchFamily="34" charset="0"/>
                    <a:cs typeface="Arial" panose="020B0604020202020204" pitchFamily="34" charset="0"/>
                  </a:rPr>
                  <a:t>Want a hot inlet</a:t>
                </a:r>
              </a:p>
              <a:p>
                <a:pPr lvl="2">
                  <a:spcAft>
                    <a:spcPts val="300"/>
                  </a:spcAft>
                  <a:buFont typeface="Wingdings" pitchFamily="2" charset="2"/>
                  <a:buChar char="§"/>
                </a:pPr>
                <a:r>
                  <a:rPr lang="en-US" sz="1600" u="sng" dirty="0">
                    <a:latin typeface="Arial" panose="020B0604020202020204" pitchFamily="34" charset="0"/>
                    <a:cs typeface="Arial" panose="020B0604020202020204" pitchFamily="34" charset="0"/>
                  </a:rPr>
                  <a:t>Don’t want highest possible efficiency</a:t>
                </a:r>
              </a:p>
              <a:p>
                <a:pPr lvl="1">
                  <a:spcAft>
                    <a:spcPts val="300"/>
                  </a:spcAft>
                  <a:buFont typeface="Wingdings" pitchFamily="2" charset="2"/>
                  <a:buChar char="§"/>
                </a:pPr>
                <a:endParaRPr lang="en-US" sz="1600" dirty="0">
                  <a:latin typeface="Arial" panose="020B0604020202020204" pitchFamily="34" charset="0"/>
                  <a:cs typeface="Arial" panose="020B0604020202020204" pitchFamily="34" charset="0"/>
                </a:endParaRPr>
              </a:p>
              <a:p>
                <a:pPr lvl="1">
                  <a:spcAft>
                    <a:spcPts val="300"/>
                  </a:spcAft>
                  <a:buFont typeface="Wingdings" pitchFamily="2" charset="2"/>
                  <a:buChar char="§"/>
                </a:pPr>
                <a:r>
                  <a:rPr lang="en-US" sz="1600" dirty="0">
                    <a:latin typeface="Arial" panose="020B0604020202020204" pitchFamily="34" charset="0"/>
                    <a:cs typeface="Arial" panose="020B0604020202020204" pitchFamily="34" charset="0"/>
                  </a:rPr>
                  <a:t>Heat Rejection (Radiators)</a:t>
                </a:r>
              </a:p>
              <a:p>
                <a:pPr lvl="2">
                  <a:spcAft>
                    <a:spcPts val="300"/>
                  </a:spcAft>
                  <a:buFont typeface="Wingdings" pitchFamily="2" charset="2"/>
                  <a:buChar char="§"/>
                </a:pPr>
                <a14:m>
                  <m:oMath xmlns:m="http://schemas.openxmlformats.org/officeDocument/2006/math">
                    <m:r>
                      <a:rPr lang="en-US" sz="1600" i="1" smtClean="0">
                        <a:latin typeface="Cambria Math" panose="02040503050406030204" pitchFamily="18" charset="0"/>
                        <a:ea typeface="Cambria Math" panose="02040503050406030204" pitchFamily="18" charset="0"/>
                      </a:rPr>
                      <m:t>𝑃</m:t>
                    </m:r>
                    <m:r>
                      <a:rPr lang="en-US" sz="1600">
                        <a:latin typeface="Cambria Math" panose="02040503050406030204" pitchFamily="18" charset="0"/>
                        <a:ea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ϵ</m:t>
                    </m:r>
                    <m:r>
                      <a:rPr lang="el-GR" sz="1600" i="1">
                        <a:latin typeface="Cambria Math" panose="02040503050406030204" pitchFamily="18" charset="0"/>
                        <a:ea typeface="Cambria Math" panose="02040503050406030204" pitchFamily="18" charset="0"/>
                      </a:rPr>
                      <m:t>𝜎</m:t>
                    </m:r>
                    <m:r>
                      <a:rPr lang="en-US" sz="1600" i="1">
                        <a:latin typeface="Cambria Math" panose="02040503050406030204" pitchFamily="18" charset="0"/>
                        <a:ea typeface="Cambria Math" panose="02040503050406030204" pitchFamily="18" charset="0"/>
                      </a:rPr>
                      <m:t>𝐴</m:t>
                    </m:r>
                    <m:d>
                      <m:dPr>
                        <m:ctrlPr>
                          <a:rPr lang="en-US" sz="1600" i="1">
                            <a:latin typeface="Cambria Math" panose="02040503050406030204" pitchFamily="18" charset="0"/>
                            <a:ea typeface="Cambria Math" panose="02040503050406030204" pitchFamily="18" charset="0"/>
                          </a:rPr>
                        </m:ctrlPr>
                      </m:dPr>
                      <m:e>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𝑇</m:t>
                            </m:r>
                          </m:e>
                          <m:sub>
                            <m:r>
                              <a:rPr lang="en-US" sz="1600" i="1">
                                <a:latin typeface="Cambria Math" panose="02040503050406030204" pitchFamily="18" charset="0"/>
                                <a:ea typeface="Cambria Math" panose="02040503050406030204" pitchFamily="18" charset="0"/>
                              </a:rPr>
                              <m:t>𝑟𝑎𝑑</m:t>
                            </m:r>
                          </m:sub>
                          <m:sup>
                            <m:r>
                              <a:rPr lang="en-US" sz="1600" i="1">
                                <a:latin typeface="Cambria Math" panose="02040503050406030204" pitchFamily="18" charset="0"/>
                                <a:ea typeface="Cambria Math" panose="02040503050406030204" pitchFamily="18" charset="0"/>
                              </a:rPr>
                              <m:t>4</m:t>
                            </m:r>
                          </m:sup>
                        </m:sSubSup>
                        <m:r>
                          <a:rPr lang="en-US" sz="1600" i="1">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𝑇</m:t>
                            </m:r>
                          </m:e>
                          <m:sub>
                            <m:r>
                              <a:rPr lang="en-US" sz="1600" i="1">
                                <a:latin typeface="Cambria Math" panose="02040503050406030204" pitchFamily="18" charset="0"/>
                                <a:ea typeface="Cambria Math" panose="02040503050406030204" pitchFamily="18" charset="0"/>
                              </a:rPr>
                              <m:t>𝑏𝑎𝑐𝑘𝑔𝑟𝑜𝑢𝑛𝑑</m:t>
                            </m:r>
                          </m:sub>
                          <m:sup>
                            <m:r>
                              <a:rPr lang="en-US" sz="1600" i="1">
                                <a:latin typeface="Cambria Math" panose="02040503050406030204" pitchFamily="18" charset="0"/>
                                <a:ea typeface="Cambria Math" panose="02040503050406030204" pitchFamily="18" charset="0"/>
                              </a:rPr>
                              <m:t>4</m:t>
                            </m:r>
                          </m:sup>
                        </m:sSubSup>
                      </m:e>
                    </m:d>
                  </m:oMath>
                </a14:m>
                <a:endParaRPr lang="en-US" sz="1600" dirty="0">
                  <a:latin typeface="Arial" panose="020B0604020202020204" pitchFamily="34" charset="0"/>
                  <a:cs typeface="Arial" panose="020B0604020202020204" pitchFamily="34" charset="0"/>
                </a:endParaRPr>
              </a:p>
              <a:p>
                <a:pPr lvl="2">
                  <a:spcAft>
                    <a:spcPts val="300"/>
                  </a:spcAft>
                  <a:buFont typeface="Wingdings" pitchFamily="2" charset="2"/>
                  <a:buChar char="§"/>
                </a:pPr>
                <a:r>
                  <a:rPr lang="en-US" sz="1600" dirty="0">
                    <a:latin typeface="Arial" panose="020B0604020202020204" pitchFamily="34" charset="0"/>
                    <a:cs typeface="Arial" panose="020B0604020202020204" pitchFamily="34" charset="0"/>
                  </a:rPr>
                  <a:t>Want lightweight radiator at high temperature and emissivity</a:t>
                </a:r>
              </a:p>
              <a:p>
                <a:pPr lvl="1">
                  <a:spcAft>
                    <a:spcPts val="600"/>
                  </a:spcAft>
                  <a:buFont typeface="Wingdings" pitchFamily="2" charset="2"/>
                  <a:buChar char="§"/>
                </a:pPr>
                <a:endParaRPr lang="en-US" sz="2000" dirty="0">
                  <a:latin typeface="Arial" panose="020B0604020202020204" pitchFamily="34" charset="0"/>
                  <a:cs typeface="Arial" panose="020B0604020202020204" pitchFamily="34" charset="0"/>
                </a:endParaRPr>
              </a:p>
              <a:p>
                <a:pPr lvl="1">
                  <a:spcAft>
                    <a:spcPts val="600"/>
                  </a:spcAft>
                  <a:buFont typeface="Wingdings" pitchFamily="2" charset="2"/>
                  <a:buChar char="§"/>
                </a:pPr>
                <a:endParaRPr lang="en-US" sz="1600" dirty="0">
                  <a:latin typeface="Arial" panose="020B0604020202020204" pitchFamily="34" charset="0"/>
                  <a:cs typeface="Arial" panose="020B0604020202020204" pitchFamily="34" charset="0"/>
                </a:endParaRPr>
              </a:p>
              <a:p>
                <a:pPr marL="457200" lvl="1" indent="0">
                  <a:spcAft>
                    <a:spcPts val="600"/>
                  </a:spcAft>
                  <a:buNone/>
                </a:pPr>
                <a:endParaRPr lang="en-US" sz="1600" dirty="0">
                  <a:latin typeface="Arial" panose="020B0604020202020204" pitchFamily="34" charset="0"/>
                  <a:cs typeface="Arial" panose="020B0604020202020204" pitchFamily="34" charset="0"/>
                </a:endParaRPr>
              </a:p>
              <a:p>
                <a:pPr lvl="1">
                  <a:spcAft>
                    <a:spcPts val="600"/>
                  </a:spcAft>
                  <a:buFont typeface="Wingdings" pitchFamily="2" charset="2"/>
                  <a:buChar char="§"/>
                </a:pPr>
                <a:endParaRPr lang="en-US" sz="1600" dirty="0">
                  <a:latin typeface="Arial" panose="020B0604020202020204" pitchFamily="34" charset="0"/>
                  <a:cs typeface="Arial" panose="020B0604020202020204" pitchFamily="34" charset="0"/>
                </a:endParaRPr>
              </a:p>
            </p:txBody>
          </p:sp>
        </mc:Choice>
        <mc:Fallback xmlns="">
          <p:sp>
            <p:nvSpPr>
              <p:cNvPr id="16" name="Content Placeholder 3">
                <a:extLst>
                  <a:ext uri="{FF2B5EF4-FFF2-40B4-BE49-F238E27FC236}">
                    <a16:creationId xmlns:a16="http://schemas.microsoft.com/office/drawing/2014/main" id="{E1B7104E-3B19-4C84-B653-9E1BEDD4105A}"/>
                  </a:ext>
                </a:extLst>
              </p:cNvPr>
              <p:cNvSpPr txBox="1">
                <a:spLocks noRot="1" noChangeAspect="1" noMove="1" noResize="1" noEditPoints="1" noAdjustHandles="1" noChangeArrowheads="1" noChangeShapeType="1" noTextEdit="1"/>
              </p:cNvSpPr>
              <p:nvPr/>
            </p:nvSpPr>
            <p:spPr>
              <a:xfrm>
                <a:off x="150812" y="1308425"/>
                <a:ext cx="11783521" cy="5064828"/>
              </a:xfrm>
              <a:prstGeom prst="rect">
                <a:avLst/>
              </a:prstGeom>
              <a:blipFill>
                <a:blip r:embed="rId4"/>
                <a:stretch>
                  <a:fillRect t="-361"/>
                </a:stretch>
              </a:blipFill>
            </p:spPr>
            <p:txBody>
              <a:bodyPr/>
              <a:lstStyle/>
              <a:p>
                <a:r>
                  <a:rPr lang="en-US">
                    <a:noFill/>
                  </a:rPr>
                  <a:t> </a:t>
                </a:r>
              </a:p>
            </p:txBody>
          </p:sp>
        </mc:Fallback>
      </mc:AlternateContent>
      <p:sp>
        <p:nvSpPr>
          <p:cNvPr id="12" name="Rounded Rectangle 1">
            <a:extLst>
              <a:ext uri="{FF2B5EF4-FFF2-40B4-BE49-F238E27FC236}">
                <a16:creationId xmlns:a16="http://schemas.microsoft.com/office/drawing/2014/main" id="{48FAC219-FB2D-4D59-80AE-CAC8A6DB6153}"/>
              </a:ext>
            </a:extLst>
          </p:cNvPr>
          <p:cNvSpPr/>
          <p:nvPr/>
        </p:nvSpPr>
        <p:spPr>
          <a:xfrm>
            <a:off x="321220" y="5970065"/>
            <a:ext cx="11543444" cy="577693"/>
          </a:xfrm>
          <a:prstGeom prst="rect">
            <a:avLst/>
          </a:prstGeom>
          <a:solidFill>
            <a:schemeClr val="accent1">
              <a:lumMod val="75000"/>
            </a:schemeClr>
          </a:solidFill>
          <a:ln w="28575" cap="flat" cmpd="sng" algn="ctr">
            <a:solidFill>
              <a:schemeClr val="tx1"/>
            </a:solidFill>
            <a:prstDash val="solid"/>
          </a:ln>
          <a:effectLst>
            <a:outerShdw blurRad="40000" dist="23000" dir="5400000" rotWithShape="0">
              <a:srgbClr val="000000">
                <a:alpha val="35000"/>
              </a:srgbClr>
            </a:outerShdw>
          </a:effectLst>
        </p:spPr>
        <p:txBody>
          <a:bodyPr rtlCol="0" anchor="ctr"/>
          <a:lstStyle/>
          <a:p>
            <a:pPr marL="297180" marR="0" lvl="1" indent="0" algn="ctr" defTabSz="914400" eaLnBrk="0" fontAlgn="base" latinLnBrk="0" hangingPunct="0">
              <a:lnSpc>
                <a:spcPct val="100000"/>
              </a:lnSpc>
              <a:spcBef>
                <a:spcPct val="0"/>
              </a:spcBef>
              <a:spcAft>
                <a:spcPts val="60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Radiators are largest, heaviest component of NEP system – reduce overall system mass at higher T</a:t>
            </a:r>
          </a:p>
        </p:txBody>
      </p:sp>
      <p:pic>
        <p:nvPicPr>
          <p:cNvPr id="14" name="Picture 13">
            <a:extLst>
              <a:ext uri="{FF2B5EF4-FFF2-40B4-BE49-F238E27FC236}">
                <a16:creationId xmlns:a16="http://schemas.microsoft.com/office/drawing/2014/main" id="{5BF8F750-3363-4895-8A54-B9271C7DAE5C}"/>
              </a:ext>
            </a:extLst>
          </p:cNvPr>
          <p:cNvPicPr>
            <a:picLocks noChangeAspect="1"/>
          </p:cNvPicPr>
          <p:nvPr/>
        </p:nvPicPr>
        <p:blipFill>
          <a:blip r:embed="rId5"/>
          <a:stretch>
            <a:fillRect/>
          </a:stretch>
        </p:blipFill>
        <p:spPr>
          <a:xfrm>
            <a:off x="5305299" y="1629310"/>
            <a:ext cx="3018426" cy="1445263"/>
          </a:xfrm>
          <a:prstGeom prst="rect">
            <a:avLst/>
          </a:prstGeom>
        </p:spPr>
      </p:pic>
      <p:sp>
        <p:nvSpPr>
          <p:cNvPr id="15" name="TextBox 14">
            <a:extLst>
              <a:ext uri="{FF2B5EF4-FFF2-40B4-BE49-F238E27FC236}">
                <a16:creationId xmlns:a16="http://schemas.microsoft.com/office/drawing/2014/main" id="{EF7C62E0-716E-4430-8125-2F045B09E9B4}"/>
              </a:ext>
            </a:extLst>
          </p:cNvPr>
          <p:cNvSpPr txBox="1"/>
          <p:nvPr/>
        </p:nvSpPr>
        <p:spPr>
          <a:xfrm>
            <a:off x="5648670" y="2998113"/>
            <a:ext cx="2170259" cy="430887"/>
          </a:xfrm>
          <a:prstGeom prst="rect">
            <a:avLst/>
          </a:prstGeom>
          <a:noFill/>
        </p:spPr>
        <p:txBody>
          <a:bodyPr wrap="square" rtlCol="0">
            <a:spAutoFit/>
          </a:bodyPr>
          <a:lstStyle/>
          <a:p>
            <a:pPr algn="ctr"/>
            <a:r>
              <a:rPr lang="en-US" sz="1050" dirty="0"/>
              <a:t>Closed Brayton Cycle Power Generation System</a:t>
            </a:r>
          </a:p>
        </p:txBody>
      </p:sp>
      <p:pic>
        <p:nvPicPr>
          <p:cNvPr id="13" name="Picture 12" descr="Chart, bar chart&#10;&#10;Description automatically generated">
            <a:extLst>
              <a:ext uri="{FF2B5EF4-FFF2-40B4-BE49-F238E27FC236}">
                <a16:creationId xmlns:a16="http://schemas.microsoft.com/office/drawing/2014/main" id="{EFA326E3-2DCA-49AC-A90F-420BA1F86A30}"/>
              </a:ext>
            </a:extLst>
          </p:cNvPr>
          <p:cNvPicPr/>
          <p:nvPr/>
        </p:nvPicPr>
        <p:blipFill>
          <a:blip r:embed="rId6"/>
          <a:stretch>
            <a:fillRect/>
          </a:stretch>
        </p:blipFill>
        <p:spPr>
          <a:xfrm>
            <a:off x="8756000" y="1723693"/>
            <a:ext cx="2746057" cy="3297384"/>
          </a:xfrm>
          <a:prstGeom prst="rect">
            <a:avLst/>
          </a:prstGeom>
        </p:spPr>
      </p:pic>
      <p:sp>
        <p:nvSpPr>
          <p:cNvPr id="19" name="TextBox 18">
            <a:extLst>
              <a:ext uri="{FF2B5EF4-FFF2-40B4-BE49-F238E27FC236}">
                <a16:creationId xmlns:a16="http://schemas.microsoft.com/office/drawing/2014/main" id="{DCFD88C3-20FF-4B27-A2C5-2E431DAA42D6}"/>
              </a:ext>
            </a:extLst>
          </p:cNvPr>
          <p:cNvSpPr txBox="1"/>
          <p:nvPr/>
        </p:nvSpPr>
        <p:spPr>
          <a:xfrm>
            <a:off x="8903880" y="4959925"/>
            <a:ext cx="2598177" cy="415498"/>
          </a:xfrm>
          <a:prstGeom prst="rect">
            <a:avLst/>
          </a:prstGeom>
          <a:noFill/>
        </p:spPr>
        <p:txBody>
          <a:bodyPr wrap="square" rtlCol="0">
            <a:spAutoFit/>
          </a:bodyPr>
          <a:lstStyle/>
          <a:p>
            <a:pPr algn="ctr"/>
            <a:r>
              <a:rPr lang="en-US" sz="1050" dirty="0"/>
              <a:t>2 MW</a:t>
            </a:r>
            <a:r>
              <a:rPr lang="en-US" sz="1050" baseline="-25000" dirty="0"/>
              <a:t>e</a:t>
            </a:r>
            <a:r>
              <a:rPr lang="en-US" sz="1050" dirty="0"/>
              <a:t> gas cooled reactor mass breakdown for PCIT of 1200 and 1400 K </a:t>
            </a:r>
          </a:p>
        </p:txBody>
      </p:sp>
      <p:sp>
        <p:nvSpPr>
          <p:cNvPr id="17" name="TextBox 16">
            <a:extLst>
              <a:ext uri="{FF2B5EF4-FFF2-40B4-BE49-F238E27FC236}">
                <a16:creationId xmlns:a16="http://schemas.microsoft.com/office/drawing/2014/main" id="{2B0C16F0-4BBB-42EA-A419-CF0C06E6FAD1}"/>
              </a:ext>
            </a:extLst>
          </p:cNvPr>
          <p:cNvSpPr txBox="1"/>
          <p:nvPr/>
        </p:nvSpPr>
        <p:spPr>
          <a:xfrm>
            <a:off x="9336156" y="5381321"/>
            <a:ext cx="2598177" cy="200055"/>
          </a:xfrm>
          <a:prstGeom prst="rect">
            <a:avLst/>
          </a:prstGeom>
          <a:noFill/>
        </p:spPr>
        <p:txBody>
          <a:bodyPr wrap="square" rtlCol="0">
            <a:spAutoFit/>
          </a:bodyPr>
          <a:lstStyle/>
          <a:p>
            <a:r>
              <a:rPr lang="en-US" sz="700" dirty="0"/>
              <a:t>Harnack </a:t>
            </a:r>
            <a:r>
              <a:rPr lang="en-US" sz="700" i="1" dirty="0"/>
              <a:t>et al</a:t>
            </a:r>
            <a:r>
              <a:rPr lang="en-US" sz="700" dirty="0"/>
              <a:t>., </a:t>
            </a:r>
            <a:r>
              <a:rPr lang="en-US" sz="700" i="1" dirty="0"/>
              <a:t>AIAA ASCEND</a:t>
            </a:r>
            <a:r>
              <a:rPr lang="en-US" sz="700" dirty="0"/>
              <a:t>, 2022. AIAA 2022-4288 </a:t>
            </a:r>
          </a:p>
        </p:txBody>
      </p:sp>
    </p:spTree>
    <p:extLst>
      <p:ext uri="{BB962C8B-B14F-4D97-AF65-F5344CB8AC3E}">
        <p14:creationId xmlns:p14="http://schemas.microsoft.com/office/powerpoint/2010/main" val="311252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a:extLst>
              <a:ext uri="{FF2B5EF4-FFF2-40B4-BE49-F238E27FC236}">
                <a16:creationId xmlns:a16="http://schemas.microsoft.com/office/drawing/2014/main" id="{673EBF5E-BE8E-4516-B0B8-D55BD6E6967A}"/>
              </a:ext>
            </a:extLst>
          </p:cNvPr>
          <p:cNvSpPr txBox="1"/>
          <p:nvPr/>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0507EE-51C8-4038-AFB1-DA8E419E9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
        <p:nvSpPr>
          <p:cNvPr id="11" name="Slide Number Placeholder 1">
            <a:extLst>
              <a:ext uri="{FF2B5EF4-FFF2-40B4-BE49-F238E27FC236}">
                <a16:creationId xmlns:a16="http://schemas.microsoft.com/office/drawing/2014/main" id="{5AAA7536-67EA-42C6-96A8-91CC5ED72C93}"/>
              </a:ext>
            </a:extLst>
          </p:cNvPr>
          <p:cNvSpPr>
            <a:spLocks noGrp="1"/>
          </p:cNvSpPr>
          <p:nvPr>
            <p:ph type="sldNum" sz="quarter" idx="4"/>
          </p:nvPr>
        </p:nvSpPr>
        <p:spPr>
          <a:xfrm>
            <a:off x="11244944" y="6547758"/>
            <a:ext cx="947057"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6D8BB-1FBA-4ECE-B83B-DC345E7E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1C3D8866-C976-4202-89CE-ED79F76262F3}"/>
              </a:ext>
            </a:extLst>
          </p:cNvPr>
          <p:cNvSpPr txBox="1">
            <a:spLocks/>
          </p:cNvSpPr>
          <p:nvPr/>
        </p:nvSpPr>
        <p:spPr>
          <a:xfrm>
            <a:off x="605790" y="302068"/>
            <a:ext cx="10984230" cy="543751"/>
          </a:xfrm>
          <a:prstGeom prst="rect">
            <a:avLst/>
          </a:prstGeom>
        </p:spPr>
        <p:txBody>
          <a:bodyPr/>
          <a:lstStyle>
            <a:lvl1pPr algn="ctr" defTabSz="548640" rtl="0" eaLnBrk="1" fontAlgn="base" hangingPunct="1">
              <a:spcBef>
                <a:spcPct val="0"/>
              </a:spcBef>
              <a:spcAft>
                <a:spcPct val="0"/>
              </a:spcAft>
              <a:defRPr sz="3360" kern="1200">
                <a:solidFill>
                  <a:schemeClr val="tx1"/>
                </a:solidFill>
                <a:latin typeface="Arial" panose="020B0604020202020204" pitchFamily="34" charset="0"/>
                <a:ea typeface="ＭＳ Ｐゴシック" charset="-128"/>
                <a:cs typeface="Arial" panose="020B0604020202020204" pitchFamily="34" charset="0"/>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a:lstStyle>
          <a:p>
            <a:r>
              <a:rPr lang="en-US" sz="2400" b="1" dirty="0">
                <a:solidFill>
                  <a:schemeClr val="bg1"/>
                </a:solidFill>
              </a:rPr>
              <a:t>Challenge #3: Electric Propulsion System (Hall Thruster)</a:t>
            </a:r>
          </a:p>
        </p:txBody>
      </p:sp>
      <p:sp>
        <p:nvSpPr>
          <p:cNvPr id="13" name="Content Placeholder 3">
            <a:extLst>
              <a:ext uri="{FF2B5EF4-FFF2-40B4-BE49-F238E27FC236}">
                <a16:creationId xmlns:a16="http://schemas.microsoft.com/office/drawing/2014/main" id="{E5585500-1BCB-8A4C-B4B9-0C5E9039AB37}"/>
              </a:ext>
            </a:extLst>
          </p:cNvPr>
          <p:cNvSpPr txBox="1">
            <a:spLocks/>
          </p:cNvSpPr>
          <p:nvPr/>
        </p:nvSpPr>
        <p:spPr>
          <a:xfrm>
            <a:off x="495168" y="1811810"/>
            <a:ext cx="8231842" cy="315936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fontAlgn="auto">
              <a:lnSpc>
                <a:spcPct val="120000"/>
              </a:lnSpc>
              <a:spcBef>
                <a:spcPts val="0"/>
              </a:spcBef>
              <a:spcAft>
                <a:spcPts val="600"/>
              </a:spcAft>
              <a:buFont typeface="Arial" panose="020B0604020202020204" pitchFamily="34" charset="0"/>
              <a:buNone/>
              <a:defRPr/>
            </a:pPr>
            <a:r>
              <a:rPr lang="en-US" sz="1600" b="1" dirty="0">
                <a:solidFill>
                  <a:prstClr val="black"/>
                </a:solidFill>
                <a:latin typeface="Arial" panose="020B0604020202020204" pitchFamily="34" charset="0"/>
                <a:cs typeface="Arial" panose="020B0604020202020204" pitchFamily="34" charset="0"/>
              </a:rPr>
              <a:t>NEP</a:t>
            </a:r>
            <a:r>
              <a:rPr lang="en-US" sz="1600" dirty="0">
                <a:solidFill>
                  <a:prstClr val="black"/>
                </a:solidFill>
                <a:latin typeface="Arial" panose="020B0604020202020204" pitchFamily="34" charset="0"/>
                <a:cs typeface="Arial" panose="020B0604020202020204" pitchFamily="34" charset="0"/>
              </a:rPr>
              <a:t> Propulsion Requirements</a:t>
            </a:r>
          </a:p>
          <a:p>
            <a:pPr marL="288925" lvl="1"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 20,000-30,000 hours of continuous operation</a:t>
            </a:r>
          </a:p>
          <a:p>
            <a:pPr marL="288925" lvl="1"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Multi-MW</a:t>
            </a:r>
            <a:r>
              <a:rPr lang="en-US" sz="1600" baseline="-25000" dirty="0">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power throughput</a:t>
            </a:r>
          </a:p>
          <a:p>
            <a:pPr marL="288925" lvl="1"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No flight experience at 10 </a:t>
            </a:r>
            <a:r>
              <a:rPr lang="en-US" sz="1600" dirty="0" err="1">
                <a:solidFill>
                  <a:prstClr val="black"/>
                </a:solidFill>
                <a:latin typeface="Arial" panose="020B0604020202020204" pitchFamily="34" charset="0"/>
                <a:cs typeface="Arial" panose="020B0604020202020204" pitchFamily="34" charset="0"/>
              </a:rPr>
              <a:t>kW</a:t>
            </a:r>
            <a:r>
              <a:rPr lang="en-US" sz="1600" baseline="-25000" dirty="0" err="1">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or above</a:t>
            </a:r>
          </a:p>
          <a:p>
            <a:pPr marL="288925" lvl="1" indent="-287338" fontAlgn="auto">
              <a:lnSpc>
                <a:spcPct val="120000"/>
              </a:lnSpc>
              <a:spcBef>
                <a:spcPts val="0"/>
              </a:spcBef>
              <a:spcAft>
                <a:spcPts val="60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a:p>
            <a:pPr marL="288925" lvl="1" indent="-287338" fontAlgn="auto">
              <a:lnSpc>
                <a:spcPct val="120000"/>
              </a:lnSpc>
              <a:spcBef>
                <a:spcPts val="0"/>
              </a:spcBef>
              <a:spcAft>
                <a:spcPts val="600"/>
              </a:spcAft>
              <a:buFont typeface="Wingdings" panose="05000000000000000000" pitchFamily="2" charset="2"/>
              <a:buChar char="§"/>
              <a:defRPr/>
            </a:pPr>
            <a:r>
              <a:rPr lang="en-US" sz="1600" b="1" dirty="0">
                <a:solidFill>
                  <a:prstClr val="black"/>
                </a:solidFill>
                <a:latin typeface="Arial" panose="020B0604020202020204" pitchFamily="34" charset="0"/>
                <a:cs typeface="Arial" panose="020B0604020202020204" pitchFamily="34" charset="0"/>
              </a:rPr>
              <a:t>Hall Thruster (Xe-fed)</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~5 </a:t>
            </a:r>
            <a:r>
              <a:rPr lang="en-US" sz="1600" dirty="0" err="1">
                <a:solidFill>
                  <a:prstClr val="black"/>
                </a:solidFill>
                <a:latin typeface="Arial" panose="020B0604020202020204" pitchFamily="34" charset="0"/>
                <a:cs typeface="Arial" panose="020B0604020202020204" pitchFamily="34" charset="0"/>
              </a:rPr>
              <a:t>kW</a:t>
            </a:r>
            <a:r>
              <a:rPr lang="en-US" sz="1600" baseline="-25000" dirty="0" err="1">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operational flight systems</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12.5 </a:t>
            </a:r>
            <a:r>
              <a:rPr lang="en-US" sz="1600" dirty="0" err="1">
                <a:solidFill>
                  <a:prstClr val="black"/>
                </a:solidFill>
                <a:latin typeface="Arial" panose="020B0604020202020204" pitchFamily="34" charset="0"/>
                <a:cs typeface="Arial" panose="020B0604020202020204" pitchFamily="34" charset="0"/>
              </a:rPr>
              <a:t>kW</a:t>
            </a:r>
            <a:r>
              <a:rPr lang="en-US" sz="1600" baseline="-25000" dirty="0" err="1">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AEPS for Gateway/PPE (not yet flown)</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Brief ground tests at 100 </a:t>
            </a:r>
            <a:r>
              <a:rPr lang="en-US" sz="1600" dirty="0" err="1">
                <a:solidFill>
                  <a:prstClr val="black"/>
                </a:solidFill>
                <a:latin typeface="Arial" panose="020B0604020202020204" pitchFamily="34" charset="0"/>
                <a:cs typeface="Arial" panose="020B0604020202020204" pitchFamily="34" charset="0"/>
              </a:rPr>
              <a:t>kW</a:t>
            </a:r>
            <a:r>
              <a:rPr lang="en-US" sz="1600" baseline="-25000" dirty="0" err="1">
                <a:solidFill>
                  <a:prstClr val="black"/>
                </a:solidFill>
                <a:latin typeface="Arial" panose="020B0604020202020204" pitchFamily="34" charset="0"/>
                <a:cs typeface="Arial" panose="020B0604020202020204" pitchFamily="34" charset="0"/>
              </a:rPr>
              <a:t>e</a:t>
            </a:r>
            <a:r>
              <a:rPr lang="en-US" sz="1600" dirty="0">
                <a:solidFill>
                  <a:prstClr val="black"/>
                </a:solidFill>
                <a:latin typeface="Arial" panose="020B0604020202020204" pitchFamily="34" charset="0"/>
                <a:cs typeface="Arial" panose="020B0604020202020204" pitchFamily="34" charset="0"/>
              </a:rPr>
              <a:t> on large lab-model thrusters</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Relatively massive (magnetic circuit materials)</a:t>
            </a:r>
          </a:p>
          <a:p>
            <a:pPr marL="688975" lvl="2" indent="-287338" fontAlgn="auto">
              <a:lnSpc>
                <a:spcPct val="120000"/>
              </a:lnSpc>
              <a:spcBef>
                <a:spcPts val="0"/>
              </a:spcBef>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Difficult to pump Xe </a:t>
            </a:r>
          </a:p>
          <a:p>
            <a:pPr marL="739775" lvl="2" indent="0" defTabSz="803275" fontAlgn="auto">
              <a:lnSpc>
                <a:spcPct val="120000"/>
              </a:lnSpc>
              <a:spcBef>
                <a:spcPts val="0"/>
              </a:spcBef>
              <a:spcAft>
                <a:spcPts val="0"/>
              </a:spcAft>
              <a:buNone/>
              <a:defRPr/>
            </a:pPr>
            <a:endParaRPr lang="en-US" sz="1600" dirty="0">
              <a:solidFill>
                <a:prstClr val="black"/>
              </a:solidFill>
              <a:latin typeface="Arial" panose="020B0604020202020204" pitchFamily="34" charset="0"/>
              <a:cs typeface="Arial" panose="020B0604020202020204" pitchFamily="34" charset="0"/>
            </a:endParaRPr>
          </a:p>
          <a:p>
            <a:pPr indent="-403225" defTabSz="803275" fontAlgn="auto">
              <a:lnSpc>
                <a:spcPct val="120000"/>
              </a:lnSpc>
              <a:spcBef>
                <a:spcPts val="0"/>
              </a:spcBef>
              <a:spcAft>
                <a:spcPts val="0"/>
              </a:spcAft>
              <a:buFont typeface="Wingdings" panose="05000000000000000000" pitchFamily="2" charset="2"/>
              <a:buChar char="§"/>
              <a:defRPr/>
            </a:pPr>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FE3DE8-AEFF-4A94-9DF8-1746FB5DC545}"/>
              </a:ext>
            </a:extLst>
          </p:cNvPr>
          <p:cNvPicPr>
            <a:picLocks noChangeAspect="1"/>
          </p:cNvPicPr>
          <p:nvPr/>
        </p:nvPicPr>
        <p:blipFill>
          <a:blip r:embed="rId4"/>
          <a:stretch>
            <a:fillRect/>
          </a:stretch>
        </p:blipFill>
        <p:spPr>
          <a:xfrm>
            <a:off x="6973205" y="1672352"/>
            <a:ext cx="4723627" cy="3159367"/>
          </a:xfrm>
          <a:prstGeom prst="rect">
            <a:avLst/>
          </a:prstGeom>
        </p:spPr>
      </p:pic>
      <p:sp>
        <p:nvSpPr>
          <p:cNvPr id="20" name="TextBox 19">
            <a:extLst>
              <a:ext uri="{FF2B5EF4-FFF2-40B4-BE49-F238E27FC236}">
                <a16:creationId xmlns:a16="http://schemas.microsoft.com/office/drawing/2014/main" id="{FE19BA2B-F601-4F55-B67F-5C68003AC353}"/>
              </a:ext>
            </a:extLst>
          </p:cNvPr>
          <p:cNvSpPr txBox="1"/>
          <p:nvPr/>
        </p:nvSpPr>
        <p:spPr>
          <a:xfrm>
            <a:off x="8210686" y="4879683"/>
            <a:ext cx="2248663" cy="246221"/>
          </a:xfrm>
          <a:prstGeom prst="rect">
            <a:avLst/>
          </a:prstGeom>
          <a:noFill/>
        </p:spPr>
        <p:txBody>
          <a:bodyPr wrap="square" rtlCol="0">
            <a:spAutoFit/>
          </a:bodyPr>
          <a:lstStyle/>
          <a:p>
            <a:pPr algn="ctr"/>
            <a:r>
              <a:rPr lang="en-US" sz="1000" b="0" dirty="0">
                <a:latin typeface="Arial" panose="020B0604020202020204" pitchFamily="34" charset="0"/>
                <a:cs typeface="Arial" panose="020B0604020202020204" pitchFamily="34" charset="0"/>
              </a:rPr>
              <a:t>Conceptual Hall Thruster Schematic</a:t>
            </a:r>
          </a:p>
        </p:txBody>
      </p:sp>
    </p:spTree>
    <p:extLst>
      <p:ext uri="{BB962C8B-B14F-4D97-AF65-F5344CB8AC3E}">
        <p14:creationId xmlns:p14="http://schemas.microsoft.com/office/powerpoint/2010/main" val="2277030934"/>
      </p:ext>
    </p:extLst>
  </p:cSld>
  <p:clrMapOvr>
    <a:masterClrMapping/>
  </p:clrMapOvr>
</p:sld>
</file>

<file path=ppt/theme/theme1.xml><?xml version="1.0" encoding="utf-8"?>
<a:theme xmlns:a="http://schemas.openxmlformats.org/drawingml/2006/main" name="NTP Demo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6B8C2269-4732-45AF-B042-6600AAC6DA57}" vid="{37807119-B141-44DE-BFAF-FA15E0E84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5D8F7ADA582F40B7193A8FC8851B24" ma:contentTypeVersion="8" ma:contentTypeDescription="Create a new document." ma:contentTypeScope="" ma:versionID="40cf2886666a20b0eea4418c862517b8">
  <xsd:schema xmlns:xsd="http://www.w3.org/2001/XMLSchema" xmlns:xs="http://www.w3.org/2001/XMLSchema" xmlns:p="http://schemas.microsoft.com/office/2006/metadata/properties" xmlns:ns2="ce204e60-067e-4038-94f2-854b39719b5c" xmlns:ns3="0c3365e8-5630-4eff-82ee-bdfb9b1b6edf" xmlns:ns4="http://schemas.microsoft.com/sharepoint/v4" targetNamespace="http://schemas.microsoft.com/office/2006/metadata/properties" ma:root="true" ma:fieldsID="e593f84c2e663de176164ceb3e6a5db8" ns2:_="" ns3:_="" ns4:_="">
    <xsd:import namespace="ce204e60-067e-4038-94f2-854b39719b5c"/>
    <xsd:import namespace="0c3365e8-5630-4eff-82ee-bdfb9b1b6edf"/>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3:POC" minOccurs="0"/>
                <xsd:element ref="ns3:Contact" minOccurs="0"/>
                <xsd:element ref="ns3:dadc" minOccurs="0"/>
                <xsd:element ref="ns3:sdgi" minOccurs="0"/>
                <xsd:element ref="ns3:Point_x0020_of_x0020_Contact" minOccurs="0"/>
                <xsd:element ref="ns3:Contact_x0020_E_x002d_mai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04e60-067e-4038-94f2-854b39719b5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3365e8-5630-4eff-82ee-bdfb9b1b6edf" elementFormDefault="qualified">
    <xsd:import namespace="http://schemas.microsoft.com/office/2006/documentManagement/types"/>
    <xsd:import namespace="http://schemas.microsoft.com/office/infopath/2007/PartnerControls"/>
    <xsd:element name="POC" ma:index="12" nillable="true" ma:displayName="POC" ma:description="POC" ma:internalName="POC">
      <xsd:simpleType>
        <xsd:restriction base="dms:Text"/>
      </xsd:simpleType>
    </xsd:element>
    <xsd:element name="Contact" ma:index="13" nillable="true" ma:displayName="Contact" ma:description="Contact info for POC" ma:internalName="Contact">
      <xsd:simpleType>
        <xsd:restriction base="dms:Text">
          <xsd:maxLength value="255"/>
        </xsd:restriction>
      </xsd:simpleType>
    </xsd:element>
    <xsd:element name="dadc" ma:index="14" nillable="true" ma:displayName="POC" ma:internalName="dadc">
      <xsd:simpleType>
        <xsd:restriction base="dms:Text"/>
      </xsd:simpleType>
    </xsd:element>
    <xsd:element name="sdgi" ma:index="15" nillable="true" ma:displayName="Contact Info" ma:internalName="sdgi">
      <xsd:simpleType>
        <xsd:restriction base="dms:Text"/>
      </xsd:simpleType>
    </xsd:element>
    <xsd:element name="Point_x0020_of_x0020_Contact" ma:index="16" nillable="true" ma:displayName="Point of Contact" ma:internalName="Point_x0020_of_x0020_Contact">
      <xsd:simpleType>
        <xsd:restriction base="dms:Text">
          <xsd:maxLength value="255"/>
        </xsd:restriction>
      </xsd:simpleType>
    </xsd:element>
    <xsd:element name="Contact_x0020_E_x002d_mail" ma:index="17" nillable="true" ma:displayName="Contact E-mail" ma:internalName="Contact_x0020_E_x002d_m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e204e60-067e-4038-94f2-854b39719b5c">4SDW4C4EAYDZ-725850164-646</_dlc_DocId>
    <_dlc_DocIdUrl xmlns="ce204e60-067e-4038-94f2-854b39719b5c">
      <Url>https://sharepoint.msfc.nasa.gov/sites/sciencetech/ST20/NTP/_layouts/15/DocIdRedir.aspx?ID=4SDW4C4EAYDZ-725850164-646</Url>
      <Description>4SDW4C4EAYDZ-725850164-646</Description>
    </_dlc_DocIdUrl>
    <Contact xmlns="0c3365e8-5630-4eff-82ee-bdfb9b1b6edf" xsi:nil="true"/>
    <Point_x0020_of_x0020_Contact xmlns="0c3365e8-5630-4eff-82ee-bdfb9b1b6edf" xsi:nil="true"/>
    <Contact_x0020_E_x002d_mail xmlns="0c3365e8-5630-4eff-82ee-bdfb9b1b6edf" xsi:nil="true"/>
    <dadc xmlns="0c3365e8-5630-4eff-82ee-bdfb9b1b6edf" xsi:nil="true"/>
    <sdgi xmlns="0c3365e8-5630-4eff-82ee-bdfb9b1b6edf" xsi:nil="true"/>
    <POC xmlns="0c3365e8-5630-4eff-82ee-bdfb9b1b6edf" xsi:nil="true"/>
    <IconOverlay xmlns="http://schemas.microsoft.com/sharepoint/v4" xsi:nil="true"/>
  </documentManagement>
</p:properties>
</file>

<file path=customXml/itemProps1.xml><?xml version="1.0" encoding="utf-8"?>
<ds:datastoreItem xmlns:ds="http://schemas.openxmlformats.org/officeDocument/2006/customXml" ds:itemID="{FD3AA190-64A1-46F4-8B7E-C49DFA0D5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04e60-067e-4038-94f2-854b39719b5c"/>
    <ds:schemaRef ds:uri="0c3365e8-5630-4eff-82ee-bdfb9b1b6ed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125125-9FCC-4AF6-AB15-E6DBEA36A8A5}">
  <ds:schemaRefs>
    <ds:schemaRef ds:uri="http://schemas.microsoft.com/sharepoint/events"/>
  </ds:schemaRefs>
</ds:datastoreItem>
</file>

<file path=customXml/itemProps3.xml><?xml version="1.0" encoding="utf-8"?>
<ds:datastoreItem xmlns:ds="http://schemas.openxmlformats.org/officeDocument/2006/customXml" ds:itemID="{67AE54FD-935F-41B7-A2AD-D82757891F94}">
  <ds:schemaRefs>
    <ds:schemaRef ds:uri="http://schemas.microsoft.com/sharepoint/v3/contenttype/forms"/>
  </ds:schemaRefs>
</ds:datastoreItem>
</file>

<file path=customXml/itemProps4.xml><?xml version="1.0" encoding="utf-8"?>
<ds:datastoreItem xmlns:ds="http://schemas.openxmlformats.org/officeDocument/2006/customXml" ds:itemID="{07F6CF94-3835-4291-A7F5-6B61552363F6}">
  <ds:schemaRefs>
    <ds:schemaRef ds:uri="http://purl.org/dc/terms/"/>
    <ds:schemaRef ds:uri="ce204e60-067e-4038-94f2-854b39719b5c"/>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4"/>
    <ds:schemaRef ds:uri="0c3365e8-5630-4eff-82ee-bdfb9b1b6ed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41119</TotalTime>
  <Words>1609</Words>
  <Application>Microsoft Office PowerPoint</Application>
  <PresentationFormat>Widescreen</PresentationFormat>
  <Paragraphs>234</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Regular</vt:lpstr>
      <vt:lpstr>Calibri</vt:lpstr>
      <vt:lpstr>Cambria Math</vt:lpstr>
      <vt:lpstr>Helvetica</vt:lpstr>
      <vt:lpstr>Helvetica Neue</vt:lpstr>
      <vt:lpstr>Symbol</vt:lpstr>
      <vt:lpstr>System Font Regular</vt:lpstr>
      <vt:lpstr>Times New Roman</vt:lpstr>
      <vt:lpstr>Wingdings</vt:lpstr>
      <vt:lpstr>NTP Demo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dc:creator>
  <cp:lastModifiedBy>Polzin, Kurt A. (MSFC-EE05)</cp:lastModifiedBy>
  <cp:revision>954</cp:revision>
  <cp:lastPrinted>2017-06-09T12:17:02Z</cp:lastPrinted>
  <dcterms:created xsi:type="dcterms:W3CDTF">2011-06-13T11:07:26Z</dcterms:created>
  <dcterms:modified xsi:type="dcterms:W3CDTF">2022-11-26T13:52:06Z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0x010100DF5D8F7ADA582F40B7193A8FC8851B24</vt:lpwstr>
  </property>
  <property fmtid="{D5CDD505-2E9C-101B-9397-08002B2CF9AE}" pid="3" name="Order">
    <vt:r8>939900</vt:r8>
  </property>
  <property fmtid="{D5CDD505-2E9C-101B-9397-08002B2CF9AE}" pid="4" name="ComplianceAssetId">
    <vt:lpwstr/>
  </property>
  <property fmtid="{D5CDD505-2E9C-101B-9397-08002B2CF9AE}" pid="5" name="_dlc_DocIdItemGuid">
    <vt:lpwstr>9e6c5db8-4ec9-42d9-b553-5b239fe14159</vt:lpwstr>
  </property>
</Properties>
</file>