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9" r:id="rId4"/>
    <p:sldId id="260" r:id="rId5"/>
    <p:sldId id="261" r:id="rId6"/>
    <p:sldId id="262" r:id="rId7"/>
    <p:sldId id="264" r:id="rId8"/>
    <p:sldId id="271" r:id="rId9"/>
    <p:sldId id="263" r:id="rId10"/>
    <p:sldId id="266" r:id="rId11"/>
    <p:sldId id="265" r:id="rId12"/>
    <p:sldId id="267"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BB3"/>
    <a:srgbClr val="E40000"/>
    <a:srgbClr val="FFC700"/>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28" autoAdjust="0"/>
    <p:restoredTop sz="85226"/>
  </p:normalViewPr>
  <p:slideViewPr>
    <p:cSldViewPr snapToGrid="0">
      <p:cViewPr varScale="1">
        <p:scale>
          <a:sx n="75" d="100"/>
          <a:sy n="75" d="100"/>
        </p:scale>
        <p:origin x="168" y="57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engin-storage.m.storage.umich.edu\engin-storage\ajassem\windat.V2\Documents\Michigan_Research\Miram_Work_Function\2-half_D_model\GraphsForPaper_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ngin-storage.m.storage.umich.edu\engin-storage\ajassem\windat.V2\Documents\Michigan_Research\Miram_Work_Function\2-half_D_model\GraphsForPaper_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01686942969589"/>
          <c:y val="3.3100516305017119E-2"/>
          <c:w val="0.8377409435739821"/>
          <c:h val="0.68160978947562878"/>
        </c:manualLayout>
      </c:layout>
      <c:scatterChart>
        <c:scatterStyle val="smoothMarker"/>
        <c:varyColors val="0"/>
        <c:ser>
          <c:idx val="2"/>
          <c:order val="0"/>
          <c:tx>
            <c:v>J - Checkered</c:v>
          </c:tx>
          <c:spPr>
            <a:ln w="25400" cap="rnd">
              <a:solidFill>
                <a:schemeClr val="tx1"/>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WF_Regions_Checker!$C$3:$C$63</c:f>
              <c:numCache>
                <c:formatCode>General</c:formatCode>
                <c:ptCount val="61"/>
                <c:pt idx="0">
                  <c:v>3.30759309236007E-4</c:v>
                </c:pt>
                <c:pt idx="1">
                  <c:v>4.4984277396182599E-4</c:v>
                </c:pt>
                <c:pt idx="2">
                  <c:v>6.0790063958701202E-4</c:v>
                </c:pt>
                <c:pt idx="3">
                  <c:v>8.1642423304001399E-4</c:v>
                </c:pt>
                <c:pt idx="4">
                  <c:v>1.0899212708944299E-3</c:v>
                </c:pt>
                <c:pt idx="5">
                  <c:v>1.44660947464472E-3</c:v>
                </c:pt>
                <c:pt idx="6">
                  <c:v>1.90924667448991E-3</c:v>
                </c:pt>
                <c:pt idx="7">
                  <c:v>2.5061195471410701E-3</c:v>
                </c:pt>
                <c:pt idx="8">
                  <c:v>3.2722158999544801E-3</c:v>
                </c:pt>
                <c:pt idx="9">
                  <c:v>4.2506084053257698E-3</c:v>
                </c:pt>
                <c:pt idx="10">
                  <c:v>5.4940809096383804E-3</c:v>
                </c:pt>
                <c:pt idx="11">
                  <c:v>7.06703189258325E-3</c:v>
                </c:pt>
                <c:pt idx="12">
                  <c:v>9.0476933362340795E-3</c:v>
                </c:pt>
                <c:pt idx="13">
                  <c:v>1.15307071781346E-2</c:v>
                </c:pt>
                <c:pt idx="14">
                  <c:v>1.4630105666406599E-2</c:v>
                </c:pt>
                <c:pt idx="15">
                  <c:v>1.84827463033598E-2</c:v>
                </c:pt>
                <c:pt idx="16">
                  <c:v>2.32522566513742E-2</c:v>
                </c:pt>
                <c:pt idx="17">
                  <c:v>2.9133549073159799E-2</c:v>
                </c:pt>
                <c:pt idx="18">
                  <c:v>3.63579704785758E-2</c:v>
                </c:pt>
                <c:pt idx="19">
                  <c:v>4.5199157340580103E-2</c:v>
                </c:pt>
                <c:pt idx="20">
                  <c:v>5.5979671610967702E-2</c:v>
                </c:pt>
                <c:pt idx="21">
                  <c:v>6.9078498697397794E-2</c:v>
                </c:pt>
                <c:pt idx="22">
                  <c:v>8.4939494341303795E-2</c:v>
                </c:pt>
                <c:pt idx="23">
                  <c:v>0.104080873043064</c:v>
                </c:pt>
                <c:pt idx="24">
                  <c:v>0.12710583659869301</c:v>
                </c:pt>
                <c:pt idx="25">
                  <c:v>0.15471444731935</c:v>
                </c:pt>
                <c:pt idx="26">
                  <c:v>0.18771685658141399</c:v>
                </c:pt>
                <c:pt idx="27">
                  <c:v>0.227048005477299</c:v>
                </c:pt>
                <c:pt idx="28">
                  <c:v>0.27378392048195299</c:v>
                </c:pt>
                <c:pt idx="29">
                  <c:v>0.329159733195515</c:v>
                </c:pt>
                <c:pt idx="30">
                  <c:v>0.39458955934026602</c:v>
                </c:pt>
                <c:pt idx="31">
                  <c:v>0.47168837825823901</c:v>
                </c:pt>
                <c:pt idx="32">
                  <c:v>0.56229606014969302</c:v>
                </c:pt>
                <c:pt idx="33">
                  <c:v>0.66850369418098299</c:v>
                </c:pt>
                <c:pt idx="34">
                  <c:v>0.79268237635814998</c:v>
                </c:pt>
                <c:pt idx="35">
                  <c:v>0.93751462167231303</c:v>
                </c:pt>
                <c:pt idx="36">
                  <c:v>1.1060285704617101</c:v>
                </c:pt>
                <c:pt idx="37">
                  <c:v>1.3016351641700801</c:v>
                </c:pt>
                <c:pt idx="38">
                  <c:v>1.5281684706903</c:v>
                </c:pt>
                <c:pt idx="39">
                  <c:v>1.7899293442494499</c:v>
                </c:pt>
                <c:pt idx="40">
                  <c:v>2.0917326092834001</c:v>
                </c:pt>
                <c:pt idx="41">
                  <c:v>2.43895796195069</c:v>
                </c:pt>
                <c:pt idx="42">
                  <c:v>2.83760478683346</c:v>
                </c:pt>
                <c:pt idx="43">
                  <c:v>3.29435108993124</c:v>
                </c:pt>
                <c:pt idx="44">
                  <c:v>3.7650174346909702</c:v>
                </c:pt>
                <c:pt idx="45">
                  <c:v>3.8880126113754501</c:v>
                </c:pt>
                <c:pt idx="46">
                  <c:v>3.9471111004833599</c:v>
                </c:pt>
                <c:pt idx="47">
                  <c:v>3.99816599829109</c:v>
                </c:pt>
                <c:pt idx="48">
                  <c:v>4.0452959582516996</c:v>
                </c:pt>
                <c:pt idx="49">
                  <c:v>4.0837760576560997</c:v>
                </c:pt>
                <c:pt idx="50">
                  <c:v>4.1204569212656903</c:v>
                </c:pt>
                <c:pt idx="51">
                  <c:v>4.1493789789724502</c:v>
                </c:pt>
                <c:pt idx="52">
                  <c:v>4.1630120630690497</c:v>
                </c:pt>
                <c:pt idx="53">
                  <c:v>4.1699251701058904</c:v>
                </c:pt>
                <c:pt idx="54">
                  <c:v>4.1759113060452604</c:v>
                </c:pt>
                <c:pt idx="55">
                  <c:v>4.1811317562855201</c:v>
                </c:pt>
                <c:pt idx="56">
                  <c:v>4.1838017662243203</c:v>
                </c:pt>
                <c:pt idx="57">
                  <c:v>4.1851575037053896</c:v>
                </c:pt>
                <c:pt idx="58">
                  <c:v>4.1889321234538199</c:v>
                </c:pt>
                <c:pt idx="59">
                  <c:v>4.1927108538053899</c:v>
                </c:pt>
                <c:pt idx="60">
                  <c:v>4.1961841339447101</c:v>
                </c:pt>
              </c:numCache>
            </c:numRef>
          </c:yVal>
          <c:smooth val="1"/>
          <c:extLst>
            <c:ext xmlns:c16="http://schemas.microsoft.com/office/drawing/2014/chart" uri="{C3380CC4-5D6E-409C-BE32-E72D297353CC}">
              <c16:uniqueId val="{00000000-E18C-4AB4-9ABA-0FD7EC2F684A}"/>
            </c:ext>
          </c:extLst>
        </c:ser>
        <c:ser>
          <c:idx val="1"/>
          <c:order val="1"/>
          <c:tx>
            <c:v>J1 (2 eV) - Checkered</c:v>
          </c:tx>
          <c:spPr>
            <a:ln w="25400" cap="rnd">
              <a:solidFill>
                <a:srgbClr val="FF0000"/>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WF_Regions_Checker!$D$3:$D$63</c:f>
              <c:numCache>
                <c:formatCode>General</c:formatCode>
                <c:ptCount val="61"/>
                <c:pt idx="0">
                  <c:v>6.1487063611613405E-4</c:v>
                </c:pt>
                <c:pt idx="1">
                  <c:v>8.3455131411104501E-4</c:v>
                </c:pt>
                <c:pt idx="2">
                  <c:v>1.12549086312711E-3</c:v>
                </c:pt>
                <c:pt idx="3">
                  <c:v>1.50847845564131E-3</c:v>
                </c:pt>
                <c:pt idx="4">
                  <c:v>2.0096910020197698E-3</c:v>
                </c:pt>
                <c:pt idx="5">
                  <c:v>2.6619125351891901E-3</c:v>
                </c:pt>
                <c:pt idx="6">
                  <c:v>3.5059886531456702E-3</c:v>
                </c:pt>
                <c:pt idx="7">
                  <c:v>4.59255308297561E-3</c:v>
                </c:pt>
                <c:pt idx="8">
                  <c:v>5.98406785654634E-3</c:v>
                </c:pt>
                <c:pt idx="9">
                  <c:v>7.7572233409509599E-3</c:v>
                </c:pt>
                <c:pt idx="10">
                  <c:v>1.0005749446807899E-2</c:v>
                </c:pt>
                <c:pt idx="11">
                  <c:v>1.2843694742642501E-2</c:v>
                </c:pt>
                <c:pt idx="12">
                  <c:v>1.6409235929363001E-2</c:v>
                </c:pt>
                <c:pt idx="13">
                  <c:v>2.0869086167829801E-2</c:v>
                </c:pt>
                <c:pt idx="14">
                  <c:v>2.6423577094950901E-2</c:v>
                </c:pt>
                <c:pt idx="15">
                  <c:v>3.3312495996590502E-2</c:v>
                </c:pt>
                <c:pt idx="16">
                  <c:v>4.1821766513602698E-2</c:v>
                </c:pt>
                <c:pt idx="17">
                  <c:v>5.2291068422153301E-2</c:v>
                </c:pt>
                <c:pt idx="18">
                  <c:v>6.5122499430639205E-2</c:v>
                </c:pt>
                <c:pt idx="19">
                  <c:v>8.0790389549434294E-2</c:v>
                </c:pt>
                <c:pt idx="20">
                  <c:v>9.9852386391290807E-2</c:v>
                </c:pt>
                <c:pt idx="21">
                  <c:v>0.122961937721071</c:v>
                </c:pt>
                <c:pt idx="22">
                  <c:v>0.15088230566455599</c:v>
                </c:pt>
                <c:pt idx="23">
                  <c:v>0.18450225517534599</c:v>
                </c:pt>
                <c:pt idx="24">
                  <c:v>0.224853567612983</c:v>
                </c:pt>
                <c:pt idx="25">
                  <c:v>0.27313053857078001</c:v>
                </c:pt>
                <c:pt idx="26">
                  <c:v>0.33071162737099102</c:v>
                </c:pt>
                <c:pt idx="27">
                  <c:v>0.39918343388430499</c:v>
                </c:pt>
                <c:pt idx="28">
                  <c:v>0.48036718648836502</c:v>
                </c:pt>
                <c:pt idx="29">
                  <c:v>0.57634793302476495</c:v>
                </c:pt>
                <c:pt idx="30">
                  <c:v>0.68950663450110805</c:v>
                </c:pt>
                <c:pt idx="31">
                  <c:v>0.82255536898304804</c:v>
                </c:pt>
                <c:pt idx="32">
                  <c:v>0.978575860588491</c:v>
                </c:pt>
                <c:pt idx="33">
                  <c:v>1.16106155569928</c:v>
                </c:pt>
                <c:pt idx="34">
                  <c:v>1.37396347540702</c:v>
                </c:pt>
                <c:pt idx="35">
                  <c:v>1.6217400797736501</c:v>
                </c:pt>
                <c:pt idx="36">
                  <c:v>1.90941138568541</c:v>
                </c:pt>
                <c:pt idx="37">
                  <c:v>2.2426175858705801</c:v>
                </c:pt>
                <c:pt idx="38">
                  <c:v>2.6276824220158201</c:v>
                </c:pt>
                <c:pt idx="39">
                  <c:v>3.0716815698143201</c:v>
                </c:pt>
                <c:pt idx="40">
                  <c:v>3.5825162981993501</c:v>
                </c:pt>
                <c:pt idx="41">
                  <c:v>4.1689926689107102</c:v>
                </c:pt>
                <c:pt idx="42">
                  <c:v>4.8409065459207596</c:v>
                </c:pt>
                <c:pt idx="43">
                  <c:v>5.60913468704958</c:v>
                </c:pt>
                <c:pt idx="44">
                  <c:v>6.3825335571884603</c:v>
                </c:pt>
                <c:pt idx="45">
                  <c:v>6.43479918559993</c:v>
                </c:pt>
                <c:pt idx="46">
                  <c:v>6.3299880467137397</c:v>
                </c:pt>
                <c:pt idx="47">
                  <c:v>6.1759061548066398</c:v>
                </c:pt>
                <c:pt idx="48">
                  <c:v>5.9767131668579401</c:v>
                </c:pt>
                <c:pt idx="49">
                  <c:v>5.72752265879343</c:v>
                </c:pt>
                <c:pt idx="50">
                  <c:v>5.4599489345013801</c:v>
                </c:pt>
                <c:pt idx="51">
                  <c:v>5.20865236466397</c:v>
                </c:pt>
                <c:pt idx="52">
                  <c:v>5.0700400348293098</c:v>
                </c:pt>
                <c:pt idx="53">
                  <c:v>5.0201893487260998</c:v>
                </c:pt>
                <c:pt idx="54">
                  <c:v>4.9937991739577301</c:v>
                </c:pt>
                <c:pt idx="55">
                  <c:v>4.9678836402778801</c:v>
                </c:pt>
                <c:pt idx="56">
                  <c:v>4.9478649814548197</c:v>
                </c:pt>
                <c:pt idx="57">
                  <c:v>4.9370755879654498</c:v>
                </c:pt>
                <c:pt idx="58">
                  <c:v>4.9168255236279803</c:v>
                </c:pt>
                <c:pt idx="59">
                  <c:v>4.8968103456801799</c:v>
                </c:pt>
                <c:pt idx="60">
                  <c:v>4.8822897588041698</c:v>
                </c:pt>
              </c:numCache>
            </c:numRef>
          </c:yVal>
          <c:smooth val="1"/>
          <c:extLst>
            <c:ext xmlns:c16="http://schemas.microsoft.com/office/drawing/2014/chart" uri="{C3380CC4-5D6E-409C-BE32-E72D297353CC}">
              <c16:uniqueId val="{00000001-E18C-4AB4-9ABA-0FD7EC2F684A}"/>
            </c:ext>
          </c:extLst>
        </c:ser>
        <c:ser>
          <c:idx val="3"/>
          <c:order val="2"/>
          <c:tx>
            <c:v>J2 (2.2 eV) - Checkered</c:v>
          </c:tx>
          <c:spPr>
            <a:ln w="25400" cap="rnd">
              <a:solidFill>
                <a:srgbClr val="FFC000"/>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WF_Regions_Checker!$E$3:$E$63</c:f>
              <c:numCache>
                <c:formatCode>0.00E+00</c:formatCode>
                <c:ptCount val="61"/>
                <c:pt idx="0">
                  <c:v>4.6647982355845997E-5</c:v>
                </c:pt>
                <c:pt idx="1">
                  <c:v>6.5134233812643404E-5</c:v>
                </c:pt>
                <c:pt idx="2">
                  <c:v>9.0310416046844106E-5</c:v>
                </c:pt>
                <c:pt idx="3" formatCode="General">
                  <c:v>1.24370010438641E-4</c:v>
                </c:pt>
                <c:pt idx="4" formatCode="General">
                  <c:v>1.7015153976908501E-4</c:v>
                </c:pt>
                <c:pt idx="5" formatCode="General">
                  <c:v>2.3130641410018499E-4</c:v>
                </c:pt>
                <c:pt idx="6" formatCode="General">
                  <c:v>3.1250469583399499E-4</c:v>
                </c:pt>
                <c:pt idx="7" formatCode="General">
                  <c:v>4.1968601130615898E-4</c:v>
                </c:pt>
                <c:pt idx="8" formatCode="General">
                  <c:v>5.6036394336269702E-4</c:v>
                </c:pt>
                <c:pt idx="9" formatCode="General">
                  <c:v>7.4399346970050199E-4</c:v>
                </c:pt>
                <c:pt idx="10" formatCode="General">
                  <c:v>9.8241237246933294E-4</c:v>
                </c:pt>
                <c:pt idx="11" formatCode="General">
                  <c:v>1.2903690425232199E-3</c:v>
                </c:pt>
                <c:pt idx="12" formatCode="General">
                  <c:v>1.6861507431048699E-3</c:v>
                </c:pt>
                <c:pt idx="13" formatCode="General">
                  <c:v>2.19232818843986E-3</c:v>
                </c:pt>
                <c:pt idx="14" formatCode="General">
                  <c:v>2.83663423786244E-3</c:v>
                </c:pt>
                <c:pt idx="15" formatCode="General">
                  <c:v>3.6529966101299998E-3</c:v>
                </c:pt>
                <c:pt idx="16" formatCode="General">
                  <c:v>4.6827467891462299E-3</c:v>
                </c:pt>
                <c:pt idx="17" formatCode="General">
                  <c:v>5.9760297241660898E-3</c:v>
                </c:pt>
                <c:pt idx="18" formatCode="General">
                  <c:v>7.5934415265117503E-3</c:v>
                </c:pt>
                <c:pt idx="19" formatCode="General">
                  <c:v>9.6079251317270596E-3</c:v>
                </c:pt>
                <c:pt idx="20" formatCode="General">
                  <c:v>1.21069568306364E-2</c:v>
                </c:pt>
                <c:pt idx="21" formatCode="General">
                  <c:v>1.51950596737329E-2</c:v>
                </c:pt>
                <c:pt idx="22" formatCode="General">
                  <c:v>1.8996683018049999E-2</c:v>
                </c:pt>
                <c:pt idx="23" formatCode="General">
                  <c:v>2.36594909107831E-2</c:v>
                </c:pt>
                <c:pt idx="24" formatCode="General">
                  <c:v>2.9358105584385799E-2</c:v>
                </c:pt>
                <c:pt idx="25" formatCode="General">
                  <c:v>3.6298356067910799E-2</c:v>
                </c:pt>
                <c:pt idx="26" formatCode="General">
                  <c:v>4.47220857918562E-2</c:v>
                </c:pt>
                <c:pt idx="27" formatCode="General">
                  <c:v>5.4912577070293102E-2</c:v>
                </c:pt>
                <c:pt idx="28" formatCode="General">
                  <c:v>6.7200654475516999E-2</c:v>
                </c:pt>
                <c:pt idx="29" formatCode="General">
                  <c:v>8.1971533366297797E-2</c:v>
                </c:pt>
                <c:pt idx="30" formatCode="General">
                  <c:v>9.9672484179391299E-2</c:v>
                </c:pt>
                <c:pt idx="31" formatCode="General">
                  <c:v>0.120821387533459</c:v>
                </c:pt>
                <c:pt idx="32" formatCode="General">
                  <c:v>0.14601625971090901</c:v>
                </c:pt>
                <c:pt idx="33" formatCode="General">
                  <c:v>0.17594583266270999</c:v>
                </c:pt>
                <c:pt idx="34" formatCode="General">
                  <c:v>0.211401277309331</c:v>
                </c:pt>
                <c:pt idx="35" formatCode="General">
                  <c:v>0.253289163571015</c:v>
                </c:pt>
                <c:pt idx="36" formatCode="General">
                  <c:v>0.30264575523825699</c:v>
                </c:pt>
                <c:pt idx="37" formatCode="General">
                  <c:v>0.36065274246967399</c:v>
                </c:pt>
                <c:pt idx="38" formatCode="General">
                  <c:v>0.42865451936464499</c:v>
                </c:pt>
                <c:pt idx="39" formatCode="General">
                  <c:v>0.50817711868441695</c:v>
                </c:pt>
                <c:pt idx="40" formatCode="General">
                  <c:v>0.60094892036729697</c:v>
                </c:pt>
                <c:pt idx="41" formatCode="General">
                  <c:v>0.70892325499064202</c:v>
                </c:pt>
                <c:pt idx="42" formatCode="General">
                  <c:v>0.83430302774628995</c:v>
                </c:pt>
                <c:pt idx="43" formatCode="General">
                  <c:v>0.97956749281251798</c:v>
                </c:pt>
                <c:pt idx="44" formatCode="General">
                  <c:v>1.1475013121933699</c:v>
                </c:pt>
                <c:pt idx="45" formatCode="General">
                  <c:v>1.3412260371512099</c:v>
                </c:pt>
                <c:pt idx="46" formatCode="General">
                  <c:v>1.5642341542528599</c:v>
                </c:pt>
                <c:pt idx="47" formatCode="General">
                  <c:v>1.82042584177543</c:v>
                </c:pt>
                <c:pt idx="48" formatCode="General">
                  <c:v>2.1138787496453202</c:v>
                </c:pt>
                <c:pt idx="49" formatCode="General">
                  <c:v>2.4400294565184599</c:v>
                </c:pt>
                <c:pt idx="50" formatCode="General">
                  <c:v>2.78096490803008</c:v>
                </c:pt>
                <c:pt idx="51" formatCode="General">
                  <c:v>3.0901055932810402</c:v>
                </c:pt>
                <c:pt idx="52" formatCode="General">
                  <c:v>3.2559840913087701</c:v>
                </c:pt>
                <c:pt idx="53" formatCode="General">
                  <c:v>3.3196609914856801</c:v>
                </c:pt>
                <c:pt idx="54" formatCode="General">
                  <c:v>3.3580234381327898</c:v>
                </c:pt>
                <c:pt idx="55" formatCode="General">
                  <c:v>3.3943798722931202</c:v>
                </c:pt>
                <c:pt idx="56" formatCode="General">
                  <c:v>3.41973855099386</c:v>
                </c:pt>
                <c:pt idx="57" formatCode="General">
                  <c:v>3.43323941944531</c:v>
                </c:pt>
                <c:pt idx="58" formatCode="General">
                  <c:v>3.46103872327968</c:v>
                </c:pt>
                <c:pt idx="59" formatCode="General">
                  <c:v>3.48861136193063</c:v>
                </c:pt>
                <c:pt idx="60" formatCode="General">
                  <c:v>3.51007850908527</c:v>
                </c:pt>
              </c:numCache>
            </c:numRef>
          </c:yVal>
          <c:smooth val="1"/>
          <c:extLst>
            <c:ext xmlns:c16="http://schemas.microsoft.com/office/drawing/2014/chart" uri="{C3380CC4-5D6E-409C-BE32-E72D297353CC}">
              <c16:uniqueId val="{00000002-E18C-4AB4-9ABA-0FD7EC2F684A}"/>
            </c:ext>
          </c:extLst>
        </c:ser>
        <c:ser>
          <c:idx val="4"/>
          <c:order val="3"/>
          <c:tx>
            <c:v>J - Striped</c:v>
          </c:tx>
          <c:spPr>
            <a:ln w="28575" cap="rnd">
              <a:solidFill>
                <a:schemeClr val="bg1">
                  <a:lumMod val="50000"/>
                </a:schemeClr>
              </a:solidFill>
              <a:prstDash val="sysDash"/>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WF_Regions_Checker!$F$3:$F$63</c:f>
              <c:numCache>
                <c:formatCode>General</c:formatCode>
                <c:ptCount val="61"/>
                <c:pt idx="0">
                  <c:v>3.3075930923598802E-4</c:v>
                </c:pt>
                <c:pt idx="1">
                  <c:v>4.4984277396185602E-4</c:v>
                </c:pt>
                <c:pt idx="2">
                  <c:v>6.0790063958699001E-4</c:v>
                </c:pt>
                <c:pt idx="3">
                  <c:v>8.1642423304000998E-4</c:v>
                </c:pt>
                <c:pt idx="4">
                  <c:v>1.0899212708944299E-3</c:v>
                </c:pt>
                <c:pt idx="5">
                  <c:v>1.44660947464471E-3</c:v>
                </c:pt>
                <c:pt idx="6">
                  <c:v>1.9092466744898499E-3</c:v>
                </c:pt>
                <c:pt idx="7">
                  <c:v>2.50611954714094E-3</c:v>
                </c:pt>
                <c:pt idx="8">
                  <c:v>3.2722158999544302E-3</c:v>
                </c:pt>
                <c:pt idx="9">
                  <c:v>4.25060840532586E-3</c:v>
                </c:pt>
                <c:pt idx="10">
                  <c:v>5.4940809096383396E-3</c:v>
                </c:pt>
                <c:pt idx="11">
                  <c:v>7.0670318925830002E-3</c:v>
                </c:pt>
                <c:pt idx="12">
                  <c:v>9.0476933362340101E-3</c:v>
                </c:pt>
                <c:pt idx="13">
                  <c:v>1.15307071781348E-2</c:v>
                </c:pt>
                <c:pt idx="14">
                  <c:v>1.46301056664062E-2</c:v>
                </c:pt>
                <c:pt idx="15">
                  <c:v>1.8482746303360002E-2</c:v>
                </c:pt>
                <c:pt idx="16">
                  <c:v>2.3252256651374099E-2</c:v>
                </c:pt>
                <c:pt idx="17">
                  <c:v>2.9133549073160001E-2</c:v>
                </c:pt>
                <c:pt idx="18">
                  <c:v>3.6357970478574198E-2</c:v>
                </c:pt>
                <c:pt idx="19">
                  <c:v>4.5199157340579603E-2</c:v>
                </c:pt>
                <c:pt idx="20">
                  <c:v>5.5979671610963899E-2</c:v>
                </c:pt>
                <c:pt idx="21">
                  <c:v>6.9078498697400098E-2</c:v>
                </c:pt>
                <c:pt idx="22">
                  <c:v>8.4939494341302102E-2</c:v>
                </c:pt>
                <c:pt idx="23">
                  <c:v>0.104080873043064</c:v>
                </c:pt>
                <c:pt idx="24">
                  <c:v>0.12710583659868999</c:v>
                </c:pt>
                <c:pt idx="25">
                  <c:v>0.154714447319342</c:v>
                </c:pt>
                <c:pt idx="26">
                  <c:v>0.187716856581429</c:v>
                </c:pt>
                <c:pt idx="27">
                  <c:v>0.22704800547729601</c:v>
                </c:pt>
                <c:pt idx="28">
                  <c:v>0.27378392048194</c:v>
                </c:pt>
                <c:pt idx="29">
                  <c:v>0.32915973319552499</c:v>
                </c:pt>
                <c:pt idx="30">
                  <c:v>0.39458955934024398</c:v>
                </c:pt>
                <c:pt idx="31">
                  <c:v>0.471688378258244</c:v>
                </c:pt>
                <c:pt idx="32">
                  <c:v>0.56229606014969002</c:v>
                </c:pt>
                <c:pt idx="33">
                  <c:v>0.66850369418102795</c:v>
                </c:pt>
                <c:pt idx="34">
                  <c:v>0.79268237635820404</c:v>
                </c:pt>
                <c:pt idx="35">
                  <c:v>0.937514621672349</c:v>
                </c:pt>
                <c:pt idx="36">
                  <c:v>1.10602857046183</c:v>
                </c:pt>
                <c:pt idx="37">
                  <c:v>1.30163516417014</c:v>
                </c:pt>
                <c:pt idx="38">
                  <c:v>1.5281684706902099</c:v>
                </c:pt>
                <c:pt idx="39">
                  <c:v>1.78992934424942</c:v>
                </c:pt>
                <c:pt idx="40">
                  <c:v>2.0917326092833699</c:v>
                </c:pt>
                <c:pt idx="41">
                  <c:v>2.4389579619507802</c:v>
                </c:pt>
                <c:pt idx="42">
                  <c:v>2.83760478683363</c:v>
                </c:pt>
                <c:pt idx="43">
                  <c:v>3.2943510899311299</c:v>
                </c:pt>
                <c:pt idx="44">
                  <c:v>3.6732096425480001</c:v>
                </c:pt>
                <c:pt idx="45">
                  <c:v>3.7659973934997399</c:v>
                </c:pt>
                <c:pt idx="46">
                  <c:v>3.8258292229855999</c:v>
                </c:pt>
                <c:pt idx="47">
                  <c:v>3.8831445112148502</c:v>
                </c:pt>
                <c:pt idx="48">
                  <c:v>3.9415467845165999</c:v>
                </c:pt>
                <c:pt idx="49">
                  <c:v>4.0018151737444203</c:v>
                </c:pt>
                <c:pt idx="50">
                  <c:v>4.0632558563902199</c:v>
                </c:pt>
                <c:pt idx="51">
                  <c:v>4.1220646511192696</c:v>
                </c:pt>
                <c:pt idx="52">
                  <c:v>4.1581330818676001</c:v>
                </c:pt>
                <c:pt idx="53">
                  <c:v>4.1659572850832403</c:v>
                </c:pt>
                <c:pt idx="54">
                  <c:v>4.1713726111762002</c:v>
                </c:pt>
                <c:pt idx="55">
                  <c:v>4.1759703887919901</c:v>
                </c:pt>
                <c:pt idx="56">
                  <c:v>4.1800823044326503</c:v>
                </c:pt>
                <c:pt idx="57">
                  <c:v>4.1838510275064102</c:v>
                </c:pt>
                <c:pt idx="58">
                  <c:v>4.1873851688663102</c:v>
                </c:pt>
                <c:pt idx="59">
                  <c:v>4.1907234645975597</c:v>
                </c:pt>
                <c:pt idx="60">
                  <c:v>4.1939040929692997</c:v>
                </c:pt>
              </c:numCache>
            </c:numRef>
          </c:yVal>
          <c:smooth val="1"/>
          <c:extLst>
            <c:ext xmlns:c16="http://schemas.microsoft.com/office/drawing/2014/chart" uri="{C3380CC4-5D6E-409C-BE32-E72D297353CC}">
              <c16:uniqueId val="{00000003-E18C-4AB4-9ABA-0FD7EC2F684A}"/>
            </c:ext>
          </c:extLst>
        </c:ser>
        <c:ser>
          <c:idx val="5"/>
          <c:order val="4"/>
          <c:tx>
            <c:v>J1 (2 eV) - Striped</c:v>
          </c:tx>
          <c:spPr>
            <a:ln w="25400" cap="rnd">
              <a:solidFill>
                <a:srgbClr val="FF0000"/>
              </a:solidFill>
              <a:prstDash val="sysDash"/>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WF_Regions_Checker!$G$3:$G$63</c:f>
              <c:numCache>
                <c:formatCode>General</c:formatCode>
                <c:ptCount val="61"/>
                <c:pt idx="0">
                  <c:v>6.1487063611613004E-4</c:v>
                </c:pt>
                <c:pt idx="1">
                  <c:v>8.3455131411106897E-4</c:v>
                </c:pt>
                <c:pt idx="2">
                  <c:v>1.1254908631271399E-3</c:v>
                </c:pt>
                <c:pt idx="3">
                  <c:v>1.5084784556413701E-3</c:v>
                </c:pt>
                <c:pt idx="4">
                  <c:v>2.0096910020197798E-3</c:v>
                </c:pt>
                <c:pt idx="5">
                  <c:v>2.66191253518921E-3</c:v>
                </c:pt>
                <c:pt idx="6">
                  <c:v>3.5059886531456801E-3</c:v>
                </c:pt>
                <c:pt idx="7">
                  <c:v>4.5925530829756802E-3</c:v>
                </c:pt>
                <c:pt idx="8">
                  <c:v>5.98406785654615E-3</c:v>
                </c:pt>
                <c:pt idx="9">
                  <c:v>7.7572233409512002E-3</c:v>
                </c:pt>
                <c:pt idx="10">
                  <c:v>1.0005749446807301E-2</c:v>
                </c:pt>
                <c:pt idx="11">
                  <c:v>1.28436947426429E-2</c:v>
                </c:pt>
                <c:pt idx="12">
                  <c:v>1.6409235929363299E-2</c:v>
                </c:pt>
                <c:pt idx="13">
                  <c:v>2.0869086167829801E-2</c:v>
                </c:pt>
                <c:pt idx="14">
                  <c:v>2.6423577094949999E-2</c:v>
                </c:pt>
                <c:pt idx="15">
                  <c:v>3.33124959965901E-2</c:v>
                </c:pt>
                <c:pt idx="16">
                  <c:v>4.1821766513602199E-2</c:v>
                </c:pt>
                <c:pt idx="17">
                  <c:v>5.2291068422154502E-2</c:v>
                </c:pt>
                <c:pt idx="18">
                  <c:v>6.5122499430636305E-2</c:v>
                </c:pt>
                <c:pt idx="19">
                  <c:v>8.0790389549432601E-2</c:v>
                </c:pt>
                <c:pt idx="20">
                  <c:v>9.9852386391290904E-2</c:v>
                </c:pt>
                <c:pt idx="21">
                  <c:v>0.12296193772106701</c:v>
                </c:pt>
                <c:pt idx="22">
                  <c:v>0.15088230566455499</c:v>
                </c:pt>
                <c:pt idx="23">
                  <c:v>0.18450225517534299</c:v>
                </c:pt>
                <c:pt idx="24">
                  <c:v>0.22485356761299499</c:v>
                </c:pt>
                <c:pt idx="25">
                  <c:v>0.27313053857077502</c:v>
                </c:pt>
                <c:pt idx="26">
                  <c:v>0.33071162737100201</c:v>
                </c:pt>
                <c:pt idx="27">
                  <c:v>0.399183433884302</c:v>
                </c:pt>
                <c:pt idx="28">
                  <c:v>0.48036718648836402</c:v>
                </c:pt>
                <c:pt idx="29">
                  <c:v>0.57634793302475495</c:v>
                </c:pt>
                <c:pt idx="30">
                  <c:v>0.68950663450109995</c:v>
                </c:pt>
                <c:pt idx="31">
                  <c:v>0.82255536898303105</c:v>
                </c:pt>
                <c:pt idx="32">
                  <c:v>0.97857586058847501</c:v>
                </c:pt>
                <c:pt idx="33">
                  <c:v>1.16106155569934</c:v>
                </c:pt>
                <c:pt idx="34">
                  <c:v>1.37396347540709</c:v>
                </c:pt>
                <c:pt idx="35">
                  <c:v>1.6217400797736901</c:v>
                </c:pt>
                <c:pt idx="36">
                  <c:v>1.90941138568539</c:v>
                </c:pt>
                <c:pt idx="37">
                  <c:v>2.2426175858706099</c:v>
                </c:pt>
                <c:pt idx="38">
                  <c:v>2.62768242201577</c:v>
                </c:pt>
                <c:pt idx="39">
                  <c:v>3.07168156981442</c:v>
                </c:pt>
                <c:pt idx="40">
                  <c:v>3.5825162981994199</c:v>
                </c:pt>
                <c:pt idx="41">
                  <c:v>4.1689926689109003</c:v>
                </c:pt>
                <c:pt idx="42">
                  <c:v>4.8409065459209204</c:v>
                </c:pt>
                <c:pt idx="43">
                  <c:v>5.6091346870497398</c:v>
                </c:pt>
                <c:pt idx="44">
                  <c:v>6.1989179729026302</c:v>
                </c:pt>
                <c:pt idx="45">
                  <c:v>6.1907687498482202</c:v>
                </c:pt>
                <c:pt idx="46">
                  <c:v>6.0874242917183699</c:v>
                </c:pt>
                <c:pt idx="47">
                  <c:v>5.9458631806542597</c:v>
                </c:pt>
                <c:pt idx="48">
                  <c:v>5.7689449832758397</c:v>
                </c:pt>
                <c:pt idx="49">
                  <c:v>5.55339053917728</c:v>
                </c:pt>
                <c:pt idx="50">
                  <c:v>5.2924390488401301</c:v>
                </c:pt>
                <c:pt idx="51">
                  <c:v>4.9737820097268699</c:v>
                </c:pt>
                <c:pt idx="52">
                  <c:v>4.72164482757944</c:v>
                </c:pt>
                <c:pt idx="53">
                  <c:v>4.6609997387237501</c:v>
                </c:pt>
                <c:pt idx="54">
                  <c:v>4.62973754669264</c:v>
                </c:pt>
                <c:pt idx="55">
                  <c:v>4.6081887553071699</c:v>
                </c:pt>
                <c:pt idx="56">
                  <c:v>4.5919584598940899</c:v>
                </c:pt>
                <c:pt idx="57">
                  <c:v>4.57927983627535</c:v>
                </c:pt>
                <c:pt idx="58">
                  <c:v>4.56902588901528</c:v>
                </c:pt>
                <c:pt idx="59">
                  <c:v>4.5606043298554502</c:v>
                </c:pt>
                <c:pt idx="60">
                  <c:v>4.5535689701020097</c:v>
                </c:pt>
              </c:numCache>
            </c:numRef>
          </c:yVal>
          <c:smooth val="1"/>
          <c:extLst>
            <c:ext xmlns:c16="http://schemas.microsoft.com/office/drawing/2014/chart" uri="{C3380CC4-5D6E-409C-BE32-E72D297353CC}">
              <c16:uniqueId val="{00000004-E18C-4AB4-9ABA-0FD7EC2F684A}"/>
            </c:ext>
          </c:extLst>
        </c:ser>
        <c:ser>
          <c:idx val="6"/>
          <c:order val="5"/>
          <c:tx>
            <c:v>J2 (2.2 eV) - Striped</c:v>
          </c:tx>
          <c:spPr>
            <a:ln w="25400" cap="rnd">
              <a:solidFill>
                <a:srgbClr val="FFC000"/>
              </a:solidFill>
              <a:prstDash val="sysDash"/>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WF_Regions_Checker!$H$3:$H$63</c:f>
              <c:numCache>
                <c:formatCode>0.00E+00</c:formatCode>
                <c:ptCount val="61"/>
                <c:pt idx="0">
                  <c:v>4.6647982355844703E-5</c:v>
                </c:pt>
                <c:pt idx="1">
                  <c:v>6.5134233812644203E-5</c:v>
                </c:pt>
                <c:pt idx="2">
                  <c:v>9.03104160468413E-5</c:v>
                </c:pt>
                <c:pt idx="3" formatCode="General">
                  <c:v>1.2437001043864499E-4</c:v>
                </c:pt>
                <c:pt idx="4" formatCode="General">
                  <c:v>1.7015153976908601E-4</c:v>
                </c:pt>
                <c:pt idx="5" formatCode="General">
                  <c:v>2.31306414100186E-4</c:v>
                </c:pt>
                <c:pt idx="6" formatCode="General">
                  <c:v>3.1250469583400198E-4</c:v>
                </c:pt>
                <c:pt idx="7" formatCode="General">
                  <c:v>4.1968601130617399E-4</c:v>
                </c:pt>
                <c:pt idx="8" formatCode="General">
                  <c:v>5.6036394336271599E-4</c:v>
                </c:pt>
                <c:pt idx="9" formatCode="General">
                  <c:v>7.4399346970051598E-4</c:v>
                </c:pt>
                <c:pt idx="10" formatCode="General">
                  <c:v>9.8241237246935202E-4</c:v>
                </c:pt>
                <c:pt idx="11" formatCode="General">
                  <c:v>1.2903690425232199E-3</c:v>
                </c:pt>
                <c:pt idx="12" formatCode="General">
                  <c:v>1.68615074310483E-3</c:v>
                </c:pt>
                <c:pt idx="13" formatCode="General">
                  <c:v>2.1923281884397702E-3</c:v>
                </c:pt>
                <c:pt idx="14" formatCode="General">
                  <c:v>2.8366342378623099E-3</c:v>
                </c:pt>
                <c:pt idx="15" formatCode="General">
                  <c:v>3.6529966101298702E-3</c:v>
                </c:pt>
                <c:pt idx="16" formatCode="General">
                  <c:v>4.6827467891462499E-3</c:v>
                </c:pt>
                <c:pt idx="17" formatCode="General">
                  <c:v>5.9760297241658799E-3</c:v>
                </c:pt>
                <c:pt idx="18" formatCode="General">
                  <c:v>7.5934415265120903E-3</c:v>
                </c:pt>
                <c:pt idx="19" formatCode="General">
                  <c:v>9.6079251317269E-3</c:v>
                </c:pt>
                <c:pt idx="20" formatCode="General">
                  <c:v>1.21069568306367E-2</c:v>
                </c:pt>
                <c:pt idx="21" formatCode="General">
                  <c:v>1.5195059673732501E-2</c:v>
                </c:pt>
                <c:pt idx="22" formatCode="General">
                  <c:v>1.8996683018049899E-2</c:v>
                </c:pt>
                <c:pt idx="23" formatCode="General">
                  <c:v>2.36594909107843E-2</c:v>
                </c:pt>
                <c:pt idx="24" formatCode="General">
                  <c:v>2.9358105584385102E-2</c:v>
                </c:pt>
                <c:pt idx="25" formatCode="General">
                  <c:v>3.62983560679098E-2</c:v>
                </c:pt>
                <c:pt idx="26" formatCode="General">
                  <c:v>4.47220857918555E-2</c:v>
                </c:pt>
                <c:pt idx="27" formatCode="General">
                  <c:v>5.4912577070290298E-2</c:v>
                </c:pt>
                <c:pt idx="28" formatCode="General">
                  <c:v>6.7200654475517194E-2</c:v>
                </c:pt>
                <c:pt idx="29" formatCode="General">
                  <c:v>8.1971533366296201E-2</c:v>
                </c:pt>
                <c:pt idx="30" formatCode="General">
                  <c:v>9.96724841793869E-2</c:v>
                </c:pt>
                <c:pt idx="31" formatCode="General">
                  <c:v>0.120821387533462</c:v>
                </c:pt>
                <c:pt idx="32" formatCode="General">
                  <c:v>0.14601625971091201</c:v>
                </c:pt>
                <c:pt idx="33" formatCode="General">
                  <c:v>0.17594583266271699</c:v>
                </c:pt>
                <c:pt idx="34" formatCode="General">
                  <c:v>0.21140127730932201</c:v>
                </c:pt>
                <c:pt idx="35" formatCode="General">
                  <c:v>0.253289163571011</c:v>
                </c:pt>
                <c:pt idx="36" formatCode="General">
                  <c:v>0.30264575523827097</c:v>
                </c:pt>
                <c:pt idx="37" formatCode="General">
                  <c:v>0.360652742469667</c:v>
                </c:pt>
                <c:pt idx="38" formatCode="General">
                  <c:v>0.42865451936465798</c:v>
                </c:pt>
                <c:pt idx="39" formatCode="General">
                  <c:v>0.50817711868439996</c:v>
                </c:pt>
                <c:pt idx="40" formatCode="General">
                  <c:v>0.60094892036732905</c:v>
                </c:pt>
                <c:pt idx="41" formatCode="General">
                  <c:v>0.708923254990667</c:v>
                </c:pt>
                <c:pt idx="42" formatCode="General">
                  <c:v>0.83430302774632903</c:v>
                </c:pt>
                <c:pt idx="43" formatCode="General">
                  <c:v>0.97956749281250699</c:v>
                </c:pt>
                <c:pt idx="44" formatCode="General">
                  <c:v>1.1475013121933699</c:v>
                </c:pt>
                <c:pt idx="45" formatCode="General">
                  <c:v>1.3412260371512399</c:v>
                </c:pt>
                <c:pt idx="46" formatCode="General">
                  <c:v>1.56423415425283</c:v>
                </c:pt>
                <c:pt idx="47" formatCode="General">
                  <c:v>1.82042584177543</c:v>
                </c:pt>
                <c:pt idx="48" formatCode="General">
                  <c:v>2.1141485857573601</c:v>
                </c:pt>
                <c:pt idx="49" formatCode="General">
                  <c:v>2.45023980831157</c:v>
                </c:pt>
                <c:pt idx="50" formatCode="General">
                  <c:v>2.8340726639402898</c:v>
                </c:pt>
                <c:pt idx="51" formatCode="General">
                  <c:v>3.2703472925116901</c:v>
                </c:pt>
                <c:pt idx="52" formatCode="General">
                  <c:v>3.5946213361557602</c:v>
                </c:pt>
                <c:pt idx="53" formatCode="General">
                  <c:v>3.6709148314427398</c:v>
                </c:pt>
                <c:pt idx="54" formatCode="General">
                  <c:v>3.7130076756597599</c:v>
                </c:pt>
                <c:pt idx="55" formatCode="General">
                  <c:v>3.7437520222768002</c:v>
                </c:pt>
                <c:pt idx="56" formatCode="General">
                  <c:v>3.7682061489712102</c:v>
                </c:pt>
                <c:pt idx="57" formatCode="General">
                  <c:v>3.7884222187374599</c:v>
                </c:pt>
                <c:pt idx="58" formatCode="General">
                  <c:v>3.8057444487173302</c:v>
                </c:pt>
                <c:pt idx="59" formatCode="General">
                  <c:v>3.8208425993396502</c:v>
                </c:pt>
                <c:pt idx="60" formatCode="General">
                  <c:v>3.8342392158365799</c:v>
                </c:pt>
              </c:numCache>
            </c:numRef>
          </c:yVal>
          <c:smooth val="1"/>
          <c:extLst>
            <c:ext xmlns:c16="http://schemas.microsoft.com/office/drawing/2014/chart" uri="{C3380CC4-5D6E-409C-BE32-E72D297353CC}">
              <c16:uniqueId val="{00000005-E18C-4AB4-9ABA-0FD7EC2F684A}"/>
            </c:ext>
          </c:extLst>
        </c:ser>
        <c:ser>
          <c:idx val="7"/>
          <c:order val="7"/>
          <c:tx>
            <c:v>MICHELLE - Checkered</c:v>
          </c:tx>
          <c:spPr>
            <a:ln w="25400" cap="rnd">
              <a:solidFill>
                <a:schemeClr val="accent6"/>
              </a:solidFill>
              <a:round/>
            </a:ln>
            <a:effectLst/>
          </c:spPr>
          <c:marker>
            <c:symbol val="none"/>
          </c:marker>
          <c:xVal>
            <c:numRef>
              <c:f>WF_Regions_Checker!$N$2:$N$70</c:f>
              <c:numCache>
                <c:formatCode>General</c:formatCode>
                <c:ptCount val="69"/>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pt idx="61">
                  <c:v>1236.8499999999999</c:v>
                </c:pt>
                <c:pt idx="62">
                  <c:v>1246.8499999999999</c:v>
                </c:pt>
                <c:pt idx="63">
                  <c:v>1256.8499999999999</c:v>
                </c:pt>
                <c:pt idx="64">
                  <c:v>1266.8499999999999</c:v>
                </c:pt>
                <c:pt idx="65">
                  <c:v>1276.8499999999999</c:v>
                </c:pt>
                <c:pt idx="66">
                  <c:v>1286.8499999999999</c:v>
                </c:pt>
                <c:pt idx="67">
                  <c:v>1296.8499999999999</c:v>
                </c:pt>
                <c:pt idx="68">
                  <c:v>1306.8499999999999</c:v>
                </c:pt>
              </c:numCache>
            </c:numRef>
          </c:xVal>
          <c:yVal>
            <c:numRef>
              <c:f>WF_Regions_Checker!$O$2:$O$62</c:f>
              <c:numCache>
                <c:formatCode>General</c:formatCode>
                <c:ptCount val="61"/>
                <c:pt idx="0">
                  <c:v>3.307621929512282E-4</c:v>
                </c:pt>
                <c:pt idx="1">
                  <c:v>4.4984692061231756E-4</c:v>
                </c:pt>
                <c:pt idx="2">
                  <c:v>6.0790672837308631E-4</c:v>
                </c:pt>
                <c:pt idx="3">
                  <c:v>8.1642933428266277E-4</c:v>
                </c:pt>
                <c:pt idx="4">
                  <c:v>1.0899288002847989E-3</c:v>
                </c:pt>
                <c:pt idx="5">
                  <c:v>1.4466215735137065E-3</c:v>
                </c:pt>
                <c:pt idx="6">
                  <c:v>1.9092630829476687E-3</c:v>
                </c:pt>
                <c:pt idx="7">
                  <c:v>2.5061409754360987E-3</c:v>
                </c:pt>
                <c:pt idx="8">
                  <c:v>3.272242791028836E-3</c:v>
                </c:pt>
                <c:pt idx="9">
                  <c:v>4.2506585973656084E-3</c:v>
                </c:pt>
                <c:pt idx="10">
                  <c:v>5.4941260234959051E-3</c:v>
                </c:pt>
                <c:pt idx="11">
                  <c:v>7.0671057315770738E-3</c:v>
                </c:pt>
                <c:pt idx="12">
                  <c:v>9.0477750088999668E-3</c:v>
                </c:pt>
                <c:pt idx="13">
                  <c:v>1.1530793876824496E-2</c:v>
                </c:pt>
                <c:pt idx="14">
                  <c:v>1.4630224279102887E-2</c:v>
                </c:pt>
                <c:pt idx="15">
                  <c:v>1.8482912068351728E-2</c:v>
                </c:pt>
                <c:pt idx="16">
                  <c:v>2.3252438590245651E-2</c:v>
                </c:pt>
                <c:pt idx="17">
                  <c:v>2.913378426486293E-2</c:v>
                </c:pt>
                <c:pt idx="18">
                  <c:v>3.6358134567461731E-2</c:v>
                </c:pt>
                <c:pt idx="19">
                  <c:v>4.5199359202563183E-2</c:v>
                </c:pt>
                <c:pt idx="20">
                  <c:v>5.5980064079743694E-2</c:v>
                </c:pt>
                <c:pt idx="21">
                  <c:v>6.9079031683873277E-2</c:v>
                </c:pt>
                <c:pt idx="22">
                  <c:v>8.4940192239231008E-2</c:v>
                </c:pt>
                <c:pt idx="23">
                  <c:v>0.10408187967248127</c:v>
                </c:pt>
                <c:pt idx="24">
                  <c:v>0.12710679957280169</c:v>
                </c:pt>
                <c:pt idx="25">
                  <c:v>0.15471555713777146</c:v>
                </c:pt>
                <c:pt idx="26">
                  <c:v>0.18771840512637955</c:v>
                </c:pt>
                <c:pt idx="27">
                  <c:v>0.22704983980064075</c:v>
                </c:pt>
                <c:pt idx="28">
                  <c:v>0.27378604485582075</c:v>
                </c:pt>
                <c:pt idx="29">
                  <c:v>0.32916233535065859</c:v>
                </c:pt>
                <c:pt idx="30">
                  <c:v>0.39459238163047344</c:v>
                </c:pt>
                <c:pt idx="31">
                  <c:v>0.4716909932360272</c:v>
                </c:pt>
                <c:pt idx="32">
                  <c:v>0.5622997508009967</c:v>
                </c:pt>
                <c:pt idx="33">
                  <c:v>0.66850836596653584</c:v>
                </c:pt>
                <c:pt idx="34">
                  <c:v>0.79268778924884287</c:v>
                </c:pt>
                <c:pt idx="35">
                  <c:v>0.93752224991100053</c:v>
                </c:pt>
                <c:pt idx="36">
                  <c:v>1.1060377358490567</c:v>
                </c:pt>
                <c:pt idx="37">
                  <c:v>1.3016447134211468</c:v>
                </c:pt>
                <c:pt idx="38">
                  <c:v>1.5281808472766105</c:v>
                </c:pt>
                <c:pt idx="39">
                  <c:v>1.7899430402278393</c:v>
                </c:pt>
                <c:pt idx="40">
                  <c:v>2.0917515129939481</c:v>
                </c:pt>
                <c:pt idx="41">
                  <c:v>2.4389782840868635</c:v>
                </c:pt>
                <c:pt idx="42">
                  <c:v>2.8376290494838026</c:v>
                </c:pt>
                <c:pt idx="43">
                  <c:v>3.2943787824848703</c:v>
                </c:pt>
                <c:pt idx="44">
                  <c:v>3.8166607333570655</c:v>
                </c:pt>
                <c:pt idx="45">
                  <c:v>3.9967764328942676</c:v>
                </c:pt>
                <c:pt idx="46">
                  <c:v>4.0947899608401563</c:v>
                </c:pt>
                <c:pt idx="47">
                  <c:v>4.1360110359558568</c:v>
                </c:pt>
                <c:pt idx="48">
                  <c:v>4.1699163403346384</c:v>
                </c:pt>
                <c:pt idx="49">
                  <c:v>4.2010199359202565</c:v>
                </c:pt>
                <c:pt idx="50">
                  <c:v>4.2278853684585265</c:v>
                </c:pt>
                <c:pt idx="51">
                  <c:v>4.2474528301886796</c:v>
                </c:pt>
                <c:pt idx="52">
                  <c:v>4.2526949092203621</c:v>
                </c:pt>
                <c:pt idx="53">
                  <c:v>4.252921502313991</c:v>
                </c:pt>
                <c:pt idx="54">
                  <c:v>4.2534117123531505</c:v>
                </c:pt>
                <c:pt idx="55">
                  <c:v>4.2546283374866487</c:v>
                </c:pt>
                <c:pt idx="56">
                  <c:v>4.2554197223211112</c:v>
                </c:pt>
                <c:pt idx="57">
                  <c:v>4.2553930224279108</c:v>
                </c:pt>
                <c:pt idx="58">
                  <c:v>4.2582618369526513</c:v>
                </c:pt>
                <c:pt idx="59">
                  <c:v>4.2596393734425062</c:v>
                </c:pt>
                <c:pt idx="60">
                  <c:v>4.2590233179067285</c:v>
                </c:pt>
              </c:numCache>
            </c:numRef>
          </c:yVal>
          <c:smooth val="1"/>
          <c:extLst>
            <c:ext xmlns:c16="http://schemas.microsoft.com/office/drawing/2014/chart" uri="{C3380CC4-5D6E-409C-BE32-E72D297353CC}">
              <c16:uniqueId val="{00000006-E18C-4AB4-9ABA-0FD7EC2F684A}"/>
            </c:ext>
          </c:extLst>
        </c:ser>
        <c:dLbls>
          <c:showLegendKey val="0"/>
          <c:showVal val="0"/>
          <c:showCatName val="0"/>
          <c:showSerName val="0"/>
          <c:showPercent val="0"/>
          <c:showBubbleSize val="0"/>
        </c:dLbls>
        <c:axId val="488193224"/>
        <c:axId val="488194536"/>
        <c:extLst>
          <c:ext xmlns:c15="http://schemas.microsoft.com/office/drawing/2012/chart" uri="{02D57815-91ED-43cb-92C2-25804820EDAC}">
            <c15:filteredScatterSeries>
              <c15:ser>
                <c:idx val="0"/>
                <c:order val="6"/>
                <c:tx>
                  <c:v>TEST</c:v>
                </c:tx>
                <c:spPr>
                  <a:ln w="19050" cap="rnd">
                    <a:solidFill>
                      <a:schemeClr val="accent1"/>
                    </a:solidFill>
                    <a:round/>
                  </a:ln>
                  <a:effectLst/>
                </c:spPr>
                <c:marker>
                  <c:symbol val="none"/>
                </c:marker>
                <c:xVal>
                  <c:numRef>
                    <c:extLst>
                      <c:ext uri="{02D57815-91ED-43cb-92C2-25804820EDAC}">
                        <c15:formulaRef>
                          <c15:sqref>WF_Regions_Checker!$B$3:$B$63</c15:sqref>
                        </c15:formulaRef>
                      </c:ext>
                    </c:extLst>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extLst>
                      <c:ext uri="{02D57815-91ED-43cb-92C2-25804820EDAC}">
                        <c15:formulaRef>
                          <c15:sqref>Contrib_WF_Regions!#REF!</c15:sqref>
                        </c15:formulaRef>
                      </c:ext>
                    </c:extLst>
                    <c:numCache>
                      <c:formatCode>General</c:formatCode>
                      <c:ptCount val="1"/>
                      <c:pt idx="0">
                        <c:v>1</c:v>
                      </c:pt>
                    </c:numCache>
                  </c:numRef>
                </c:yVal>
                <c:smooth val="1"/>
                <c:extLst>
                  <c:ext xmlns:c16="http://schemas.microsoft.com/office/drawing/2014/chart" uri="{C3380CC4-5D6E-409C-BE32-E72D297353CC}">
                    <c16:uniqueId val="{00000007-E18C-4AB4-9ABA-0FD7EC2F684A}"/>
                  </c:ext>
                </c:extLst>
              </c15:ser>
            </c15:filteredScatterSeries>
          </c:ext>
        </c:extLst>
      </c:scatterChart>
      <c:valAx>
        <c:axId val="488193224"/>
        <c:scaling>
          <c:orientation val="minMax"/>
          <c:max val="1200"/>
          <c:min val="7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 (deg C)</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8194536"/>
        <c:crosses val="autoZero"/>
        <c:crossBetween val="midCat"/>
        <c:minorUnit val="50"/>
      </c:valAx>
      <c:valAx>
        <c:axId val="488194536"/>
        <c:scaling>
          <c:orientation val="minMax"/>
          <c:max val="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J (A/cm</a:t>
                </a:r>
                <a:r>
                  <a:rPr lang="en-US" baseline="30000" dirty="0"/>
                  <a:t>2</a:t>
                </a:r>
                <a:r>
                  <a:rPr lang="en-US" dirty="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8193224"/>
        <c:crosses val="autoZero"/>
        <c:crossBetween val="midCat"/>
      </c:valAx>
      <c:spPr>
        <a:noFill/>
        <a:ln>
          <a:noFill/>
        </a:ln>
        <a:effectLst/>
      </c:spPr>
    </c:plotArea>
    <c:legend>
      <c:legendPos val="b"/>
      <c:layout>
        <c:manualLayout>
          <c:xMode val="edge"/>
          <c:yMode val="edge"/>
          <c:x val="1.087423562044181E-2"/>
          <c:y val="0.83828253922317197"/>
          <c:w val="0.98912576437955824"/>
          <c:h val="0.147054952464225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4731874112066"/>
          <c:y val="4.656084656084656E-2"/>
          <c:w val="0.80032362927111178"/>
          <c:h val="0.60919693365777694"/>
        </c:manualLayout>
      </c:layout>
      <c:scatterChart>
        <c:scatterStyle val="smoothMarker"/>
        <c:varyColors val="0"/>
        <c:ser>
          <c:idx val="2"/>
          <c:order val="0"/>
          <c:tx>
            <c:v>J - Checkered</c:v>
          </c:tx>
          <c:spPr>
            <a:ln w="25400" cap="rnd">
              <a:solidFill>
                <a:schemeClr val="tx1"/>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WF_Regions_Checker!$C$3:$C$63</c:f>
              <c:numCache>
                <c:formatCode>General</c:formatCode>
                <c:ptCount val="61"/>
                <c:pt idx="0">
                  <c:v>3.30759309236007E-4</c:v>
                </c:pt>
                <c:pt idx="1">
                  <c:v>4.4984277396182599E-4</c:v>
                </c:pt>
                <c:pt idx="2">
                  <c:v>6.0790063958701202E-4</c:v>
                </c:pt>
                <c:pt idx="3">
                  <c:v>8.1642423304001399E-4</c:v>
                </c:pt>
                <c:pt idx="4">
                  <c:v>1.0899212708944299E-3</c:v>
                </c:pt>
                <c:pt idx="5">
                  <c:v>1.44660947464472E-3</c:v>
                </c:pt>
                <c:pt idx="6">
                  <c:v>1.90924667448991E-3</c:v>
                </c:pt>
                <c:pt idx="7">
                  <c:v>2.5061195471410701E-3</c:v>
                </c:pt>
                <c:pt idx="8">
                  <c:v>3.2722158999544801E-3</c:v>
                </c:pt>
                <c:pt idx="9">
                  <c:v>4.2506084053257698E-3</c:v>
                </c:pt>
                <c:pt idx="10">
                  <c:v>5.4940809096383804E-3</c:v>
                </c:pt>
                <c:pt idx="11">
                  <c:v>7.06703189258325E-3</c:v>
                </c:pt>
                <c:pt idx="12">
                  <c:v>9.0476933362340795E-3</c:v>
                </c:pt>
                <c:pt idx="13">
                  <c:v>1.15307071781346E-2</c:v>
                </c:pt>
                <c:pt idx="14">
                  <c:v>1.4630105666406599E-2</c:v>
                </c:pt>
                <c:pt idx="15">
                  <c:v>1.84827463033598E-2</c:v>
                </c:pt>
                <c:pt idx="16">
                  <c:v>2.32522566513742E-2</c:v>
                </c:pt>
                <c:pt idx="17">
                  <c:v>2.9133549073159799E-2</c:v>
                </c:pt>
                <c:pt idx="18">
                  <c:v>3.63579704785758E-2</c:v>
                </c:pt>
                <c:pt idx="19">
                  <c:v>4.5199157340580103E-2</c:v>
                </c:pt>
                <c:pt idx="20">
                  <c:v>5.5979671610967702E-2</c:v>
                </c:pt>
                <c:pt idx="21">
                  <c:v>6.9078498697397794E-2</c:v>
                </c:pt>
                <c:pt idx="22">
                  <c:v>8.4939494341303795E-2</c:v>
                </c:pt>
                <c:pt idx="23">
                  <c:v>0.104080873043064</c:v>
                </c:pt>
                <c:pt idx="24">
                  <c:v>0.12710583659869301</c:v>
                </c:pt>
                <c:pt idx="25">
                  <c:v>0.15471444731935</c:v>
                </c:pt>
                <c:pt idx="26">
                  <c:v>0.18771685658141399</c:v>
                </c:pt>
                <c:pt idx="27">
                  <c:v>0.227048005477299</c:v>
                </c:pt>
                <c:pt idx="28">
                  <c:v>0.27378392048195299</c:v>
                </c:pt>
                <c:pt idx="29">
                  <c:v>0.329159733195515</c:v>
                </c:pt>
                <c:pt idx="30">
                  <c:v>0.39458955934026602</c:v>
                </c:pt>
                <c:pt idx="31">
                  <c:v>0.47168837825823901</c:v>
                </c:pt>
                <c:pt idx="32">
                  <c:v>0.56229606014969302</c:v>
                </c:pt>
                <c:pt idx="33">
                  <c:v>0.66850369418098299</c:v>
                </c:pt>
                <c:pt idx="34">
                  <c:v>0.79268237635814998</c:v>
                </c:pt>
                <c:pt idx="35">
                  <c:v>0.93751462167231303</c:v>
                </c:pt>
                <c:pt idx="36">
                  <c:v>1.1060285704617101</c:v>
                </c:pt>
                <c:pt idx="37">
                  <c:v>1.3016351641700801</c:v>
                </c:pt>
                <c:pt idx="38">
                  <c:v>1.5281684706903</c:v>
                </c:pt>
                <c:pt idx="39">
                  <c:v>1.7899293442494499</c:v>
                </c:pt>
                <c:pt idx="40">
                  <c:v>2.0917326092834001</c:v>
                </c:pt>
                <c:pt idx="41">
                  <c:v>2.43895796195069</c:v>
                </c:pt>
                <c:pt idx="42">
                  <c:v>2.83760478683346</c:v>
                </c:pt>
                <c:pt idx="43">
                  <c:v>3.29435108993124</c:v>
                </c:pt>
                <c:pt idx="44">
                  <c:v>3.7650174346909702</c:v>
                </c:pt>
                <c:pt idx="45">
                  <c:v>3.8880126113754501</c:v>
                </c:pt>
                <c:pt idx="46">
                  <c:v>3.9471111004833599</c:v>
                </c:pt>
                <c:pt idx="47">
                  <c:v>3.99816599829109</c:v>
                </c:pt>
                <c:pt idx="48">
                  <c:v>4.0452959582516996</c:v>
                </c:pt>
                <c:pt idx="49">
                  <c:v>4.0837760576560997</c:v>
                </c:pt>
                <c:pt idx="50">
                  <c:v>4.1204569212656903</c:v>
                </c:pt>
                <c:pt idx="51">
                  <c:v>4.1493789789724502</c:v>
                </c:pt>
                <c:pt idx="52">
                  <c:v>4.1630120630690497</c:v>
                </c:pt>
                <c:pt idx="53">
                  <c:v>4.1699251701058904</c:v>
                </c:pt>
                <c:pt idx="54">
                  <c:v>4.1759113060452604</c:v>
                </c:pt>
                <c:pt idx="55">
                  <c:v>4.1811317562855201</c:v>
                </c:pt>
                <c:pt idx="56">
                  <c:v>4.1838017662243203</c:v>
                </c:pt>
                <c:pt idx="57">
                  <c:v>4.1851575037053896</c:v>
                </c:pt>
                <c:pt idx="58">
                  <c:v>4.1889321234538199</c:v>
                </c:pt>
                <c:pt idx="59">
                  <c:v>4.1927108538053899</c:v>
                </c:pt>
                <c:pt idx="60">
                  <c:v>4.1961841339447101</c:v>
                </c:pt>
              </c:numCache>
            </c:numRef>
          </c:yVal>
          <c:smooth val="1"/>
          <c:extLst>
            <c:ext xmlns:c16="http://schemas.microsoft.com/office/drawing/2014/chart" uri="{C3380CC4-5D6E-409C-BE32-E72D297353CC}">
              <c16:uniqueId val="{00000000-0C06-42E9-9A5A-5452FFFAA74F}"/>
            </c:ext>
          </c:extLst>
        </c:ser>
        <c:ser>
          <c:idx val="1"/>
          <c:order val="1"/>
          <c:tx>
            <c:v>J1 (2 eV) - Checkered</c:v>
          </c:tx>
          <c:spPr>
            <a:ln w="25400" cap="rnd">
              <a:solidFill>
                <a:srgbClr val="FF0000"/>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WF_Regions_Checker!$D$3:$D$63</c:f>
              <c:numCache>
                <c:formatCode>General</c:formatCode>
                <c:ptCount val="61"/>
                <c:pt idx="0">
                  <c:v>6.1487063611613405E-4</c:v>
                </c:pt>
                <c:pt idx="1">
                  <c:v>8.3455131411104501E-4</c:v>
                </c:pt>
                <c:pt idx="2">
                  <c:v>1.12549086312711E-3</c:v>
                </c:pt>
                <c:pt idx="3">
                  <c:v>1.50847845564131E-3</c:v>
                </c:pt>
                <c:pt idx="4">
                  <c:v>2.0096910020197698E-3</c:v>
                </c:pt>
                <c:pt idx="5">
                  <c:v>2.6619125351891901E-3</c:v>
                </c:pt>
                <c:pt idx="6">
                  <c:v>3.5059886531456702E-3</c:v>
                </c:pt>
                <c:pt idx="7">
                  <c:v>4.59255308297561E-3</c:v>
                </c:pt>
                <c:pt idx="8">
                  <c:v>5.98406785654634E-3</c:v>
                </c:pt>
                <c:pt idx="9">
                  <c:v>7.7572233409509599E-3</c:v>
                </c:pt>
                <c:pt idx="10">
                  <c:v>1.0005749446807899E-2</c:v>
                </c:pt>
                <c:pt idx="11">
                  <c:v>1.2843694742642501E-2</c:v>
                </c:pt>
                <c:pt idx="12">
                  <c:v>1.6409235929363001E-2</c:v>
                </c:pt>
                <c:pt idx="13">
                  <c:v>2.0869086167829801E-2</c:v>
                </c:pt>
                <c:pt idx="14">
                  <c:v>2.6423577094950901E-2</c:v>
                </c:pt>
                <c:pt idx="15">
                  <c:v>3.3312495996590502E-2</c:v>
                </c:pt>
                <c:pt idx="16">
                  <c:v>4.1821766513602698E-2</c:v>
                </c:pt>
                <c:pt idx="17">
                  <c:v>5.2291068422153301E-2</c:v>
                </c:pt>
                <c:pt idx="18">
                  <c:v>6.5122499430639205E-2</c:v>
                </c:pt>
                <c:pt idx="19">
                  <c:v>8.0790389549434294E-2</c:v>
                </c:pt>
                <c:pt idx="20">
                  <c:v>9.9852386391290807E-2</c:v>
                </c:pt>
                <c:pt idx="21">
                  <c:v>0.122961937721071</c:v>
                </c:pt>
                <c:pt idx="22">
                  <c:v>0.15088230566455599</c:v>
                </c:pt>
                <c:pt idx="23">
                  <c:v>0.18450225517534599</c:v>
                </c:pt>
                <c:pt idx="24">
                  <c:v>0.224853567612983</c:v>
                </c:pt>
                <c:pt idx="25">
                  <c:v>0.27313053857078001</c:v>
                </c:pt>
                <c:pt idx="26">
                  <c:v>0.33071162737099102</c:v>
                </c:pt>
                <c:pt idx="27">
                  <c:v>0.39918343388430499</c:v>
                </c:pt>
                <c:pt idx="28">
                  <c:v>0.48036718648836502</c:v>
                </c:pt>
                <c:pt idx="29">
                  <c:v>0.57634793302476495</c:v>
                </c:pt>
                <c:pt idx="30">
                  <c:v>0.68950663450110805</c:v>
                </c:pt>
                <c:pt idx="31">
                  <c:v>0.82255536898304804</c:v>
                </c:pt>
                <c:pt idx="32">
                  <c:v>0.978575860588491</c:v>
                </c:pt>
                <c:pt idx="33">
                  <c:v>1.16106155569928</c:v>
                </c:pt>
                <c:pt idx="34">
                  <c:v>1.37396347540702</c:v>
                </c:pt>
                <c:pt idx="35">
                  <c:v>1.6217400797736501</c:v>
                </c:pt>
                <c:pt idx="36">
                  <c:v>1.90941138568541</c:v>
                </c:pt>
                <c:pt idx="37">
                  <c:v>2.2426175858705801</c:v>
                </c:pt>
                <c:pt idx="38">
                  <c:v>2.6276824220158201</c:v>
                </c:pt>
                <c:pt idx="39">
                  <c:v>3.0716815698143201</c:v>
                </c:pt>
                <c:pt idx="40">
                  <c:v>3.5825162981993501</c:v>
                </c:pt>
                <c:pt idx="41">
                  <c:v>4.1689926689107102</c:v>
                </c:pt>
                <c:pt idx="42">
                  <c:v>4.8409065459207596</c:v>
                </c:pt>
                <c:pt idx="43">
                  <c:v>5.60913468704958</c:v>
                </c:pt>
                <c:pt idx="44">
                  <c:v>6.3825335571884603</c:v>
                </c:pt>
                <c:pt idx="45">
                  <c:v>6.43479918559993</c:v>
                </c:pt>
                <c:pt idx="46">
                  <c:v>6.3299880467137397</c:v>
                </c:pt>
                <c:pt idx="47">
                  <c:v>6.1759061548066398</c:v>
                </c:pt>
                <c:pt idx="48">
                  <c:v>5.9767131668579401</c:v>
                </c:pt>
                <c:pt idx="49">
                  <c:v>5.72752265879343</c:v>
                </c:pt>
                <c:pt idx="50">
                  <c:v>5.4599489345013801</c:v>
                </c:pt>
                <c:pt idx="51">
                  <c:v>5.20865236466397</c:v>
                </c:pt>
                <c:pt idx="52">
                  <c:v>5.0700400348293098</c:v>
                </c:pt>
                <c:pt idx="53">
                  <c:v>5.0201893487260998</c:v>
                </c:pt>
                <c:pt idx="54">
                  <c:v>4.9937991739577301</c:v>
                </c:pt>
                <c:pt idx="55">
                  <c:v>4.9678836402778801</c:v>
                </c:pt>
                <c:pt idx="56">
                  <c:v>4.9478649814548197</c:v>
                </c:pt>
                <c:pt idx="57">
                  <c:v>4.9370755879654498</c:v>
                </c:pt>
                <c:pt idx="58">
                  <c:v>4.9168255236279803</c:v>
                </c:pt>
                <c:pt idx="59">
                  <c:v>4.8968103456801799</c:v>
                </c:pt>
                <c:pt idx="60">
                  <c:v>4.8822897588041698</c:v>
                </c:pt>
              </c:numCache>
            </c:numRef>
          </c:yVal>
          <c:smooth val="1"/>
          <c:extLst>
            <c:ext xmlns:c16="http://schemas.microsoft.com/office/drawing/2014/chart" uri="{C3380CC4-5D6E-409C-BE32-E72D297353CC}">
              <c16:uniqueId val="{00000001-0C06-42E9-9A5A-5452FFFAA74F}"/>
            </c:ext>
          </c:extLst>
        </c:ser>
        <c:ser>
          <c:idx val="3"/>
          <c:order val="2"/>
          <c:tx>
            <c:v>J2 (2.2 eV) - Checkered</c:v>
          </c:tx>
          <c:spPr>
            <a:ln w="25400" cap="rnd">
              <a:solidFill>
                <a:schemeClr val="accent4">
                  <a:lumMod val="75000"/>
                </a:schemeClr>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WF_Regions_Checker!$E$3:$E$63</c:f>
              <c:numCache>
                <c:formatCode>0.00E+00</c:formatCode>
                <c:ptCount val="61"/>
                <c:pt idx="0">
                  <c:v>4.6647982355845997E-5</c:v>
                </c:pt>
                <c:pt idx="1">
                  <c:v>6.5134233812643404E-5</c:v>
                </c:pt>
                <c:pt idx="2">
                  <c:v>9.0310416046844106E-5</c:v>
                </c:pt>
                <c:pt idx="3" formatCode="General">
                  <c:v>1.24370010438641E-4</c:v>
                </c:pt>
                <c:pt idx="4" formatCode="General">
                  <c:v>1.7015153976908501E-4</c:v>
                </c:pt>
                <c:pt idx="5" formatCode="General">
                  <c:v>2.3130641410018499E-4</c:v>
                </c:pt>
                <c:pt idx="6" formatCode="General">
                  <c:v>3.1250469583399499E-4</c:v>
                </c:pt>
                <c:pt idx="7" formatCode="General">
                  <c:v>4.1968601130615898E-4</c:v>
                </c:pt>
                <c:pt idx="8" formatCode="General">
                  <c:v>5.6036394336269702E-4</c:v>
                </c:pt>
                <c:pt idx="9" formatCode="General">
                  <c:v>7.4399346970050199E-4</c:v>
                </c:pt>
                <c:pt idx="10" formatCode="General">
                  <c:v>9.8241237246933294E-4</c:v>
                </c:pt>
                <c:pt idx="11" formatCode="General">
                  <c:v>1.2903690425232199E-3</c:v>
                </c:pt>
                <c:pt idx="12" formatCode="General">
                  <c:v>1.6861507431048699E-3</c:v>
                </c:pt>
                <c:pt idx="13" formatCode="General">
                  <c:v>2.19232818843986E-3</c:v>
                </c:pt>
                <c:pt idx="14" formatCode="General">
                  <c:v>2.83663423786244E-3</c:v>
                </c:pt>
                <c:pt idx="15" formatCode="General">
                  <c:v>3.6529966101299998E-3</c:v>
                </c:pt>
                <c:pt idx="16" formatCode="General">
                  <c:v>4.6827467891462299E-3</c:v>
                </c:pt>
                <c:pt idx="17" formatCode="General">
                  <c:v>5.9760297241660898E-3</c:v>
                </c:pt>
                <c:pt idx="18" formatCode="General">
                  <c:v>7.5934415265117503E-3</c:v>
                </c:pt>
                <c:pt idx="19" formatCode="General">
                  <c:v>9.6079251317270596E-3</c:v>
                </c:pt>
                <c:pt idx="20" formatCode="General">
                  <c:v>1.21069568306364E-2</c:v>
                </c:pt>
                <c:pt idx="21" formatCode="General">
                  <c:v>1.51950596737329E-2</c:v>
                </c:pt>
                <c:pt idx="22" formatCode="General">
                  <c:v>1.8996683018049999E-2</c:v>
                </c:pt>
                <c:pt idx="23" formatCode="General">
                  <c:v>2.36594909107831E-2</c:v>
                </c:pt>
                <c:pt idx="24" formatCode="General">
                  <c:v>2.9358105584385799E-2</c:v>
                </c:pt>
                <c:pt idx="25" formatCode="General">
                  <c:v>3.6298356067910799E-2</c:v>
                </c:pt>
                <c:pt idx="26" formatCode="General">
                  <c:v>4.47220857918562E-2</c:v>
                </c:pt>
                <c:pt idx="27" formatCode="General">
                  <c:v>5.4912577070293102E-2</c:v>
                </c:pt>
                <c:pt idx="28" formatCode="General">
                  <c:v>6.7200654475516999E-2</c:v>
                </c:pt>
                <c:pt idx="29" formatCode="General">
                  <c:v>8.1971533366297797E-2</c:v>
                </c:pt>
                <c:pt idx="30" formatCode="General">
                  <c:v>9.9672484179391299E-2</c:v>
                </c:pt>
                <c:pt idx="31" formatCode="General">
                  <c:v>0.120821387533459</c:v>
                </c:pt>
                <c:pt idx="32" formatCode="General">
                  <c:v>0.14601625971090901</c:v>
                </c:pt>
                <c:pt idx="33" formatCode="General">
                  <c:v>0.17594583266270999</c:v>
                </c:pt>
                <c:pt idx="34" formatCode="General">
                  <c:v>0.211401277309331</c:v>
                </c:pt>
                <c:pt idx="35" formatCode="General">
                  <c:v>0.253289163571015</c:v>
                </c:pt>
                <c:pt idx="36" formatCode="General">
                  <c:v>0.30264575523825699</c:v>
                </c:pt>
                <c:pt idx="37" formatCode="General">
                  <c:v>0.36065274246967399</c:v>
                </c:pt>
                <c:pt idx="38" formatCode="General">
                  <c:v>0.42865451936464499</c:v>
                </c:pt>
                <c:pt idx="39" formatCode="General">
                  <c:v>0.50817711868441695</c:v>
                </c:pt>
                <c:pt idx="40" formatCode="General">
                  <c:v>0.60094892036729697</c:v>
                </c:pt>
                <c:pt idx="41" formatCode="General">
                  <c:v>0.70892325499064202</c:v>
                </c:pt>
                <c:pt idx="42" formatCode="General">
                  <c:v>0.83430302774628995</c:v>
                </c:pt>
                <c:pt idx="43" formatCode="General">
                  <c:v>0.97956749281251798</c:v>
                </c:pt>
                <c:pt idx="44" formatCode="General">
                  <c:v>1.1475013121933699</c:v>
                </c:pt>
                <c:pt idx="45" formatCode="General">
                  <c:v>1.3412260371512099</c:v>
                </c:pt>
                <c:pt idx="46" formatCode="General">
                  <c:v>1.5642341542528599</c:v>
                </c:pt>
                <c:pt idx="47" formatCode="General">
                  <c:v>1.82042584177543</c:v>
                </c:pt>
                <c:pt idx="48" formatCode="General">
                  <c:v>2.1138787496453202</c:v>
                </c:pt>
                <c:pt idx="49" formatCode="General">
                  <c:v>2.4400294565184599</c:v>
                </c:pt>
                <c:pt idx="50" formatCode="General">
                  <c:v>2.78096490803008</c:v>
                </c:pt>
                <c:pt idx="51" formatCode="General">
                  <c:v>3.0901055932810402</c:v>
                </c:pt>
                <c:pt idx="52" formatCode="General">
                  <c:v>3.2559840913087701</c:v>
                </c:pt>
                <c:pt idx="53" formatCode="General">
                  <c:v>3.3196609914856801</c:v>
                </c:pt>
                <c:pt idx="54" formatCode="General">
                  <c:v>3.3580234381327898</c:v>
                </c:pt>
                <c:pt idx="55" formatCode="General">
                  <c:v>3.3943798722931202</c:v>
                </c:pt>
                <c:pt idx="56" formatCode="General">
                  <c:v>3.41973855099386</c:v>
                </c:pt>
                <c:pt idx="57" formatCode="General">
                  <c:v>3.43323941944531</c:v>
                </c:pt>
                <c:pt idx="58" formatCode="General">
                  <c:v>3.46103872327968</c:v>
                </c:pt>
                <c:pt idx="59" formatCode="General">
                  <c:v>3.48861136193063</c:v>
                </c:pt>
                <c:pt idx="60" formatCode="General">
                  <c:v>3.51007850908527</c:v>
                </c:pt>
              </c:numCache>
            </c:numRef>
          </c:yVal>
          <c:smooth val="1"/>
          <c:extLst>
            <c:ext xmlns:c16="http://schemas.microsoft.com/office/drawing/2014/chart" uri="{C3380CC4-5D6E-409C-BE32-E72D297353CC}">
              <c16:uniqueId val="{00000002-0C06-42E9-9A5A-5452FFFAA74F}"/>
            </c:ext>
          </c:extLst>
        </c:ser>
        <c:ser>
          <c:idx val="7"/>
          <c:order val="3"/>
          <c:tx>
            <c:v>J - Checkered Variant</c:v>
          </c:tx>
          <c:spPr>
            <a:ln w="25400" cap="rnd">
              <a:solidFill>
                <a:schemeClr val="tx1">
                  <a:lumMod val="65000"/>
                  <a:lumOff val="35000"/>
                </a:schemeClr>
              </a:solidFill>
              <a:prstDash val="dash"/>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WF_Regions_Checker!$I$3:$I$63</c:f>
              <c:numCache>
                <c:formatCode>General</c:formatCode>
                <c:ptCount val="61"/>
                <c:pt idx="0">
                  <c:v>1.7704165020695101E-4</c:v>
                </c:pt>
                <c:pt idx="1">
                  <c:v>2.4120494543409201E-4</c:v>
                </c:pt>
                <c:pt idx="2">
                  <c:v>3.2652792380521398E-4</c:v>
                </c:pt>
                <c:pt idx="3">
                  <c:v>4.3930461912968698E-4</c:v>
                </c:pt>
                <c:pt idx="4">
                  <c:v>5.87498520389515E-4</c:v>
                </c:pt>
                <c:pt idx="5">
                  <c:v>7.8113134084741899E-4</c:v>
                </c:pt>
                <c:pt idx="6">
                  <c:v>1.03274951120341E-3</c:v>
                </c:pt>
                <c:pt idx="7">
                  <c:v>1.3579812763970401E-3</c:v>
                </c:pt>
                <c:pt idx="8">
                  <c:v>1.77619893581784E-3</c:v>
                </c:pt>
                <c:pt idx="9">
                  <c:v>2.3113025700879902E-3</c:v>
                </c:pt>
                <c:pt idx="10">
                  <c:v>2.9926435479364598E-3</c:v>
                </c:pt>
                <c:pt idx="11">
                  <c:v>3.8561082069222602E-3</c:v>
                </c:pt>
                <c:pt idx="12">
                  <c:v>4.9453843538933102E-3</c:v>
                </c:pt>
                <c:pt idx="13">
                  <c:v>6.3134356361776601E-3</c:v>
                </c:pt>
                <c:pt idx="14">
                  <c:v>8.0242113926690707E-3</c:v>
                </c:pt>
                <c:pt idx="15">
                  <c:v>1.0154622304212499E-2</c:v>
                </c:pt>
                <c:pt idx="16">
                  <c:v>1.2796815022973701E-2</c:v>
                </c:pt>
                <c:pt idx="17">
                  <c:v>1.6060781967621899E-2</c:v>
                </c:pt>
                <c:pt idx="18">
                  <c:v>2.0077345620914001E-2</c:v>
                </c:pt>
                <c:pt idx="19">
                  <c:v>2.50015599532218E-2</c:v>
                </c:pt>
                <c:pt idx="20">
                  <c:v>3.1016575013140701E-2</c:v>
                </c:pt>
                <c:pt idx="21">
                  <c:v>3.8338014267132299E-2</c:v>
                </c:pt>
                <c:pt idx="22">
                  <c:v>4.7218917925162397E-2</c:v>
                </c:pt>
                <c:pt idx="23">
                  <c:v>5.7955309249225297E-2</c:v>
                </c:pt>
                <c:pt idx="24">
                  <c:v>7.0892444695437498E-2</c:v>
                </c:pt>
                <c:pt idx="25">
                  <c:v>8.6431812676646305E-2</c:v>
                </c:pt>
                <c:pt idx="26">
                  <c:v>0.105038949738682</c:v>
                </c:pt>
                <c:pt idx="27">
                  <c:v>0.12725214700622201</c:v>
                </c:pt>
                <c:pt idx="28">
                  <c:v>0.15369212385985301</c:v>
                </c:pt>
                <c:pt idx="29">
                  <c:v>0.18507274993933201</c:v>
                </c:pt>
                <c:pt idx="30">
                  <c:v>0.22221290071497299</c:v>
                </c:pt>
                <c:pt idx="31">
                  <c:v>0.26604953601248899</c:v>
                </c:pt>
                <c:pt idx="32">
                  <c:v>0.31765209500257802</c:v>
                </c:pt>
                <c:pt idx="33">
                  <c:v>0.37823830525618302</c:v>
                </c:pt>
                <c:pt idx="34">
                  <c:v>0.44919150750641501</c:v>
                </c:pt>
                <c:pt idx="35">
                  <c:v>0.53207960172892699</c:v>
                </c:pt>
                <c:pt idx="36">
                  <c:v>0.62867572404044703</c:v>
                </c:pt>
                <c:pt idx="37">
                  <c:v>0.74098076770249699</c:v>
                </c:pt>
                <c:pt idx="38">
                  <c:v>0.87124786518626895</c:v>
                </c:pt>
                <c:pt idx="39">
                  <c:v>1.02200895179579</c:v>
                </c:pt>
                <c:pt idx="40">
                  <c:v>1.19610353473354</c:v>
                </c:pt>
                <c:pt idx="41">
                  <c:v>1.39670979472304</c:v>
                </c:pt>
                <c:pt idx="42">
                  <c:v>1.62737815035333</c:v>
                </c:pt>
                <c:pt idx="43">
                  <c:v>1.89206741816881</c:v>
                </c:pt>
                <c:pt idx="44">
                  <c:v>2.1951837041843398</c:v>
                </c:pt>
                <c:pt idx="45">
                  <c:v>2.5416221649489499</c:v>
                </c:pt>
                <c:pt idx="46">
                  <c:v>2.9349357604448598</c:v>
                </c:pt>
                <c:pt idx="47">
                  <c:v>3.1606201045915499</c:v>
                </c:pt>
                <c:pt idx="48">
                  <c:v>3.2972186210850398</c:v>
                </c:pt>
                <c:pt idx="49">
                  <c:v>3.4105501750323</c:v>
                </c:pt>
                <c:pt idx="50">
                  <c:v>3.5217941887114899</c:v>
                </c:pt>
                <c:pt idx="51">
                  <c:v>3.6349890527745701</c:v>
                </c:pt>
                <c:pt idx="52">
                  <c:v>3.7447676885691998</c:v>
                </c:pt>
                <c:pt idx="53">
                  <c:v>3.8528304094280501</c:v>
                </c:pt>
                <c:pt idx="54">
                  <c:v>3.9389947360424298</c:v>
                </c:pt>
                <c:pt idx="55">
                  <c:v>3.9771765651568098</c:v>
                </c:pt>
                <c:pt idx="56">
                  <c:v>3.99793063927028</c:v>
                </c:pt>
                <c:pt idx="57">
                  <c:v>4.0147530086123302</c:v>
                </c:pt>
                <c:pt idx="58">
                  <c:v>4.0281160421370101</c:v>
                </c:pt>
                <c:pt idx="59">
                  <c:v>4.0376780851912599</c:v>
                </c:pt>
                <c:pt idx="60">
                  <c:v>4.04461847581734</c:v>
                </c:pt>
              </c:numCache>
            </c:numRef>
          </c:yVal>
          <c:smooth val="1"/>
          <c:extLst>
            <c:ext xmlns:c16="http://schemas.microsoft.com/office/drawing/2014/chart" uri="{C3380CC4-5D6E-409C-BE32-E72D297353CC}">
              <c16:uniqueId val="{00000003-0C06-42E9-9A5A-5452FFFAA74F}"/>
            </c:ext>
          </c:extLst>
        </c:ser>
        <c:ser>
          <c:idx val="8"/>
          <c:order val="4"/>
          <c:tx>
            <c:v>J1 (2eV) - Checkered Variant</c:v>
          </c:tx>
          <c:spPr>
            <a:ln w="25400" cap="rnd">
              <a:solidFill>
                <a:srgbClr val="FF0000"/>
              </a:solidFill>
              <a:prstDash val="dash"/>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WF_Regions_Checker!$J$3:$J$63</c:f>
              <c:numCache>
                <c:formatCode>General</c:formatCode>
                <c:ptCount val="61"/>
                <c:pt idx="0">
                  <c:v>6.1487063611612896E-4</c:v>
                </c:pt>
                <c:pt idx="1">
                  <c:v>8.3455131411105802E-4</c:v>
                </c:pt>
                <c:pt idx="2">
                  <c:v>1.1254908631271501E-3</c:v>
                </c:pt>
                <c:pt idx="3">
                  <c:v>1.50847845564139E-3</c:v>
                </c:pt>
                <c:pt idx="4">
                  <c:v>2.0096910020197599E-3</c:v>
                </c:pt>
                <c:pt idx="5">
                  <c:v>2.6619125351891601E-3</c:v>
                </c:pt>
                <c:pt idx="6">
                  <c:v>3.5059886531456702E-3</c:v>
                </c:pt>
                <c:pt idx="7">
                  <c:v>4.5925530829756403E-3</c:v>
                </c:pt>
                <c:pt idx="8">
                  <c:v>5.98406785654615E-3</c:v>
                </c:pt>
                <c:pt idx="9">
                  <c:v>7.7572233409510701E-3</c:v>
                </c:pt>
                <c:pt idx="10">
                  <c:v>1.00057494468075E-2</c:v>
                </c:pt>
                <c:pt idx="11">
                  <c:v>1.28436947426427E-2</c:v>
                </c:pt>
                <c:pt idx="12">
                  <c:v>1.6409235929363001E-2</c:v>
                </c:pt>
                <c:pt idx="13">
                  <c:v>2.0869086167830099E-2</c:v>
                </c:pt>
                <c:pt idx="14">
                  <c:v>2.6423577094949802E-2</c:v>
                </c:pt>
                <c:pt idx="15">
                  <c:v>3.3312495996590002E-2</c:v>
                </c:pt>
                <c:pt idx="16">
                  <c:v>4.18217665136019E-2</c:v>
                </c:pt>
                <c:pt idx="17">
                  <c:v>5.2291068422155203E-2</c:v>
                </c:pt>
                <c:pt idx="18">
                  <c:v>6.5122499430636402E-2</c:v>
                </c:pt>
                <c:pt idx="19">
                  <c:v>8.0790389549433794E-2</c:v>
                </c:pt>
                <c:pt idx="20">
                  <c:v>9.9852386391290807E-2</c:v>
                </c:pt>
                <c:pt idx="21">
                  <c:v>0.12296193772107</c:v>
                </c:pt>
                <c:pt idx="22">
                  <c:v>0.15088230566455599</c:v>
                </c:pt>
                <c:pt idx="23">
                  <c:v>0.18450225517534499</c:v>
                </c:pt>
                <c:pt idx="24">
                  <c:v>0.22485356761299599</c:v>
                </c:pt>
                <c:pt idx="25">
                  <c:v>0.27313053857077202</c:v>
                </c:pt>
                <c:pt idx="26">
                  <c:v>0.33071162737099302</c:v>
                </c:pt>
                <c:pt idx="27">
                  <c:v>0.399183433884293</c:v>
                </c:pt>
                <c:pt idx="28">
                  <c:v>0.48036718648836502</c:v>
                </c:pt>
                <c:pt idx="29">
                  <c:v>0.57634793302474996</c:v>
                </c:pt>
                <c:pt idx="30">
                  <c:v>0.68950663450108196</c:v>
                </c:pt>
                <c:pt idx="31">
                  <c:v>0.82255536898301695</c:v>
                </c:pt>
                <c:pt idx="32">
                  <c:v>0.97857586058845003</c:v>
                </c:pt>
                <c:pt idx="33">
                  <c:v>1.16106155569933</c:v>
                </c:pt>
                <c:pt idx="34">
                  <c:v>1.37396347540706</c:v>
                </c:pt>
                <c:pt idx="35">
                  <c:v>1.6217400797736601</c:v>
                </c:pt>
                <c:pt idx="36">
                  <c:v>1.90941138568541</c:v>
                </c:pt>
                <c:pt idx="37">
                  <c:v>2.2426175858706099</c:v>
                </c:pt>
                <c:pt idx="38">
                  <c:v>2.6276824220158099</c:v>
                </c:pt>
                <c:pt idx="39">
                  <c:v>3.0716815698143898</c:v>
                </c:pt>
                <c:pt idx="40">
                  <c:v>3.58251629819949</c:v>
                </c:pt>
                <c:pt idx="41">
                  <c:v>4.1689926689109198</c:v>
                </c:pt>
                <c:pt idx="42">
                  <c:v>4.8409065459209204</c:v>
                </c:pt>
                <c:pt idx="43">
                  <c:v>5.6091346870498304</c:v>
                </c:pt>
                <c:pt idx="44">
                  <c:v>6.4857321923507296</c:v>
                </c:pt>
                <c:pt idx="45">
                  <c:v>7.4840365854934099</c:v>
                </c:pt>
                <c:pt idx="46">
                  <c:v>8.6112747332737491</c:v>
                </c:pt>
                <c:pt idx="47">
                  <c:v>9.0016287348152595</c:v>
                </c:pt>
                <c:pt idx="48">
                  <c:v>8.9605773128249506</c:v>
                </c:pt>
                <c:pt idx="49">
                  <c:v>8.7417210835056398</c:v>
                </c:pt>
                <c:pt idx="50">
                  <c:v>8.4190314269652493</c:v>
                </c:pt>
                <c:pt idx="51">
                  <c:v>7.9967458861465799</c:v>
                </c:pt>
                <c:pt idx="52">
                  <c:v>7.4552027897465898</c:v>
                </c:pt>
                <c:pt idx="53">
                  <c:v>6.8380371136595697</c:v>
                </c:pt>
                <c:pt idx="54">
                  <c:v>6.2933743645067297</c:v>
                </c:pt>
                <c:pt idx="55">
                  <c:v>6.0682159354034404</c:v>
                </c:pt>
                <c:pt idx="56">
                  <c:v>5.9636248680758399</c:v>
                </c:pt>
                <c:pt idx="57">
                  <c:v>5.8895991457910402</c:v>
                </c:pt>
                <c:pt idx="58">
                  <c:v>5.8338992258482598</c:v>
                </c:pt>
                <c:pt idx="59">
                  <c:v>5.79510757202197</c:v>
                </c:pt>
                <c:pt idx="60">
                  <c:v>5.7660345907185899</c:v>
                </c:pt>
              </c:numCache>
            </c:numRef>
          </c:yVal>
          <c:smooth val="1"/>
          <c:extLst>
            <c:ext xmlns:c16="http://schemas.microsoft.com/office/drawing/2014/chart" uri="{C3380CC4-5D6E-409C-BE32-E72D297353CC}">
              <c16:uniqueId val="{00000004-0C06-42E9-9A5A-5452FFFAA74F}"/>
            </c:ext>
          </c:extLst>
        </c:ser>
        <c:ser>
          <c:idx val="9"/>
          <c:order val="5"/>
          <c:tx>
            <c:v>J2 (2.2 eV) - Checkered Variant</c:v>
          </c:tx>
          <c:spPr>
            <a:ln w="31750" cap="rnd">
              <a:solidFill>
                <a:schemeClr val="accent4"/>
              </a:solidFill>
              <a:prstDash val="dash"/>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WF_Regions_Checker!$K$3:$K$63</c:f>
              <c:numCache>
                <c:formatCode>0.00E+00</c:formatCode>
                <c:ptCount val="61"/>
                <c:pt idx="0">
                  <c:v>4.6647982355845997E-5</c:v>
                </c:pt>
                <c:pt idx="1">
                  <c:v>6.5134233812643404E-5</c:v>
                </c:pt>
                <c:pt idx="2">
                  <c:v>9.0310416046844106E-5</c:v>
                </c:pt>
                <c:pt idx="3" formatCode="General">
                  <c:v>1.24370010438641E-4</c:v>
                </c:pt>
                <c:pt idx="4" formatCode="General">
                  <c:v>1.7015153976908501E-4</c:v>
                </c:pt>
                <c:pt idx="5" formatCode="General">
                  <c:v>2.3130641410018499E-4</c:v>
                </c:pt>
                <c:pt idx="6" formatCode="General">
                  <c:v>3.1250469583399499E-4</c:v>
                </c:pt>
                <c:pt idx="7" formatCode="General">
                  <c:v>4.1968601130615898E-4</c:v>
                </c:pt>
                <c:pt idx="8" formatCode="General">
                  <c:v>5.6036394336269702E-4</c:v>
                </c:pt>
                <c:pt idx="9" formatCode="General">
                  <c:v>7.4399346970050199E-4</c:v>
                </c:pt>
                <c:pt idx="10" formatCode="General">
                  <c:v>9.8241237246933294E-4</c:v>
                </c:pt>
                <c:pt idx="11" formatCode="General">
                  <c:v>1.2903690425232199E-3</c:v>
                </c:pt>
                <c:pt idx="12" formatCode="General">
                  <c:v>1.6861507431048699E-3</c:v>
                </c:pt>
                <c:pt idx="13" formatCode="General">
                  <c:v>2.19232818843986E-3</c:v>
                </c:pt>
                <c:pt idx="14" formatCode="General">
                  <c:v>2.83663423786244E-3</c:v>
                </c:pt>
                <c:pt idx="15" formatCode="General">
                  <c:v>3.6529966101299998E-3</c:v>
                </c:pt>
                <c:pt idx="16" formatCode="General">
                  <c:v>4.6827467891462299E-3</c:v>
                </c:pt>
                <c:pt idx="17" formatCode="General">
                  <c:v>5.9760297241660898E-3</c:v>
                </c:pt>
                <c:pt idx="18" formatCode="General">
                  <c:v>7.5934415265117503E-3</c:v>
                </c:pt>
                <c:pt idx="19" formatCode="General">
                  <c:v>9.6079251317270596E-3</c:v>
                </c:pt>
                <c:pt idx="20" formatCode="General">
                  <c:v>1.21069568306364E-2</c:v>
                </c:pt>
                <c:pt idx="21" formatCode="General">
                  <c:v>1.51950596737329E-2</c:v>
                </c:pt>
                <c:pt idx="22" formatCode="General">
                  <c:v>1.8996683018049999E-2</c:v>
                </c:pt>
                <c:pt idx="23" formatCode="General">
                  <c:v>2.36594909107831E-2</c:v>
                </c:pt>
                <c:pt idx="24" formatCode="General">
                  <c:v>2.9358105584385799E-2</c:v>
                </c:pt>
                <c:pt idx="25" formatCode="General">
                  <c:v>3.6298356067910799E-2</c:v>
                </c:pt>
                <c:pt idx="26" formatCode="General">
                  <c:v>4.47220857918562E-2</c:v>
                </c:pt>
                <c:pt idx="27" formatCode="General">
                  <c:v>5.4912577070293102E-2</c:v>
                </c:pt>
                <c:pt idx="28" formatCode="General">
                  <c:v>6.7200654475516999E-2</c:v>
                </c:pt>
                <c:pt idx="29" formatCode="General">
                  <c:v>8.1971533366297797E-2</c:v>
                </c:pt>
                <c:pt idx="30" formatCode="General">
                  <c:v>9.9672484179391299E-2</c:v>
                </c:pt>
                <c:pt idx="31" formatCode="General">
                  <c:v>0.120821387533459</c:v>
                </c:pt>
                <c:pt idx="32" formatCode="General">
                  <c:v>0.14601625971090901</c:v>
                </c:pt>
                <c:pt idx="33" formatCode="General">
                  <c:v>0.17594583266270999</c:v>
                </c:pt>
                <c:pt idx="34" formatCode="General">
                  <c:v>0.211401277309331</c:v>
                </c:pt>
                <c:pt idx="35" formatCode="General">
                  <c:v>0.253289163571015</c:v>
                </c:pt>
                <c:pt idx="36" formatCode="General">
                  <c:v>0.30264575523825699</c:v>
                </c:pt>
                <c:pt idx="37" formatCode="General">
                  <c:v>0.36065274246967399</c:v>
                </c:pt>
                <c:pt idx="38" formatCode="General">
                  <c:v>0.42865451936464499</c:v>
                </c:pt>
                <c:pt idx="39" formatCode="General">
                  <c:v>0.50817711868441695</c:v>
                </c:pt>
                <c:pt idx="40" formatCode="General">
                  <c:v>0.60094892036729697</c:v>
                </c:pt>
                <c:pt idx="41" formatCode="General">
                  <c:v>0.70892325499064202</c:v>
                </c:pt>
                <c:pt idx="42" formatCode="General">
                  <c:v>0.83430302774628995</c:v>
                </c:pt>
                <c:pt idx="43" formatCode="General">
                  <c:v>0.97956749281251798</c:v>
                </c:pt>
                <c:pt idx="44" formatCode="General">
                  <c:v>1.1475013121933699</c:v>
                </c:pt>
                <c:pt idx="45" formatCode="General">
                  <c:v>1.3412260371512099</c:v>
                </c:pt>
                <c:pt idx="46" formatCode="General">
                  <c:v>1.5642341542528599</c:v>
                </c:pt>
                <c:pt idx="47" formatCode="General">
                  <c:v>1.82042584177543</c:v>
                </c:pt>
                <c:pt idx="48" formatCode="General">
                  <c:v>2.1141485857574001</c:v>
                </c:pt>
                <c:pt idx="49" formatCode="General">
                  <c:v>2.45023980831147</c:v>
                </c:pt>
                <c:pt idx="50" formatCode="General">
                  <c:v>2.8340726639402001</c:v>
                </c:pt>
                <c:pt idx="51" formatCode="General">
                  <c:v>3.2716051624756801</c:v>
                </c:pt>
                <c:pt idx="52" formatCode="General">
                  <c:v>3.76193398226473</c:v>
                </c:pt>
                <c:pt idx="53" formatCode="General">
                  <c:v>4.2866422620261604</c:v>
                </c:pt>
                <c:pt idx="54" formatCode="General">
                  <c:v>4.7313022898313104</c:v>
                </c:pt>
                <c:pt idx="55" formatCode="General">
                  <c:v>4.9202451626118702</c:v>
                </c:pt>
                <c:pt idx="56" formatCode="General">
                  <c:v>5.0140488445026401</c:v>
                </c:pt>
                <c:pt idx="57" formatCode="General">
                  <c:v>5.0847064443291403</c:v>
                </c:pt>
                <c:pt idx="58" formatCode="General">
                  <c:v>5.1392824713499001</c:v>
                </c:pt>
                <c:pt idx="59" formatCode="General">
                  <c:v>5.1778023843715104</c:v>
                </c:pt>
                <c:pt idx="60" formatCode="General">
                  <c:v>5.2062196562754002</c:v>
                </c:pt>
              </c:numCache>
            </c:numRef>
          </c:yVal>
          <c:smooth val="1"/>
          <c:extLst>
            <c:ext xmlns:c16="http://schemas.microsoft.com/office/drawing/2014/chart" uri="{C3380CC4-5D6E-409C-BE32-E72D297353CC}">
              <c16:uniqueId val="{00000005-0C06-42E9-9A5A-5452FFFAA74F}"/>
            </c:ext>
          </c:extLst>
        </c:ser>
        <c:ser>
          <c:idx val="10"/>
          <c:order val="6"/>
          <c:tx>
            <c:v>J3 (10 eV) - Checkered Variant</c:v>
          </c:tx>
          <c:spPr>
            <a:ln w="50800" cap="rnd">
              <a:solidFill>
                <a:schemeClr val="accent1"/>
              </a:solidFill>
              <a:round/>
            </a:ln>
            <a:effectLst/>
          </c:spPr>
          <c:marker>
            <c:symbol val="none"/>
          </c:marker>
          <c:xVal>
            <c:numRef>
              <c:f>WF_Regions_Checker!$B$3:$B$63</c:f>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f>WF_Regions_Checker!$L$3:$L$63</c:f>
              <c:numCache>
                <c:formatCode>0.00E+00</c:formatCode>
                <c:ptCount val="61"/>
                <c:pt idx="0">
                  <c:v>9.7892222272850398E-49</c:v>
                </c:pt>
                <c:pt idx="1">
                  <c:v>4.1276568448308701E-48</c:v>
                </c:pt>
                <c:pt idx="2">
                  <c:v>1.68723954777876E-47</c:v>
                </c:pt>
                <c:pt idx="3">
                  <c:v>6.6927016873944799E-47</c:v>
                </c:pt>
                <c:pt idx="4">
                  <c:v>2.57865420851444E-46</c:v>
                </c:pt>
                <c:pt idx="5">
                  <c:v>9.6593868890053908E-46</c:v>
                </c:pt>
                <c:pt idx="6">
                  <c:v>3.52088761966764E-45</c:v>
                </c:pt>
                <c:pt idx="7">
                  <c:v>1.2498748997678401E-44</c:v>
                </c:pt>
                <c:pt idx="8">
                  <c:v>4.3245750569271E-44</c:v>
                </c:pt>
                <c:pt idx="9">
                  <c:v>1.45955148013861E-43</c:v>
                </c:pt>
                <c:pt idx="10">
                  <c:v>4.8085885111089404E-43</c:v>
                </c:pt>
                <c:pt idx="11">
                  <c:v>1.54756315722819E-42</c:v>
                </c:pt>
                <c:pt idx="12">
                  <c:v>4.8686652923352399E-42</c:v>
                </c:pt>
                <c:pt idx="13">
                  <c:v>1.4982657795194801E-41</c:v>
                </c:pt>
                <c:pt idx="14">
                  <c:v>4.5129532219582801E-41</c:v>
                </c:pt>
                <c:pt idx="15">
                  <c:v>1.3313461142111299E-40</c:v>
                </c:pt>
                <c:pt idx="16">
                  <c:v>3.8488806120243397E-40</c:v>
                </c:pt>
                <c:pt idx="17">
                  <c:v>1.09103040268182E-39</c:v>
                </c:pt>
                <c:pt idx="18">
                  <c:v>3.0341339914669299E-39</c:v>
                </c:pt>
                <c:pt idx="19">
                  <c:v>8.2823966267718098E-39</c:v>
                </c:pt>
                <c:pt idx="20">
                  <c:v>2.2203439653324199E-38</c:v>
                </c:pt>
                <c:pt idx="21">
                  <c:v>5.8484281490668905E-38</c:v>
                </c:pt>
                <c:pt idx="22">
                  <c:v>1.5143172700884899E-37</c:v>
                </c:pt>
                <c:pt idx="23">
                  <c:v>3.8561182511352801E-37</c:v>
                </c:pt>
                <c:pt idx="24">
                  <c:v>9.6611672218905894E-37</c:v>
                </c:pt>
                <c:pt idx="25">
                  <c:v>2.38252836203879E-36</c:v>
                </c:pt>
                <c:pt idx="26">
                  <c:v>5.7856599534773599E-36</c:v>
                </c:pt>
                <c:pt idx="27">
                  <c:v>1.3840288771278501E-35</c:v>
                </c:pt>
                <c:pt idx="28">
                  <c:v>3.2627222558062801E-35</c:v>
                </c:pt>
                <c:pt idx="29">
                  <c:v>7.5825888068901303E-35</c:v>
                </c:pt>
                <c:pt idx="30">
                  <c:v>1.73784794674486E-34</c:v>
                </c:pt>
                <c:pt idx="31">
                  <c:v>3.9292733381390703E-34</c:v>
                </c:pt>
                <c:pt idx="32">
                  <c:v>8.7672490451996799E-34</c:v>
                </c:pt>
                <c:pt idx="33">
                  <c:v>1.93110030007814E-33</c:v>
                </c:pt>
                <c:pt idx="34">
                  <c:v>4.20021918921217E-33</c:v>
                </c:pt>
                <c:pt idx="35">
                  <c:v>9.0239284413310005E-33</c:v>
                </c:pt>
                <c:pt idx="36">
                  <c:v>1.91559050316857E-32</c:v>
                </c:pt>
                <c:pt idx="37">
                  <c:v>4.0189800112002999E-32</c:v>
                </c:pt>
                <c:pt idx="38">
                  <c:v>8.3359311460643495E-32</c:v>
                </c:pt>
                <c:pt idx="39">
                  <c:v>1.7097506363635899E-31</c:v>
                </c:pt>
                <c:pt idx="40">
                  <c:v>3.4686745387701001E-31</c:v>
                </c:pt>
                <c:pt idx="41">
                  <c:v>6.9623329581133996E-31</c:v>
                </c:pt>
                <c:pt idx="42">
                  <c:v>1.38296611799413E-30</c:v>
                </c:pt>
                <c:pt idx="43">
                  <c:v>2.7191659372741199E-30</c:v>
                </c:pt>
                <c:pt idx="44">
                  <c:v>5.29329586557645E-30</c:v>
                </c:pt>
                <c:pt idx="45">
                  <c:v>1.020419755656E-29</c:v>
                </c:pt>
                <c:pt idx="46">
                  <c:v>1.94843940809749E-29</c:v>
                </c:pt>
                <c:pt idx="47">
                  <c:v>3.6858760171713602E-29</c:v>
                </c:pt>
                <c:pt idx="48">
                  <c:v>6.9092054867544001E-29</c:v>
                </c:pt>
                <c:pt idx="49">
                  <c:v>1.28361369050998E-28</c:v>
                </c:pt>
                <c:pt idx="50">
                  <c:v>2.3639716311739702E-28</c:v>
                </c:pt>
                <c:pt idx="51">
                  <c:v>4.3165061886020802E-28</c:v>
                </c:pt>
                <c:pt idx="52">
                  <c:v>7.8159702586797003E-28</c:v>
                </c:pt>
                <c:pt idx="53">
                  <c:v>1.40368578734342E-27</c:v>
                </c:pt>
                <c:pt idx="54">
                  <c:v>2.5007329953647299E-27</c:v>
                </c:pt>
                <c:pt idx="55">
                  <c:v>4.4202524214590401E-27</c:v>
                </c:pt>
                <c:pt idx="56">
                  <c:v>7.7531660081449893E-27</c:v>
                </c:pt>
                <c:pt idx="57">
                  <c:v>1.3496818361276199E-26</c:v>
                </c:pt>
                <c:pt idx="58">
                  <c:v>2.3321285911196399E-26</c:v>
                </c:pt>
                <c:pt idx="59">
                  <c:v>3.9999678178623601E-26</c:v>
                </c:pt>
                <c:pt idx="60">
                  <c:v>6.8121828334105005E-26</c:v>
                </c:pt>
              </c:numCache>
            </c:numRef>
          </c:yVal>
          <c:smooth val="1"/>
          <c:extLst>
            <c:ext xmlns:c16="http://schemas.microsoft.com/office/drawing/2014/chart" uri="{C3380CC4-5D6E-409C-BE32-E72D297353CC}">
              <c16:uniqueId val="{00000006-0C06-42E9-9A5A-5452FFFAA74F}"/>
            </c:ext>
          </c:extLst>
        </c:ser>
        <c:dLbls>
          <c:showLegendKey val="0"/>
          <c:showVal val="0"/>
          <c:showCatName val="0"/>
          <c:showSerName val="0"/>
          <c:showPercent val="0"/>
          <c:showBubbleSize val="0"/>
        </c:dLbls>
        <c:axId val="488193224"/>
        <c:axId val="488194536"/>
        <c:extLst>
          <c:ext xmlns:c15="http://schemas.microsoft.com/office/drawing/2012/chart" uri="{02D57815-91ED-43cb-92C2-25804820EDAC}">
            <c15:filteredScatterSeries>
              <c15:ser>
                <c:idx val="4"/>
                <c:order val="7"/>
                <c:tx>
                  <c:v>J_av - Striped</c:v>
                </c:tx>
                <c:spPr>
                  <a:ln w="19050" cap="rnd">
                    <a:solidFill>
                      <a:schemeClr val="bg1">
                        <a:lumMod val="50000"/>
                      </a:schemeClr>
                    </a:solidFill>
                    <a:prstDash val="sysDash"/>
                    <a:round/>
                  </a:ln>
                  <a:effectLst/>
                </c:spPr>
                <c:marker>
                  <c:symbol val="none"/>
                </c:marker>
                <c:xVal>
                  <c:numRef>
                    <c:extLst>
                      <c:ext uri="{02D57815-91ED-43cb-92C2-25804820EDAC}">
                        <c15:formulaRef>
                          <c15:sqref>WF_Regions_Checker!$B$3:$B$63</c15:sqref>
                        </c15:formulaRef>
                      </c:ext>
                    </c:extLst>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extLst>
                      <c:ext uri="{02D57815-91ED-43cb-92C2-25804820EDAC}">
                        <c15:formulaRef>
                          <c15:sqref>WF_Regions_Checker!$F$3:$F$63</c15:sqref>
                        </c15:formulaRef>
                      </c:ext>
                    </c:extLst>
                    <c:numCache>
                      <c:formatCode>General</c:formatCode>
                      <c:ptCount val="61"/>
                      <c:pt idx="0">
                        <c:v>3.3075930923598802E-4</c:v>
                      </c:pt>
                      <c:pt idx="1">
                        <c:v>4.4984277396185602E-4</c:v>
                      </c:pt>
                      <c:pt idx="2">
                        <c:v>6.0790063958699001E-4</c:v>
                      </c:pt>
                      <c:pt idx="3">
                        <c:v>8.1642423304000998E-4</c:v>
                      </c:pt>
                      <c:pt idx="4">
                        <c:v>1.0899212708944299E-3</c:v>
                      </c:pt>
                      <c:pt idx="5">
                        <c:v>1.44660947464471E-3</c:v>
                      </c:pt>
                      <c:pt idx="6">
                        <c:v>1.9092466744898499E-3</c:v>
                      </c:pt>
                      <c:pt idx="7">
                        <c:v>2.50611954714094E-3</c:v>
                      </c:pt>
                      <c:pt idx="8">
                        <c:v>3.2722158999544302E-3</c:v>
                      </c:pt>
                      <c:pt idx="9">
                        <c:v>4.25060840532586E-3</c:v>
                      </c:pt>
                      <c:pt idx="10">
                        <c:v>5.4940809096383396E-3</c:v>
                      </c:pt>
                      <c:pt idx="11">
                        <c:v>7.0670318925830002E-3</c:v>
                      </c:pt>
                      <c:pt idx="12">
                        <c:v>9.0476933362340101E-3</c:v>
                      </c:pt>
                      <c:pt idx="13">
                        <c:v>1.15307071781348E-2</c:v>
                      </c:pt>
                      <c:pt idx="14">
                        <c:v>1.46301056664062E-2</c:v>
                      </c:pt>
                      <c:pt idx="15">
                        <c:v>1.8482746303360002E-2</c:v>
                      </c:pt>
                      <c:pt idx="16">
                        <c:v>2.3252256651374099E-2</c:v>
                      </c:pt>
                      <c:pt idx="17">
                        <c:v>2.9133549073160001E-2</c:v>
                      </c:pt>
                      <c:pt idx="18">
                        <c:v>3.6357970478574198E-2</c:v>
                      </c:pt>
                      <c:pt idx="19">
                        <c:v>4.5199157340579603E-2</c:v>
                      </c:pt>
                      <c:pt idx="20">
                        <c:v>5.5979671610963899E-2</c:v>
                      </c:pt>
                      <c:pt idx="21">
                        <c:v>6.9078498697400098E-2</c:v>
                      </c:pt>
                      <c:pt idx="22">
                        <c:v>8.4939494341302102E-2</c:v>
                      </c:pt>
                      <c:pt idx="23">
                        <c:v>0.104080873043064</c:v>
                      </c:pt>
                      <c:pt idx="24">
                        <c:v>0.12710583659868999</c:v>
                      </c:pt>
                      <c:pt idx="25">
                        <c:v>0.154714447319342</c:v>
                      </c:pt>
                      <c:pt idx="26">
                        <c:v>0.187716856581429</c:v>
                      </c:pt>
                      <c:pt idx="27">
                        <c:v>0.22704800547729601</c:v>
                      </c:pt>
                      <c:pt idx="28">
                        <c:v>0.27378392048194</c:v>
                      </c:pt>
                      <c:pt idx="29">
                        <c:v>0.32915973319552499</c:v>
                      </c:pt>
                      <c:pt idx="30">
                        <c:v>0.39458955934024398</c:v>
                      </c:pt>
                      <c:pt idx="31">
                        <c:v>0.471688378258244</c:v>
                      </c:pt>
                      <c:pt idx="32">
                        <c:v>0.56229606014969002</c:v>
                      </c:pt>
                      <c:pt idx="33">
                        <c:v>0.66850369418102795</c:v>
                      </c:pt>
                      <c:pt idx="34">
                        <c:v>0.79268237635820404</c:v>
                      </c:pt>
                      <c:pt idx="35">
                        <c:v>0.937514621672349</c:v>
                      </c:pt>
                      <c:pt idx="36">
                        <c:v>1.10602857046183</c:v>
                      </c:pt>
                      <c:pt idx="37">
                        <c:v>1.30163516417014</c:v>
                      </c:pt>
                      <c:pt idx="38">
                        <c:v>1.5281684706902099</c:v>
                      </c:pt>
                      <c:pt idx="39">
                        <c:v>1.78992934424942</c:v>
                      </c:pt>
                      <c:pt idx="40">
                        <c:v>2.0917326092833699</c:v>
                      </c:pt>
                      <c:pt idx="41">
                        <c:v>2.4389579619507802</c:v>
                      </c:pt>
                      <c:pt idx="42">
                        <c:v>2.83760478683363</c:v>
                      </c:pt>
                      <c:pt idx="43">
                        <c:v>3.2943510899311299</c:v>
                      </c:pt>
                      <c:pt idx="44">
                        <c:v>3.6732096425480001</c:v>
                      </c:pt>
                      <c:pt idx="45">
                        <c:v>3.7659973934997399</c:v>
                      </c:pt>
                      <c:pt idx="46">
                        <c:v>3.8258292229855999</c:v>
                      </c:pt>
                      <c:pt idx="47">
                        <c:v>3.8831445112148502</c:v>
                      </c:pt>
                      <c:pt idx="48">
                        <c:v>3.9415467845165999</c:v>
                      </c:pt>
                      <c:pt idx="49">
                        <c:v>4.0018151737444203</c:v>
                      </c:pt>
                      <c:pt idx="50">
                        <c:v>4.0632558563902199</c:v>
                      </c:pt>
                      <c:pt idx="51">
                        <c:v>4.1220646511192696</c:v>
                      </c:pt>
                      <c:pt idx="52">
                        <c:v>4.1581330818676001</c:v>
                      </c:pt>
                      <c:pt idx="53">
                        <c:v>4.1659572850832403</c:v>
                      </c:pt>
                      <c:pt idx="54">
                        <c:v>4.1713726111762002</c:v>
                      </c:pt>
                      <c:pt idx="55">
                        <c:v>4.1759703887919901</c:v>
                      </c:pt>
                      <c:pt idx="56">
                        <c:v>4.1800823044326503</c:v>
                      </c:pt>
                      <c:pt idx="57">
                        <c:v>4.1838510275064102</c:v>
                      </c:pt>
                      <c:pt idx="58">
                        <c:v>4.1873851688663102</c:v>
                      </c:pt>
                      <c:pt idx="59">
                        <c:v>4.1907234645975597</c:v>
                      </c:pt>
                      <c:pt idx="60">
                        <c:v>4.1939040929692997</c:v>
                      </c:pt>
                    </c:numCache>
                  </c:numRef>
                </c:yVal>
                <c:smooth val="1"/>
                <c:extLst>
                  <c:ext xmlns:c16="http://schemas.microsoft.com/office/drawing/2014/chart" uri="{C3380CC4-5D6E-409C-BE32-E72D297353CC}">
                    <c16:uniqueId val="{00000007-0C06-42E9-9A5A-5452FFFAA74F}"/>
                  </c:ext>
                </c:extLst>
              </c15:ser>
            </c15:filteredScatterSeries>
            <c15:filteredScatterSeries>
              <c15:ser>
                <c:idx val="5"/>
                <c:order val="8"/>
                <c:tx>
                  <c:v>J1 (2 eV) - Striped</c:v>
                </c:tx>
                <c:spPr>
                  <a:ln w="19050" cap="rnd">
                    <a:solidFill>
                      <a:srgbClr val="0070C0"/>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WF_Regions_Checker!$B$3:$B$63</c15:sqref>
                        </c15:formulaRef>
                      </c:ext>
                    </c:extLst>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extLst xmlns:c15="http://schemas.microsoft.com/office/drawing/2012/chart">
                      <c:ext xmlns:c15="http://schemas.microsoft.com/office/drawing/2012/chart" uri="{02D57815-91ED-43cb-92C2-25804820EDAC}">
                        <c15:formulaRef>
                          <c15:sqref>WF_Regions_Checker!$G$3:$G$63</c15:sqref>
                        </c15:formulaRef>
                      </c:ext>
                    </c:extLst>
                    <c:numCache>
                      <c:formatCode>General</c:formatCode>
                      <c:ptCount val="61"/>
                      <c:pt idx="0">
                        <c:v>6.1487063611613004E-4</c:v>
                      </c:pt>
                      <c:pt idx="1">
                        <c:v>8.3455131411106897E-4</c:v>
                      </c:pt>
                      <c:pt idx="2">
                        <c:v>1.1254908631271399E-3</c:v>
                      </c:pt>
                      <c:pt idx="3">
                        <c:v>1.5084784556413701E-3</c:v>
                      </c:pt>
                      <c:pt idx="4">
                        <c:v>2.0096910020197798E-3</c:v>
                      </c:pt>
                      <c:pt idx="5">
                        <c:v>2.66191253518921E-3</c:v>
                      </c:pt>
                      <c:pt idx="6">
                        <c:v>3.5059886531456801E-3</c:v>
                      </c:pt>
                      <c:pt idx="7">
                        <c:v>4.5925530829756802E-3</c:v>
                      </c:pt>
                      <c:pt idx="8">
                        <c:v>5.98406785654615E-3</c:v>
                      </c:pt>
                      <c:pt idx="9">
                        <c:v>7.7572233409512002E-3</c:v>
                      </c:pt>
                      <c:pt idx="10">
                        <c:v>1.0005749446807301E-2</c:v>
                      </c:pt>
                      <c:pt idx="11">
                        <c:v>1.28436947426429E-2</c:v>
                      </c:pt>
                      <c:pt idx="12">
                        <c:v>1.6409235929363299E-2</c:v>
                      </c:pt>
                      <c:pt idx="13">
                        <c:v>2.0869086167829801E-2</c:v>
                      </c:pt>
                      <c:pt idx="14">
                        <c:v>2.6423577094949999E-2</c:v>
                      </c:pt>
                      <c:pt idx="15">
                        <c:v>3.33124959965901E-2</c:v>
                      </c:pt>
                      <c:pt idx="16">
                        <c:v>4.1821766513602199E-2</c:v>
                      </c:pt>
                      <c:pt idx="17">
                        <c:v>5.2291068422154502E-2</c:v>
                      </c:pt>
                      <c:pt idx="18">
                        <c:v>6.5122499430636305E-2</c:v>
                      </c:pt>
                      <c:pt idx="19">
                        <c:v>8.0790389549432601E-2</c:v>
                      </c:pt>
                      <c:pt idx="20">
                        <c:v>9.9852386391290904E-2</c:v>
                      </c:pt>
                      <c:pt idx="21">
                        <c:v>0.12296193772106701</c:v>
                      </c:pt>
                      <c:pt idx="22">
                        <c:v>0.15088230566455499</c:v>
                      </c:pt>
                      <c:pt idx="23">
                        <c:v>0.18450225517534299</c:v>
                      </c:pt>
                      <c:pt idx="24">
                        <c:v>0.22485356761299499</c:v>
                      </c:pt>
                      <c:pt idx="25">
                        <c:v>0.27313053857077502</c:v>
                      </c:pt>
                      <c:pt idx="26">
                        <c:v>0.33071162737100201</c:v>
                      </c:pt>
                      <c:pt idx="27">
                        <c:v>0.399183433884302</c:v>
                      </c:pt>
                      <c:pt idx="28">
                        <c:v>0.48036718648836402</c:v>
                      </c:pt>
                      <c:pt idx="29">
                        <c:v>0.57634793302475495</c:v>
                      </c:pt>
                      <c:pt idx="30">
                        <c:v>0.68950663450109995</c:v>
                      </c:pt>
                      <c:pt idx="31">
                        <c:v>0.82255536898303105</c:v>
                      </c:pt>
                      <c:pt idx="32">
                        <c:v>0.97857586058847501</c:v>
                      </c:pt>
                      <c:pt idx="33">
                        <c:v>1.16106155569934</c:v>
                      </c:pt>
                      <c:pt idx="34">
                        <c:v>1.37396347540709</c:v>
                      </c:pt>
                      <c:pt idx="35">
                        <c:v>1.6217400797736901</c:v>
                      </c:pt>
                      <c:pt idx="36">
                        <c:v>1.90941138568539</c:v>
                      </c:pt>
                      <c:pt idx="37">
                        <c:v>2.2426175858706099</c:v>
                      </c:pt>
                      <c:pt idx="38">
                        <c:v>2.62768242201577</c:v>
                      </c:pt>
                      <c:pt idx="39">
                        <c:v>3.07168156981442</c:v>
                      </c:pt>
                      <c:pt idx="40">
                        <c:v>3.5825162981994199</c:v>
                      </c:pt>
                      <c:pt idx="41">
                        <c:v>4.1689926689109003</c:v>
                      </c:pt>
                      <c:pt idx="42">
                        <c:v>4.8409065459209204</c:v>
                      </c:pt>
                      <c:pt idx="43">
                        <c:v>5.6091346870497398</c:v>
                      </c:pt>
                      <c:pt idx="44">
                        <c:v>6.1989179729026302</c:v>
                      </c:pt>
                      <c:pt idx="45">
                        <c:v>6.1907687498482202</c:v>
                      </c:pt>
                      <c:pt idx="46">
                        <c:v>6.0874242917183699</c:v>
                      </c:pt>
                      <c:pt idx="47">
                        <c:v>5.9458631806542597</c:v>
                      </c:pt>
                      <c:pt idx="48">
                        <c:v>5.7689449832758397</c:v>
                      </c:pt>
                      <c:pt idx="49">
                        <c:v>5.55339053917728</c:v>
                      </c:pt>
                      <c:pt idx="50">
                        <c:v>5.2924390488401301</c:v>
                      </c:pt>
                      <c:pt idx="51">
                        <c:v>4.9737820097268699</c:v>
                      </c:pt>
                      <c:pt idx="52">
                        <c:v>4.72164482757944</c:v>
                      </c:pt>
                      <c:pt idx="53">
                        <c:v>4.6609997387237501</c:v>
                      </c:pt>
                      <c:pt idx="54">
                        <c:v>4.62973754669264</c:v>
                      </c:pt>
                      <c:pt idx="55">
                        <c:v>4.6081887553071699</c:v>
                      </c:pt>
                      <c:pt idx="56">
                        <c:v>4.5919584598940899</c:v>
                      </c:pt>
                      <c:pt idx="57">
                        <c:v>4.57927983627535</c:v>
                      </c:pt>
                      <c:pt idx="58">
                        <c:v>4.56902588901528</c:v>
                      </c:pt>
                      <c:pt idx="59">
                        <c:v>4.5606043298554502</c:v>
                      </c:pt>
                      <c:pt idx="60">
                        <c:v>4.5535689701020097</c:v>
                      </c:pt>
                    </c:numCache>
                  </c:numRef>
                </c:yVal>
                <c:smooth val="1"/>
                <c:extLst xmlns:c15="http://schemas.microsoft.com/office/drawing/2012/chart">
                  <c:ext xmlns:c16="http://schemas.microsoft.com/office/drawing/2014/chart" uri="{C3380CC4-5D6E-409C-BE32-E72D297353CC}">
                    <c16:uniqueId val="{00000008-0C06-42E9-9A5A-5452FFFAA74F}"/>
                  </c:ext>
                </c:extLst>
              </c15:ser>
            </c15:filteredScatterSeries>
            <c15:filteredScatterSeries>
              <c15:ser>
                <c:idx val="6"/>
                <c:order val="9"/>
                <c:tx>
                  <c:v>J2 (2.2 eV) - Striped</c:v>
                </c:tx>
                <c:spPr>
                  <a:ln w="19050" cap="rnd">
                    <a:solidFill>
                      <a:srgbClr val="FF0000"/>
                    </a:solidFill>
                    <a:prstDash val="sysDash"/>
                    <a:round/>
                  </a:ln>
                  <a:effectLst/>
                </c:spPr>
                <c:marker>
                  <c:symbol val="none"/>
                </c:marker>
                <c:xVal>
                  <c:numRef>
                    <c:extLst xmlns:c15="http://schemas.microsoft.com/office/drawing/2012/chart">
                      <c:ext xmlns:c15="http://schemas.microsoft.com/office/drawing/2012/chart" uri="{02D57815-91ED-43cb-92C2-25804820EDAC}">
                        <c15:formulaRef>
                          <c15:sqref>WF_Regions_Checker!$B$3:$B$63</c15:sqref>
                        </c15:formulaRef>
                      </c:ext>
                    </c:extLst>
                    <c:numCache>
                      <c:formatCode>General</c:formatCode>
                      <c:ptCount val="61"/>
                      <c:pt idx="0">
                        <c:v>626.85</c:v>
                      </c:pt>
                      <c:pt idx="1">
                        <c:v>636.85</c:v>
                      </c:pt>
                      <c:pt idx="2">
                        <c:v>646.85</c:v>
                      </c:pt>
                      <c:pt idx="3">
                        <c:v>656.85</c:v>
                      </c:pt>
                      <c:pt idx="4">
                        <c:v>666.85</c:v>
                      </c:pt>
                      <c:pt idx="5">
                        <c:v>676.85</c:v>
                      </c:pt>
                      <c:pt idx="6">
                        <c:v>686.85</c:v>
                      </c:pt>
                      <c:pt idx="7">
                        <c:v>696.85</c:v>
                      </c:pt>
                      <c:pt idx="8">
                        <c:v>706.85</c:v>
                      </c:pt>
                      <c:pt idx="9">
                        <c:v>716.85</c:v>
                      </c:pt>
                      <c:pt idx="10">
                        <c:v>726.85</c:v>
                      </c:pt>
                      <c:pt idx="11">
                        <c:v>736.85</c:v>
                      </c:pt>
                      <c:pt idx="12">
                        <c:v>746.85</c:v>
                      </c:pt>
                      <c:pt idx="13">
                        <c:v>756.85</c:v>
                      </c:pt>
                      <c:pt idx="14">
                        <c:v>766.85</c:v>
                      </c:pt>
                      <c:pt idx="15">
                        <c:v>776.85</c:v>
                      </c:pt>
                      <c:pt idx="16">
                        <c:v>786.85</c:v>
                      </c:pt>
                      <c:pt idx="17">
                        <c:v>796.85</c:v>
                      </c:pt>
                      <c:pt idx="18">
                        <c:v>806.85</c:v>
                      </c:pt>
                      <c:pt idx="19">
                        <c:v>816.85</c:v>
                      </c:pt>
                      <c:pt idx="20">
                        <c:v>826.85</c:v>
                      </c:pt>
                      <c:pt idx="21">
                        <c:v>836.85</c:v>
                      </c:pt>
                      <c:pt idx="22">
                        <c:v>846.85</c:v>
                      </c:pt>
                      <c:pt idx="23">
                        <c:v>856.85</c:v>
                      </c:pt>
                      <c:pt idx="24">
                        <c:v>866.85</c:v>
                      </c:pt>
                      <c:pt idx="25">
                        <c:v>876.85</c:v>
                      </c:pt>
                      <c:pt idx="26">
                        <c:v>886.85</c:v>
                      </c:pt>
                      <c:pt idx="27">
                        <c:v>896.85</c:v>
                      </c:pt>
                      <c:pt idx="28">
                        <c:v>906.85</c:v>
                      </c:pt>
                      <c:pt idx="29">
                        <c:v>916.85</c:v>
                      </c:pt>
                      <c:pt idx="30">
                        <c:v>926.85</c:v>
                      </c:pt>
                      <c:pt idx="31">
                        <c:v>936.85</c:v>
                      </c:pt>
                      <c:pt idx="32">
                        <c:v>946.85</c:v>
                      </c:pt>
                      <c:pt idx="33">
                        <c:v>956.85</c:v>
                      </c:pt>
                      <c:pt idx="34">
                        <c:v>966.85</c:v>
                      </c:pt>
                      <c:pt idx="35">
                        <c:v>976.85</c:v>
                      </c:pt>
                      <c:pt idx="36">
                        <c:v>986.85</c:v>
                      </c:pt>
                      <c:pt idx="37">
                        <c:v>996.85</c:v>
                      </c:pt>
                      <c:pt idx="38">
                        <c:v>1006.85</c:v>
                      </c:pt>
                      <c:pt idx="39">
                        <c:v>1016.85</c:v>
                      </c:pt>
                      <c:pt idx="40">
                        <c:v>1026.8499999999999</c:v>
                      </c:pt>
                      <c:pt idx="41">
                        <c:v>1036.8499999999999</c:v>
                      </c:pt>
                      <c:pt idx="42">
                        <c:v>1046.8499999999999</c:v>
                      </c:pt>
                      <c:pt idx="43">
                        <c:v>1056.8499999999999</c:v>
                      </c:pt>
                      <c:pt idx="44">
                        <c:v>1066.8499999999999</c:v>
                      </c:pt>
                      <c:pt idx="45">
                        <c:v>1076.8499999999999</c:v>
                      </c:pt>
                      <c:pt idx="46">
                        <c:v>1086.8499999999999</c:v>
                      </c:pt>
                      <c:pt idx="47">
                        <c:v>1096.8499999999999</c:v>
                      </c:pt>
                      <c:pt idx="48">
                        <c:v>1106.8499999999999</c:v>
                      </c:pt>
                      <c:pt idx="49">
                        <c:v>1116.8499999999999</c:v>
                      </c:pt>
                      <c:pt idx="50">
                        <c:v>1126.8499999999999</c:v>
                      </c:pt>
                      <c:pt idx="51">
                        <c:v>1136.8499999999999</c:v>
                      </c:pt>
                      <c:pt idx="52">
                        <c:v>1146.8499999999999</c:v>
                      </c:pt>
                      <c:pt idx="53">
                        <c:v>1156.8499999999999</c:v>
                      </c:pt>
                      <c:pt idx="54">
                        <c:v>1166.8499999999999</c:v>
                      </c:pt>
                      <c:pt idx="55">
                        <c:v>1176.8499999999999</c:v>
                      </c:pt>
                      <c:pt idx="56">
                        <c:v>1186.8499999999999</c:v>
                      </c:pt>
                      <c:pt idx="57">
                        <c:v>1196.8499999999999</c:v>
                      </c:pt>
                      <c:pt idx="58">
                        <c:v>1206.8499999999999</c:v>
                      </c:pt>
                      <c:pt idx="59">
                        <c:v>1216.8499999999999</c:v>
                      </c:pt>
                      <c:pt idx="60">
                        <c:v>1226.8499999999999</c:v>
                      </c:pt>
                    </c:numCache>
                  </c:numRef>
                </c:xVal>
                <c:yVal>
                  <c:numRef>
                    <c:extLst xmlns:c15="http://schemas.microsoft.com/office/drawing/2012/chart">
                      <c:ext xmlns:c15="http://schemas.microsoft.com/office/drawing/2012/chart" uri="{02D57815-91ED-43cb-92C2-25804820EDAC}">
                        <c15:formulaRef>
                          <c15:sqref>WF_Regions_Checker!$H$3:$H$63</c15:sqref>
                        </c15:formulaRef>
                      </c:ext>
                    </c:extLst>
                    <c:numCache>
                      <c:formatCode>0.00E+00</c:formatCode>
                      <c:ptCount val="61"/>
                      <c:pt idx="0">
                        <c:v>4.6647982355844703E-5</c:v>
                      </c:pt>
                      <c:pt idx="1">
                        <c:v>6.5134233812644203E-5</c:v>
                      </c:pt>
                      <c:pt idx="2">
                        <c:v>9.03104160468413E-5</c:v>
                      </c:pt>
                      <c:pt idx="3" formatCode="General">
                        <c:v>1.2437001043864499E-4</c:v>
                      </c:pt>
                      <c:pt idx="4" formatCode="General">
                        <c:v>1.7015153976908601E-4</c:v>
                      </c:pt>
                      <c:pt idx="5" formatCode="General">
                        <c:v>2.31306414100186E-4</c:v>
                      </c:pt>
                      <c:pt idx="6" formatCode="General">
                        <c:v>3.1250469583400198E-4</c:v>
                      </c:pt>
                      <c:pt idx="7" formatCode="General">
                        <c:v>4.1968601130617399E-4</c:v>
                      </c:pt>
                      <c:pt idx="8" formatCode="General">
                        <c:v>5.6036394336271599E-4</c:v>
                      </c:pt>
                      <c:pt idx="9" formatCode="General">
                        <c:v>7.4399346970051598E-4</c:v>
                      </c:pt>
                      <c:pt idx="10" formatCode="General">
                        <c:v>9.8241237246935202E-4</c:v>
                      </c:pt>
                      <c:pt idx="11" formatCode="General">
                        <c:v>1.2903690425232199E-3</c:v>
                      </c:pt>
                      <c:pt idx="12" formatCode="General">
                        <c:v>1.68615074310483E-3</c:v>
                      </c:pt>
                      <c:pt idx="13" formatCode="General">
                        <c:v>2.1923281884397702E-3</c:v>
                      </c:pt>
                      <c:pt idx="14" formatCode="General">
                        <c:v>2.8366342378623099E-3</c:v>
                      </c:pt>
                      <c:pt idx="15" formatCode="General">
                        <c:v>3.6529966101298702E-3</c:v>
                      </c:pt>
                      <c:pt idx="16" formatCode="General">
                        <c:v>4.6827467891462499E-3</c:v>
                      </c:pt>
                      <c:pt idx="17" formatCode="General">
                        <c:v>5.9760297241658799E-3</c:v>
                      </c:pt>
                      <c:pt idx="18" formatCode="General">
                        <c:v>7.5934415265120903E-3</c:v>
                      </c:pt>
                      <c:pt idx="19" formatCode="General">
                        <c:v>9.6079251317269E-3</c:v>
                      </c:pt>
                      <c:pt idx="20" formatCode="General">
                        <c:v>1.21069568306367E-2</c:v>
                      </c:pt>
                      <c:pt idx="21" formatCode="General">
                        <c:v>1.5195059673732501E-2</c:v>
                      </c:pt>
                      <c:pt idx="22" formatCode="General">
                        <c:v>1.8996683018049899E-2</c:v>
                      </c:pt>
                      <c:pt idx="23" formatCode="General">
                        <c:v>2.36594909107843E-2</c:v>
                      </c:pt>
                      <c:pt idx="24" formatCode="General">
                        <c:v>2.9358105584385102E-2</c:v>
                      </c:pt>
                      <c:pt idx="25" formatCode="General">
                        <c:v>3.62983560679098E-2</c:v>
                      </c:pt>
                      <c:pt idx="26" formatCode="General">
                        <c:v>4.47220857918555E-2</c:v>
                      </c:pt>
                      <c:pt idx="27" formatCode="General">
                        <c:v>5.4912577070290298E-2</c:v>
                      </c:pt>
                      <c:pt idx="28" formatCode="General">
                        <c:v>6.7200654475517194E-2</c:v>
                      </c:pt>
                      <c:pt idx="29" formatCode="General">
                        <c:v>8.1971533366296201E-2</c:v>
                      </c:pt>
                      <c:pt idx="30" formatCode="General">
                        <c:v>9.96724841793869E-2</c:v>
                      </c:pt>
                      <c:pt idx="31" formatCode="General">
                        <c:v>0.120821387533462</c:v>
                      </c:pt>
                      <c:pt idx="32" formatCode="General">
                        <c:v>0.14601625971091201</c:v>
                      </c:pt>
                      <c:pt idx="33" formatCode="General">
                        <c:v>0.17594583266271699</c:v>
                      </c:pt>
                      <c:pt idx="34" formatCode="General">
                        <c:v>0.21140127730932201</c:v>
                      </c:pt>
                      <c:pt idx="35" formatCode="General">
                        <c:v>0.253289163571011</c:v>
                      </c:pt>
                      <c:pt idx="36" formatCode="General">
                        <c:v>0.30264575523827097</c:v>
                      </c:pt>
                      <c:pt idx="37" formatCode="General">
                        <c:v>0.360652742469667</c:v>
                      </c:pt>
                      <c:pt idx="38" formatCode="General">
                        <c:v>0.42865451936465798</c:v>
                      </c:pt>
                      <c:pt idx="39" formatCode="General">
                        <c:v>0.50817711868439996</c:v>
                      </c:pt>
                      <c:pt idx="40" formatCode="General">
                        <c:v>0.60094892036732905</c:v>
                      </c:pt>
                      <c:pt idx="41" formatCode="General">
                        <c:v>0.708923254990667</c:v>
                      </c:pt>
                      <c:pt idx="42" formatCode="General">
                        <c:v>0.83430302774632903</c:v>
                      </c:pt>
                      <c:pt idx="43" formatCode="General">
                        <c:v>0.97956749281250699</c:v>
                      </c:pt>
                      <c:pt idx="44" formatCode="General">
                        <c:v>1.1475013121933699</c:v>
                      </c:pt>
                      <c:pt idx="45" formatCode="General">
                        <c:v>1.3412260371512399</c:v>
                      </c:pt>
                      <c:pt idx="46" formatCode="General">
                        <c:v>1.56423415425283</c:v>
                      </c:pt>
                      <c:pt idx="47" formatCode="General">
                        <c:v>1.82042584177543</c:v>
                      </c:pt>
                      <c:pt idx="48" formatCode="General">
                        <c:v>2.1141485857573601</c:v>
                      </c:pt>
                      <c:pt idx="49" formatCode="General">
                        <c:v>2.45023980831157</c:v>
                      </c:pt>
                      <c:pt idx="50" formatCode="General">
                        <c:v>2.8340726639402898</c:v>
                      </c:pt>
                      <c:pt idx="51" formatCode="General">
                        <c:v>3.2703472925116901</c:v>
                      </c:pt>
                      <c:pt idx="52" formatCode="General">
                        <c:v>3.5946213361557602</c:v>
                      </c:pt>
                      <c:pt idx="53" formatCode="General">
                        <c:v>3.6709148314427398</c:v>
                      </c:pt>
                      <c:pt idx="54" formatCode="General">
                        <c:v>3.7130076756597599</c:v>
                      </c:pt>
                      <c:pt idx="55" formatCode="General">
                        <c:v>3.7437520222768002</c:v>
                      </c:pt>
                      <c:pt idx="56" formatCode="General">
                        <c:v>3.7682061489712102</c:v>
                      </c:pt>
                      <c:pt idx="57" formatCode="General">
                        <c:v>3.7884222187374599</c:v>
                      </c:pt>
                      <c:pt idx="58" formatCode="General">
                        <c:v>3.8057444487173302</c:v>
                      </c:pt>
                      <c:pt idx="59" formatCode="General">
                        <c:v>3.8208425993396502</c:v>
                      </c:pt>
                      <c:pt idx="60" formatCode="General">
                        <c:v>3.8342392158365799</c:v>
                      </c:pt>
                    </c:numCache>
                  </c:numRef>
                </c:yVal>
                <c:smooth val="1"/>
                <c:extLst xmlns:c15="http://schemas.microsoft.com/office/drawing/2012/chart">
                  <c:ext xmlns:c16="http://schemas.microsoft.com/office/drawing/2014/chart" uri="{C3380CC4-5D6E-409C-BE32-E72D297353CC}">
                    <c16:uniqueId val="{00000009-0C06-42E9-9A5A-5452FFFAA74F}"/>
                  </c:ext>
                </c:extLst>
              </c15:ser>
            </c15:filteredScatterSeries>
          </c:ext>
        </c:extLst>
      </c:scatterChart>
      <c:valAx>
        <c:axId val="488193224"/>
        <c:scaling>
          <c:orientation val="minMax"/>
          <c:max val="1200"/>
          <c:min val="8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 (deg C)</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8194536"/>
        <c:crosses val="autoZero"/>
        <c:crossBetween val="midCat"/>
        <c:majorUnit val="50"/>
        <c:minorUnit val="50"/>
      </c:valAx>
      <c:valAx>
        <c:axId val="488194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J (A/cm</a:t>
                </a:r>
                <a:r>
                  <a:rPr lang="en-US" baseline="30000" dirty="0"/>
                  <a:t>2</a:t>
                </a:r>
                <a:r>
                  <a:rPr lang="en-US" dirty="0"/>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88193224"/>
        <c:crosses val="autoZero"/>
        <c:crossBetween val="midCat"/>
      </c:valAx>
      <c:spPr>
        <a:noFill/>
        <a:ln>
          <a:noFill/>
        </a:ln>
        <a:effectLst/>
      </c:spPr>
    </c:plotArea>
    <c:legend>
      <c:legendPos val="b"/>
      <c:layout>
        <c:manualLayout>
          <c:xMode val="edge"/>
          <c:yMode val="edge"/>
          <c:x val="5.2120205157841484E-3"/>
          <c:y val="0.80770115500017414"/>
          <c:w val="0.98651785499289657"/>
          <c:h val="0.1669019627415793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0217413198309"/>
          <c:y val="4.4275913368792635E-2"/>
          <c:w val="0.79307670680978481"/>
          <c:h val="0.64223020406902598"/>
        </c:manualLayout>
      </c:layout>
      <c:scatterChart>
        <c:scatterStyle val="smoothMarker"/>
        <c:varyColors val="0"/>
        <c:ser>
          <c:idx val="1"/>
          <c:order val="0"/>
          <c:tx>
            <c:v>Rand I</c:v>
          </c:tx>
          <c:spPr>
            <a:ln w="19050" cap="rnd">
              <a:solidFill>
                <a:schemeClr val="tx1"/>
              </a:solidFill>
              <a:round/>
            </a:ln>
            <a:effectLst/>
          </c:spPr>
          <c:marker>
            <c:symbol val="none"/>
          </c:marker>
          <c:xVal>
            <c:numRef>
              <c:f>Sheet1!$D$2:$D$72</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Sheet1!$E$2:$E$72</c:f>
              <c:numCache>
                <c:formatCode>General</c:formatCode>
                <c:ptCount val="71"/>
                <c:pt idx="0">
                  <c:v>9.9628745473487698E-2</c:v>
                </c:pt>
                <c:pt idx="1">
                  <c:v>0.12379350186375999</c:v>
                </c:pt>
                <c:pt idx="2">
                  <c:v>0.15318424093664601</c:v>
                </c:pt>
                <c:pt idx="3">
                  <c:v>0.18879314485170401</c:v>
                </c:pt>
                <c:pt idx="4">
                  <c:v>0.23177416001168</c:v>
                </c:pt>
                <c:pt idx="5">
                  <c:v>0.28346489302939698</c:v>
                </c:pt>
                <c:pt idx="6">
                  <c:v>0.34541082690504499</c:v>
                </c:pt>
                <c:pt idx="7">
                  <c:v>0.41939202667660502</c:v>
                </c:pt>
                <c:pt idx="8">
                  <c:v>0.50745250890441096</c:v>
                </c:pt>
                <c:pt idx="9">
                  <c:v>0.61193245406516295</c:v>
                </c:pt>
                <c:pt idx="10">
                  <c:v>0.73550344523574596</c:v>
                </c:pt>
                <c:pt idx="11">
                  <c:v>0.88120692030474401</c:v>
                </c:pt>
                <c:pt idx="12">
                  <c:v>1.05249602834886</c:v>
                </c:pt>
                <c:pt idx="13">
                  <c:v>1.2532810837279</c:v>
                </c:pt>
                <c:pt idx="14">
                  <c:v>1.48797881385488</c:v>
                </c:pt>
                <c:pt idx="15">
                  <c:v>1.76156559849676</c:v>
                </c:pt>
                <c:pt idx="16">
                  <c:v>2.0796348998171901</c:v>
                </c:pt>
                <c:pt idx="17">
                  <c:v>2.4484590832077702</c:v>
                </c:pt>
                <c:pt idx="18">
                  <c:v>2.8750558292167101</c:v>
                </c:pt>
                <c:pt idx="19">
                  <c:v>3.3672593366414101</c:v>
                </c:pt>
                <c:pt idx="20">
                  <c:v>3.7680687958271499</c:v>
                </c:pt>
                <c:pt idx="21">
                  <c:v>3.90709853543791</c:v>
                </c:pt>
                <c:pt idx="22">
                  <c:v>3.9777081825527598</c:v>
                </c:pt>
                <c:pt idx="23">
                  <c:v>4.0290648102454902</c:v>
                </c:pt>
                <c:pt idx="24">
                  <c:v>4.0649466337045803</c:v>
                </c:pt>
                <c:pt idx="25">
                  <c:v>4.0907361646625802</c:v>
                </c:pt>
                <c:pt idx="26">
                  <c:v>4.1119104464347496</c:v>
                </c:pt>
                <c:pt idx="27">
                  <c:v>4.1305017623340996</c:v>
                </c:pt>
                <c:pt idx="28">
                  <c:v>4.14765759203447</c:v>
                </c:pt>
                <c:pt idx="29">
                  <c:v>4.1626164643561498</c:v>
                </c:pt>
                <c:pt idx="30">
                  <c:v>4.1754982777454801</c:v>
                </c:pt>
                <c:pt idx="31">
                  <c:v>4.1862432539661496</c:v>
                </c:pt>
                <c:pt idx="32">
                  <c:v>4.1952912936673599</c:v>
                </c:pt>
                <c:pt idx="33">
                  <c:v>4.20337258002096</c:v>
                </c:pt>
                <c:pt idx="34">
                  <c:v>4.2109461894916302</c:v>
                </c:pt>
                <c:pt idx="35">
                  <c:v>4.2179952377541401</c:v>
                </c:pt>
                <c:pt idx="36">
                  <c:v>4.2250411236036101</c:v>
                </c:pt>
                <c:pt idx="37">
                  <c:v>4.2318565914040498</c:v>
                </c:pt>
                <c:pt idx="38">
                  <c:v>4.2384533191014402</c:v>
                </c:pt>
                <c:pt idx="39">
                  <c:v>4.2447613783470004</c:v>
                </c:pt>
                <c:pt idx="40">
                  <c:v>4.2504690794041498</c:v>
                </c:pt>
                <c:pt idx="41">
                  <c:v>4.2555995177520103</c:v>
                </c:pt>
                <c:pt idx="42">
                  <c:v>4.2601443935342704</c:v>
                </c:pt>
                <c:pt idx="43">
                  <c:v>4.2642722404057496</c:v>
                </c:pt>
                <c:pt idx="44">
                  <c:v>4.2681494210767301</c:v>
                </c:pt>
                <c:pt idx="45">
                  <c:v>4.2718105477241499</c:v>
                </c:pt>
                <c:pt idx="46">
                  <c:v>4.2753294124651902</c:v>
                </c:pt>
                <c:pt idx="47">
                  <c:v>4.27875357329295</c:v>
                </c:pt>
                <c:pt idx="48">
                  <c:v>4.28214664709221</c:v>
                </c:pt>
                <c:pt idx="49">
                  <c:v>4.2855404288491599</c:v>
                </c:pt>
                <c:pt idx="50">
                  <c:v>4.2888971113343199</c:v>
                </c:pt>
                <c:pt idx="51">
                  <c:v>4.2921901181219901</c:v>
                </c:pt>
                <c:pt idx="52">
                  <c:v>4.2954656801381903</c:v>
                </c:pt>
                <c:pt idx="53">
                  <c:v>4.29864994446186</c:v>
                </c:pt>
                <c:pt idx="54">
                  <c:v>4.3016964488882099</c:v>
                </c:pt>
                <c:pt idx="55">
                  <c:v>4.3046136075714401</c:v>
                </c:pt>
                <c:pt idx="56">
                  <c:v>4.3073528339128</c:v>
                </c:pt>
                <c:pt idx="57">
                  <c:v>4.3098988008414798</c:v>
                </c:pt>
                <c:pt idx="58">
                  <c:v>4.3123683194885496</c:v>
                </c:pt>
                <c:pt idx="59">
                  <c:v>4.3147515798505198</c:v>
                </c:pt>
                <c:pt idx="60">
                  <c:v>4.3170511607231301</c:v>
                </c:pt>
                <c:pt idx="61">
                  <c:v>4.3192519278157304</c:v>
                </c:pt>
                <c:pt idx="62">
                  <c:v>4.3213999086046302</c:v>
                </c:pt>
                <c:pt idx="63">
                  <c:v>4.3235375609758098</c:v>
                </c:pt>
                <c:pt idx="64">
                  <c:v>4.3256554571127701</c:v>
                </c:pt>
                <c:pt idx="65">
                  <c:v>4.3277536254797297</c:v>
                </c:pt>
                <c:pt idx="66">
                  <c:v>4.3298280572232803</c:v>
                </c:pt>
                <c:pt idx="67">
                  <c:v>4.3318809265748399</c:v>
                </c:pt>
                <c:pt idx="68">
                  <c:v>4.3338937357899399</c:v>
                </c:pt>
                <c:pt idx="69">
                  <c:v>4.3358817360620003</c:v>
                </c:pt>
                <c:pt idx="70">
                  <c:v>4.3378461926269098</c:v>
                </c:pt>
              </c:numCache>
            </c:numRef>
          </c:yVal>
          <c:smooth val="1"/>
          <c:extLst>
            <c:ext xmlns:c16="http://schemas.microsoft.com/office/drawing/2014/chart" uri="{C3380CC4-5D6E-409C-BE32-E72D297353CC}">
              <c16:uniqueId val="{00000000-6303-AA48-A931-F5E5EDBFC9E9}"/>
            </c:ext>
          </c:extLst>
        </c:ser>
        <c:ser>
          <c:idx val="5"/>
          <c:order val="1"/>
          <c:tx>
            <c:v>Rand II  (non-emit +10%)</c:v>
          </c:tx>
          <c:spPr>
            <a:ln w="19050" cap="rnd">
              <a:solidFill>
                <a:srgbClr val="00B050"/>
              </a:solidFill>
              <a:round/>
            </a:ln>
            <a:effectLst/>
          </c:spPr>
          <c:marker>
            <c:symbol val="none"/>
          </c:marker>
          <c:xVal>
            <c:numRef>
              <c:f>Sheet1!$D$2:$D$72</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Sheet1!$F$2:$F$72</c:f>
              <c:numCache>
                <c:formatCode>General</c:formatCode>
                <c:ptCount val="71"/>
                <c:pt idx="0">
                  <c:v>7.2692532281785405E-2</c:v>
                </c:pt>
                <c:pt idx="1">
                  <c:v>9.0344694133866005E-2</c:v>
                </c:pt>
                <c:pt idx="2">
                  <c:v>0.111820025784042</c:v>
                </c:pt>
                <c:pt idx="3">
                  <c:v>0.13784575612039901</c:v>
                </c:pt>
                <c:pt idx="4">
                  <c:v>0.16926798237173399</c:v>
                </c:pt>
                <c:pt idx="5">
                  <c:v>0.20706781831287399</c:v>
                </c:pt>
                <c:pt idx="6">
                  <c:v>0.25237926357115098</c:v>
                </c:pt>
                <c:pt idx="7">
                  <c:v>0.30650892106944799</c:v>
                </c:pt>
                <c:pt idx="8">
                  <c:v>0.37095769366685699</c:v>
                </c:pt>
                <c:pt idx="9">
                  <c:v>0.447444594816089</c:v>
                </c:pt>
                <c:pt idx="10">
                  <c:v>0.53793281152348005</c:v>
                </c:pt>
                <c:pt idx="11">
                  <c:v>0.64465816105612594</c:v>
                </c:pt>
                <c:pt idx="12">
                  <c:v>0.77016008566918204</c:v>
                </c:pt>
                <c:pt idx="13">
                  <c:v>0.91731533211016103</c:v>
                </c:pt>
                <c:pt idx="14">
                  <c:v>1.0893744647849799</c:v>
                </c:pt>
                <c:pt idx="15">
                  <c:v>1.29000136322397</c:v>
                </c:pt>
                <c:pt idx="16">
                  <c:v>1.5233158558631701</c:v>
                </c:pt>
                <c:pt idx="17">
                  <c:v>1.7939396431458701</c:v>
                </c:pt>
                <c:pt idx="18">
                  <c:v>2.10704566354099</c:v>
                </c:pt>
                <c:pt idx="19">
                  <c:v>2.4684110562829198</c:v>
                </c:pt>
                <c:pt idx="20">
                  <c:v>2.8844738744335099</c:v>
                </c:pt>
                <c:pt idx="21">
                  <c:v>3.3598830275486602</c:v>
                </c:pt>
                <c:pt idx="22">
                  <c:v>3.6724198350210902</c:v>
                </c:pt>
                <c:pt idx="23">
                  <c:v>3.7982496928415501</c:v>
                </c:pt>
                <c:pt idx="24">
                  <c:v>3.8852177413945501</c:v>
                </c:pt>
                <c:pt idx="25">
                  <c:v>3.9473012485788601</c:v>
                </c:pt>
                <c:pt idx="26">
                  <c:v>4.0008778529093796</c:v>
                </c:pt>
                <c:pt idx="27">
                  <c:v>4.0472053179764904</c:v>
                </c:pt>
                <c:pt idx="28">
                  <c:v>4.0818462298218199</c:v>
                </c:pt>
                <c:pt idx="29">
                  <c:v>4.1079126317595298</c:v>
                </c:pt>
                <c:pt idx="30">
                  <c:v>4.1300100950884504</c:v>
                </c:pt>
                <c:pt idx="31">
                  <c:v>4.1495239577583902</c:v>
                </c:pt>
                <c:pt idx="32">
                  <c:v>4.1663154741626602</c:v>
                </c:pt>
                <c:pt idx="33">
                  <c:v>4.1806415684193299</c:v>
                </c:pt>
                <c:pt idx="34">
                  <c:v>4.1932631575141599</c:v>
                </c:pt>
                <c:pt idx="35">
                  <c:v>4.2046922138341598</c:v>
                </c:pt>
                <c:pt idx="36">
                  <c:v>4.2153263126096103</c:v>
                </c:pt>
                <c:pt idx="37">
                  <c:v>4.2250198929542604</c:v>
                </c:pt>
                <c:pt idx="38">
                  <c:v>4.2336499461938102</c:v>
                </c:pt>
                <c:pt idx="39">
                  <c:v>4.24141788524358</c:v>
                </c:pt>
                <c:pt idx="40">
                  <c:v>4.2485025307901703</c:v>
                </c:pt>
                <c:pt idx="41">
                  <c:v>4.2551203008931999</c:v>
                </c:pt>
                <c:pt idx="42">
                  <c:v>4.26130533450306</c:v>
                </c:pt>
                <c:pt idx="43">
                  <c:v>4.2670833562573796</c:v>
                </c:pt>
                <c:pt idx="44">
                  <c:v>4.2724128957560303</c:v>
                </c:pt>
                <c:pt idx="45">
                  <c:v>4.2773415755843001</c:v>
                </c:pt>
                <c:pt idx="46">
                  <c:v>4.2820041094047196</c:v>
                </c:pt>
                <c:pt idx="47">
                  <c:v>4.2864014975959401</c:v>
                </c:pt>
                <c:pt idx="48">
                  <c:v>4.2905569010043001</c:v>
                </c:pt>
                <c:pt idx="49">
                  <c:v>4.2945333511266002</c:v>
                </c:pt>
                <c:pt idx="50">
                  <c:v>4.2982671416749403</c:v>
                </c:pt>
                <c:pt idx="51">
                  <c:v>4.30184488610836</c:v>
                </c:pt>
                <c:pt idx="52">
                  <c:v>4.3052838832256901</c:v>
                </c:pt>
                <c:pt idx="53">
                  <c:v>4.3086115109424501</c:v>
                </c:pt>
                <c:pt idx="54">
                  <c:v>4.3117650121096203</c:v>
                </c:pt>
                <c:pt idx="55">
                  <c:v>4.3148200389367304</c:v>
                </c:pt>
                <c:pt idx="56">
                  <c:v>4.3177653951064396</c:v>
                </c:pt>
                <c:pt idx="57">
                  <c:v>4.3206051607884302</c:v>
                </c:pt>
                <c:pt idx="58">
                  <c:v>4.3233230163511598</c:v>
                </c:pt>
                <c:pt idx="59">
                  <c:v>4.3259673771318701</c:v>
                </c:pt>
                <c:pt idx="60">
                  <c:v>4.3285345062075802</c:v>
                </c:pt>
                <c:pt idx="61">
                  <c:v>4.33103314911396</c:v>
                </c:pt>
                <c:pt idx="62">
                  <c:v>4.3335029604222699</c:v>
                </c:pt>
                <c:pt idx="63">
                  <c:v>4.3358676876309303</c:v>
                </c:pt>
                <c:pt idx="64">
                  <c:v>4.3381864966114296</c:v>
                </c:pt>
                <c:pt idx="65">
                  <c:v>4.3404455817561196</c:v>
                </c:pt>
                <c:pt idx="66">
                  <c:v>4.3426650659171102</c:v>
                </c:pt>
                <c:pt idx="67">
                  <c:v>4.3448340369659304</c:v>
                </c:pt>
                <c:pt idx="68">
                  <c:v>4.3469559986135602</c:v>
                </c:pt>
                <c:pt idx="69">
                  <c:v>4.3490122172060603</c:v>
                </c:pt>
                <c:pt idx="70">
                  <c:v>4.3510439357637702</c:v>
                </c:pt>
              </c:numCache>
            </c:numRef>
          </c:yVal>
          <c:smooth val="1"/>
          <c:extLst>
            <c:ext xmlns:c16="http://schemas.microsoft.com/office/drawing/2014/chart" uri="{C3380CC4-5D6E-409C-BE32-E72D297353CC}">
              <c16:uniqueId val="{00000001-6303-AA48-A931-F5E5EDBFC9E9}"/>
            </c:ext>
          </c:extLst>
        </c:ser>
        <c:ser>
          <c:idx val="3"/>
          <c:order val="2"/>
          <c:tx>
            <c:v>Rand III (non-emit +15%)</c:v>
          </c:tx>
          <c:spPr>
            <a:ln w="19050" cap="rnd">
              <a:solidFill>
                <a:srgbClr val="FF0000"/>
              </a:solidFill>
              <a:round/>
            </a:ln>
            <a:effectLst/>
          </c:spPr>
          <c:marker>
            <c:symbol val="none"/>
          </c:marker>
          <c:xVal>
            <c:numRef>
              <c:f>Sheet1!$D$2:$D$72</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Sheet1!$G$2:$G$72</c:f>
              <c:numCache>
                <c:formatCode>General</c:formatCode>
                <c:ptCount val="71"/>
                <c:pt idx="0">
                  <c:v>4.3390875475292197E-2</c:v>
                </c:pt>
                <c:pt idx="1">
                  <c:v>5.3968675319540298E-2</c:v>
                </c:pt>
                <c:pt idx="2">
                  <c:v>6.6848187797786895E-2</c:v>
                </c:pt>
                <c:pt idx="3">
                  <c:v>8.2469777275357106E-2</c:v>
                </c:pt>
                <c:pt idx="4">
                  <c:v>0.10134632769464</c:v>
                </c:pt>
                <c:pt idx="5">
                  <c:v>0.124073196558124</c:v>
                </c:pt>
                <c:pt idx="6">
                  <c:v>0.151339246880249</c:v>
                </c:pt>
                <c:pt idx="7">
                  <c:v>0.18393903917474</c:v>
                </c:pt>
                <c:pt idx="8">
                  <c:v>0.22278626847765801</c:v>
                </c:pt>
                <c:pt idx="9">
                  <c:v>0.26892853420163598</c:v>
                </c:pt>
                <c:pt idx="10">
                  <c:v>0.32356353325807402</c:v>
                </c:pt>
                <c:pt idx="11">
                  <c:v>0.38805676936205702</c:v>
                </c:pt>
                <c:pt idx="12">
                  <c:v>0.463960873731674</c:v>
                </c:pt>
                <c:pt idx="13">
                  <c:v>0.55303663450473795</c:v>
                </c:pt>
                <c:pt idx="14">
                  <c:v>0.65727583410602797</c:v>
                </c:pt>
                <c:pt idx="15">
                  <c:v>0.77892599550296804</c:v>
                </c:pt>
                <c:pt idx="16">
                  <c:v>0.92051713977777705</c:v>
                </c:pt>
                <c:pt idx="17">
                  <c:v>1.0848906587127001</c:v>
                </c:pt>
                <c:pt idx="18">
                  <c:v>1.27523040713004</c:v>
                </c:pt>
                <c:pt idx="19">
                  <c:v>1.4950961205420601</c:v>
                </c:pt>
                <c:pt idx="20">
                  <c:v>1.7484592642535299</c:v>
                </c:pt>
                <c:pt idx="21">
                  <c:v>2.03974142040517</c:v>
                </c:pt>
                <c:pt idx="22">
                  <c:v>2.37385531957006</c:v>
                </c:pt>
                <c:pt idx="23">
                  <c:v>2.7562486233994599</c:v>
                </c:pt>
                <c:pt idx="24">
                  <c:v>3.1535187704940402</c:v>
                </c:pt>
                <c:pt idx="25">
                  <c:v>3.3713484312703801</c:v>
                </c:pt>
                <c:pt idx="26">
                  <c:v>3.51423421765069</c:v>
                </c:pt>
                <c:pt idx="27">
                  <c:v>3.6252320774457698</c:v>
                </c:pt>
                <c:pt idx="28">
                  <c:v>3.7179435711447999</c:v>
                </c:pt>
                <c:pt idx="29">
                  <c:v>3.8030423169206902</c:v>
                </c:pt>
                <c:pt idx="30">
                  <c:v>3.8774601229760401</c:v>
                </c:pt>
                <c:pt idx="31">
                  <c:v>3.9365978690230099</c:v>
                </c:pt>
                <c:pt idx="32">
                  <c:v>3.9823842955086901</c:v>
                </c:pt>
                <c:pt idx="33">
                  <c:v>4.0198533207849598</c:v>
                </c:pt>
                <c:pt idx="34">
                  <c:v>4.0520457691579903</c:v>
                </c:pt>
                <c:pt idx="35">
                  <c:v>4.0801428483426196</c:v>
                </c:pt>
                <c:pt idx="36">
                  <c:v>4.1048302128860303</c:v>
                </c:pt>
                <c:pt idx="37">
                  <c:v>4.1267985409300296</c:v>
                </c:pt>
                <c:pt idx="38">
                  <c:v>4.1464506599684796</c:v>
                </c:pt>
                <c:pt idx="39">
                  <c:v>4.1643439736212802</c:v>
                </c:pt>
                <c:pt idx="40">
                  <c:v>4.18052926985232</c:v>
                </c:pt>
                <c:pt idx="41">
                  <c:v>4.1955415169486496</c:v>
                </c:pt>
                <c:pt idx="42">
                  <c:v>4.2090871819924898</c:v>
                </c:pt>
                <c:pt idx="43">
                  <c:v>4.2211679089859002</c:v>
                </c:pt>
                <c:pt idx="44">
                  <c:v>4.2320249426466701</c:v>
                </c:pt>
                <c:pt idx="45">
                  <c:v>4.2418341195098099</c:v>
                </c:pt>
                <c:pt idx="46">
                  <c:v>4.2507051611028501</c:v>
                </c:pt>
                <c:pt idx="47">
                  <c:v>4.2587403615403403</c:v>
                </c:pt>
                <c:pt idx="48">
                  <c:v>4.2661396232350803</c:v>
                </c:pt>
                <c:pt idx="49">
                  <c:v>4.2729921897579803</c:v>
                </c:pt>
                <c:pt idx="50">
                  <c:v>4.2791619204380202</c:v>
                </c:pt>
                <c:pt idx="51">
                  <c:v>4.2847125402311201</c:v>
                </c:pt>
                <c:pt idx="52">
                  <c:v>4.2895565041244899</c:v>
                </c:pt>
                <c:pt idx="53">
                  <c:v>4.2939063695957103</c:v>
                </c:pt>
                <c:pt idx="54">
                  <c:v>4.2978719205359797</c:v>
                </c:pt>
                <c:pt idx="55">
                  <c:v>4.3016587621273503</c:v>
                </c:pt>
                <c:pt idx="56">
                  <c:v>4.3052431335540398</c:v>
                </c:pt>
                <c:pt idx="57">
                  <c:v>4.3086409224464104</c:v>
                </c:pt>
                <c:pt idx="58">
                  <c:v>4.3118603107502</c:v>
                </c:pt>
                <c:pt idx="59">
                  <c:v>4.3149205658238703</c:v>
                </c:pt>
                <c:pt idx="60">
                  <c:v>4.3178771420504196</c:v>
                </c:pt>
                <c:pt idx="61">
                  <c:v>4.3206577461585196</c:v>
                </c:pt>
                <c:pt idx="62">
                  <c:v>4.3233124133243299</c:v>
                </c:pt>
                <c:pt idx="63">
                  <c:v>4.3259114014071702</c:v>
                </c:pt>
                <c:pt idx="64">
                  <c:v>4.3284293874472004</c:v>
                </c:pt>
                <c:pt idx="65">
                  <c:v>4.3308965585230697</c:v>
                </c:pt>
                <c:pt idx="66">
                  <c:v>4.3333044378813401</c:v>
                </c:pt>
                <c:pt idx="67">
                  <c:v>4.3356302394155302</c:v>
                </c:pt>
                <c:pt idx="68">
                  <c:v>4.3378939982193101</c:v>
                </c:pt>
                <c:pt idx="69">
                  <c:v>4.3401128818954398</c:v>
                </c:pt>
                <c:pt idx="70">
                  <c:v>4.34225579743224</c:v>
                </c:pt>
              </c:numCache>
            </c:numRef>
          </c:yVal>
          <c:smooth val="1"/>
          <c:extLst>
            <c:ext xmlns:c16="http://schemas.microsoft.com/office/drawing/2014/chart" uri="{C3380CC4-5D6E-409C-BE32-E72D297353CC}">
              <c16:uniqueId val="{00000002-6303-AA48-A931-F5E5EDBFC9E9}"/>
            </c:ext>
          </c:extLst>
        </c:ser>
        <c:dLbls>
          <c:showLegendKey val="0"/>
          <c:showVal val="0"/>
          <c:showCatName val="0"/>
          <c:showSerName val="0"/>
          <c:showPercent val="0"/>
          <c:showBubbleSize val="0"/>
        </c:dLbls>
        <c:axId val="536274232"/>
        <c:axId val="536273904"/>
        <c:extLst/>
      </c:scatterChart>
      <c:valAx>
        <c:axId val="536274232"/>
        <c:scaling>
          <c:orientation val="minMax"/>
          <c:max val="1250"/>
          <c:min val="700"/>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Temperature (°C)</a:t>
                </a:r>
              </a:p>
            </c:rich>
          </c:tx>
          <c:layout>
            <c:manualLayout>
              <c:xMode val="edge"/>
              <c:yMode val="edge"/>
              <c:x val="0.41503616894392281"/>
              <c:y val="0.7697843485736274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6273904"/>
        <c:crosses val="autoZero"/>
        <c:crossBetween val="midCat"/>
        <c:majorUnit val="100"/>
        <c:minorUnit val="50"/>
      </c:valAx>
      <c:valAx>
        <c:axId val="5362739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J (A/cm</a:t>
                </a:r>
                <a:r>
                  <a:rPr lang="en-US" baseline="30000" dirty="0"/>
                  <a:t>2</a:t>
                </a:r>
                <a:r>
                  <a:rPr lang="en-US" dirty="0"/>
                  <a: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627423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5"/>
          <c:order val="0"/>
          <c:tx>
            <c:strRef>
              <c:f>RandDist_Pitch!$I$2</c:f>
              <c:strCache>
                <c:ptCount val="1"/>
                <c:pt idx="0">
                  <c:v>s = 0.3125 μm</c:v>
                </c:pt>
              </c:strCache>
            </c:strRef>
          </c:tx>
          <c:spPr>
            <a:ln w="19050" cap="rnd">
              <a:solidFill>
                <a:srgbClr val="FF0000"/>
              </a:solidFill>
              <a:round/>
            </a:ln>
            <a:effectLst/>
          </c:spPr>
          <c:marker>
            <c:symbol val="none"/>
          </c:marker>
          <c:xVal>
            <c:numRef>
              <c:f>RandDist_Pitch!$H$3:$H$133</c:f>
              <c:numCache>
                <c:formatCode>General</c:formatCode>
                <c:ptCount val="131"/>
                <c:pt idx="0">
                  <c:v>700</c:v>
                </c:pt>
                <c:pt idx="1">
                  <c:v>710</c:v>
                </c:pt>
                <c:pt idx="2">
                  <c:v>720</c:v>
                </c:pt>
                <c:pt idx="3">
                  <c:v>730</c:v>
                </c:pt>
                <c:pt idx="4">
                  <c:v>740</c:v>
                </c:pt>
                <c:pt idx="5">
                  <c:v>750</c:v>
                </c:pt>
                <c:pt idx="6">
                  <c:v>760</c:v>
                </c:pt>
                <c:pt idx="7">
                  <c:v>770</c:v>
                </c:pt>
                <c:pt idx="8">
                  <c:v>780</c:v>
                </c:pt>
                <c:pt idx="9">
                  <c:v>790</c:v>
                </c:pt>
                <c:pt idx="10">
                  <c:v>800</c:v>
                </c:pt>
                <c:pt idx="11">
                  <c:v>802.5</c:v>
                </c:pt>
                <c:pt idx="12">
                  <c:v>805</c:v>
                </c:pt>
                <c:pt idx="13">
                  <c:v>807.5</c:v>
                </c:pt>
                <c:pt idx="14">
                  <c:v>810</c:v>
                </c:pt>
                <c:pt idx="15">
                  <c:v>812.5</c:v>
                </c:pt>
                <c:pt idx="16">
                  <c:v>815</c:v>
                </c:pt>
                <c:pt idx="17">
                  <c:v>817.5</c:v>
                </c:pt>
                <c:pt idx="18">
                  <c:v>820</c:v>
                </c:pt>
                <c:pt idx="19">
                  <c:v>822.5</c:v>
                </c:pt>
                <c:pt idx="20">
                  <c:v>825</c:v>
                </c:pt>
                <c:pt idx="21">
                  <c:v>827.5</c:v>
                </c:pt>
                <c:pt idx="22">
                  <c:v>830</c:v>
                </c:pt>
                <c:pt idx="23">
                  <c:v>832.5</c:v>
                </c:pt>
                <c:pt idx="24">
                  <c:v>835</c:v>
                </c:pt>
                <c:pt idx="25">
                  <c:v>837.5</c:v>
                </c:pt>
                <c:pt idx="26">
                  <c:v>840</c:v>
                </c:pt>
                <c:pt idx="27">
                  <c:v>842.5</c:v>
                </c:pt>
                <c:pt idx="28">
                  <c:v>845</c:v>
                </c:pt>
                <c:pt idx="29">
                  <c:v>847.5</c:v>
                </c:pt>
                <c:pt idx="30">
                  <c:v>850</c:v>
                </c:pt>
                <c:pt idx="31">
                  <c:v>852.5</c:v>
                </c:pt>
                <c:pt idx="32">
                  <c:v>855</c:v>
                </c:pt>
                <c:pt idx="33">
                  <c:v>857.5</c:v>
                </c:pt>
                <c:pt idx="34">
                  <c:v>860</c:v>
                </c:pt>
                <c:pt idx="35">
                  <c:v>862.5</c:v>
                </c:pt>
                <c:pt idx="36">
                  <c:v>865</c:v>
                </c:pt>
                <c:pt idx="37">
                  <c:v>867.5</c:v>
                </c:pt>
                <c:pt idx="38">
                  <c:v>870</c:v>
                </c:pt>
                <c:pt idx="39">
                  <c:v>872.5</c:v>
                </c:pt>
                <c:pt idx="40">
                  <c:v>875</c:v>
                </c:pt>
                <c:pt idx="41">
                  <c:v>877.5</c:v>
                </c:pt>
                <c:pt idx="42">
                  <c:v>880</c:v>
                </c:pt>
                <c:pt idx="43">
                  <c:v>882.5</c:v>
                </c:pt>
                <c:pt idx="44">
                  <c:v>885</c:v>
                </c:pt>
                <c:pt idx="45">
                  <c:v>887.5</c:v>
                </c:pt>
                <c:pt idx="46">
                  <c:v>890</c:v>
                </c:pt>
                <c:pt idx="47">
                  <c:v>892.5</c:v>
                </c:pt>
                <c:pt idx="48">
                  <c:v>895</c:v>
                </c:pt>
                <c:pt idx="49">
                  <c:v>897.5</c:v>
                </c:pt>
                <c:pt idx="50">
                  <c:v>900</c:v>
                </c:pt>
                <c:pt idx="51">
                  <c:v>902.5</c:v>
                </c:pt>
                <c:pt idx="52">
                  <c:v>905</c:v>
                </c:pt>
                <c:pt idx="53">
                  <c:v>907.5</c:v>
                </c:pt>
                <c:pt idx="54">
                  <c:v>910</c:v>
                </c:pt>
                <c:pt idx="55">
                  <c:v>912.5</c:v>
                </c:pt>
                <c:pt idx="56">
                  <c:v>915</c:v>
                </c:pt>
                <c:pt idx="57">
                  <c:v>917.5</c:v>
                </c:pt>
                <c:pt idx="58">
                  <c:v>920</c:v>
                </c:pt>
                <c:pt idx="59">
                  <c:v>922.5</c:v>
                </c:pt>
                <c:pt idx="60">
                  <c:v>925</c:v>
                </c:pt>
                <c:pt idx="61">
                  <c:v>927.5</c:v>
                </c:pt>
                <c:pt idx="62">
                  <c:v>930</c:v>
                </c:pt>
                <c:pt idx="63">
                  <c:v>932.5</c:v>
                </c:pt>
                <c:pt idx="64">
                  <c:v>935</c:v>
                </c:pt>
                <c:pt idx="65">
                  <c:v>937.5</c:v>
                </c:pt>
                <c:pt idx="66">
                  <c:v>940</c:v>
                </c:pt>
                <c:pt idx="67">
                  <c:v>942.5</c:v>
                </c:pt>
                <c:pt idx="68">
                  <c:v>945</c:v>
                </c:pt>
                <c:pt idx="69">
                  <c:v>947.5</c:v>
                </c:pt>
                <c:pt idx="70">
                  <c:v>950</c:v>
                </c:pt>
                <c:pt idx="71">
                  <c:v>952.5</c:v>
                </c:pt>
                <c:pt idx="72">
                  <c:v>955</c:v>
                </c:pt>
                <c:pt idx="73">
                  <c:v>957.5</c:v>
                </c:pt>
                <c:pt idx="74">
                  <c:v>960</c:v>
                </c:pt>
                <c:pt idx="75">
                  <c:v>962.5</c:v>
                </c:pt>
                <c:pt idx="76">
                  <c:v>965</c:v>
                </c:pt>
                <c:pt idx="77">
                  <c:v>967.5</c:v>
                </c:pt>
                <c:pt idx="78">
                  <c:v>970</c:v>
                </c:pt>
                <c:pt idx="79">
                  <c:v>972.5</c:v>
                </c:pt>
                <c:pt idx="80">
                  <c:v>975</c:v>
                </c:pt>
                <c:pt idx="81">
                  <c:v>977.5</c:v>
                </c:pt>
                <c:pt idx="82">
                  <c:v>980</c:v>
                </c:pt>
                <c:pt idx="83">
                  <c:v>982.5</c:v>
                </c:pt>
                <c:pt idx="84">
                  <c:v>985</c:v>
                </c:pt>
                <c:pt idx="85">
                  <c:v>987.5</c:v>
                </c:pt>
                <c:pt idx="86">
                  <c:v>990</c:v>
                </c:pt>
                <c:pt idx="87">
                  <c:v>992.5</c:v>
                </c:pt>
                <c:pt idx="88">
                  <c:v>995</c:v>
                </c:pt>
                <c:pt idx="89">
                  <c:v>997.5</c:v>
                </c:pt>
                <c:pt idx="90">
                  <c:v>1000</c:v>
                </c:pt>
                <c:pt idx="91">
                  <c:v>1010</c:v>
                </c:pt>
                <c:pt idx="92">
                  <c:v>1020</c:v>
                </c:pt>
                <c:pt idx="93">
                  <c:v>1030</c:v>
                </c:pt>
                <c:pt idx="94">
                  <c:v>1040</c:v>
                </c:pt>
                <c:pt idx="95">
                  <c:v>1050</c:v>
                </c:pt>
                <c:pt idx="96">
                  <c:v>1060</c:v>
                </c:pt>
                <c:pt idx="97">
                  <c:v>1070</c:v>
                </c:pt>
                <c:pt idx="98">
                  <c:v>1080</c:v>
                </c:pt>
                <c:pt idx="99">
                  <c:v>1090</c:v>
                </c:pt>
                <c:pt idx="100">
                  <c:v>1100</c:v>
                </c:pt>
                <c:pt idx="101">
                  <c:v>1110</c:v>
                </c:pt>
                <c:pt idx="102">
                  <c:v>1120</c:v>
                </c:pt>
                <c:pt idx="103">
                  <c:v>1130</c:v>
                </c:pt>
                <c:pt idx="104">
                  <c:v>1140</c:v>
                </c:pt>
                <c:pt idx="105">
                  <c:v>1150</c:v>
                </c:pt>
                <c:pt idx="106">
                  <c:v>1160</c:v>
                </c:pt>
                <c:pt idx="107">
                  <c:v>1170</c:v>
                </c:pt>
                <c:pt idx="108">
                  <c:v>1180</c:v>
                </c:pt>
                <c:pt idx="109">
                  <c:v>1190</c:v>
                </c:pt>
                <c:pt idx="110">
                  <c:v>1200</c:v>
                </c:pt>
                <c:pt idx="111">
                  <c:v>1210</c:v>
                </c:pt>
                <c:pt idx="112">
                  <c:v>1220</c:v>
                </c:pt>
                <c:pt idx="113">
                  <c:v>1230</c:v>
                </c:pt>
                <c:pt idx="114">
                  <c:v>1240</c:v>
                </c:pt>
                <c:pt idx="115">
                  <c:v>1250</c:v>
                </c:pt>
                <c:pt idx="116">
                  <c:v>1260</c:v>
                </c:pt>
                <c:pt idx="117">
                  <c:v>1270</c:v>
                </c:pt>
                <c:pt idx="118">
                  <c:v>1280</c:v>
                </c:pt>
                <c:pt idx="119">
                  <c:v>1290</c:v>
                </c:pt>
                <c:pt idx="120">
                  <c:v>1300</c:v>
                </c:pt>
                <c:pt idx="121">
                  <c:v>1310</c:v>
                </c:pt>
                <c:pt idx="122">
                  <c:v>1320</c:v>
                </c:pt>
                <c:pt idx="123">
                  <c:v>1330</c:v>
                </c:pt>
                <c:pt idx="124">
                  <c:v>1340</c:v>
                </c:pt>
                <c:pt idx="125">
                  <c:v>1350</c:v>
                </c:pt>
                <c:pt idx="126">
                  <c:v>1360</c:v>
                </c:pt>
                <c:pt idx="127">
                  <c:v>1370</c:v>
                </c:pt>
                <c:pt idx="128">
                  <c:v>1380</c:v>
                </c:pt>
                <c:pt idx="129">
                  <c:v>1390</c:v>
                </c:pt>
                <c:pt idx="130">
                  <c:v>1400</c:v>
                </c:pt>
              </c:numCache>
            </c:numRef>
          </c:xVal>
          <c:yVal>
            <c:numRef>
              <c:f>RandDist_Pitch!$I$3:$I$133</c:f>
              <c:numCache>
                <c:formatCode>General</c:formatCode>
                <c:ptCount val="131"/>
                <c:pt idx="0">
                  <c:v>9.9628745473472002E-2</c:v>
                </c:pt>
                <c:pt idx="1">
                  <c:v>0.12379350186374299</c:v>
                </c:pt>
                <c:pt idx="2">
                  <c:v>0.15318424093665201</c:v>
                </c:pt>
                <c:pt idx="3">
                  <c:v>0.18879314485170201</c:v>
                </c:pt>
                <c:pt idx="4">
                  <c:v>0.231774160011711</c:v>
                </c:pt>
                <c:pt idx="5">
                  <c:v>0.283464893029438</c:v>
                </c:pt>
                <c:pt idx="6">
                  <c:v>0.34541082690507402</c:v>
                </c:pt>
                <c:pt idx="7">
                  <c:v>0.41939202667665898</c:v>
                </c:pt>
                <c:pt idx="8">
                  <c:v>0.507452508904355</c:v>
                </c:pt>
                <c:pt idx="9">
                  <c:v>0.61193245406517005</c:v>
                </c:pt>
                <c:pt idx="10">
                  <c:v>0.73550344523594202</c:v>
                </c:pt>
                <c:pt idx="11">
                  <c:v>0.76972687764311298</c:v>
                </c:pt>
                <c:pt idx="12">
                  <c:v>0.80538296456887204</c:v>
                </c:pt>
                <c:pt idx="13">
                  <c:v>0.84252473735421596</c:v>
                </c:pt>
                <c:pt idx="14">
                  <c:v>0.88120692030483905</c:v>
                </c:pt>
                <c:pt idx="15">
                  <c:v>0.92148597549511801</c:v>
                </c:pt>
                <c:pt idx="16">
                  <c:v>0.96342014848600299</c:v>
                </c:pt>
                <c:pt idx="17">
                  <c:v>1.00706951496911</c:v>
                </c:pt>
                <c:pt idx="18">
                  <c:v>1.05249602834887</c:v>
                </c:pt>
                <c:pt idx="19">
                  <c:v>1.099763568275</c:v>
                </c:pt>
                <c:pt idx="20">
                  <c:v>1.14893799013705</c:v>
                </c:pt>
                <c:pt idx="21">
                  <c:v>1.20008717553359</c:v>
                </c:pt>
                <c:pt idx="22">
                  <c:v>1.2532810837278101</c:v>
                </c:pt>
                <c:pt idx="23">
                  <c:v>1.3085918041019</c:v>
                </c:pt>
                <c:pt idx="24">
                  <c:v>1.3660936096223399</c:v>
                </c:pt>
                <c:pt idx="25">
                  <c:v>1.42586301132822</c:v>
                </c:pt>
                <c:pt idx="26">
                  <c:v>1.48797881385484</c:v>
                </c:pt>
                <c:pt idx="27">
                  <c:v>1.5525221720048299</c:v>
                </c:pt>
                <c:pt idx="28">
                  <c:v>1.61957664837921</c:v>
                </c:pt>
                <c:pt idx="29">
                  <c:v>1.68922827207981</c:v>
                </c:pt>
                <c:pt idx="30">
                  <c:v>1.7615655984966201</c:v>
                </c:pt>
                <c:pt idx="31">
                  <c:v>1.83667977019105</c:v>
                </c:pt>
                <c:pt idx="32">
                  <c:v>1.9146645788880099</c:v>
                </c:pt>
                <c:pt idx="33">
                  <c:v>1.99561652858893</c:v>
                </c:pt>
                <c:pt idx="34">
                  <c:v>2.0796348998176302</c:v>
                </c:pt>
                <c:pt idx="35">
                  <c:v>2.1668218150121099</c:v>
                </c:pt>
                <c:pt idx="36">
                  <c:v>2.2572823050732498</c:v>
                </c:pt>
                <c:pt idx="37">
                  <c:v>2.35112437708369</c:v>
                </c:pt>
                <c:pt idx="38">
                  <c:v>2.4484590832082298</c:v>
                </c:pt>
                <c:pt idx="39">
                  <c:v>2.54940059078934</c:v>
                </c:pt>
                <c:pt idx="40">
                  <c:v>2.6540662536474202</c:v>
                </c:pt>
                <c:pt idx="41">
                  <c:v>2.7625766846012199</c:v>
                </c:pt>
                <c:pt idx="42">
                  <c:v>2.87505582921714</c:v>
                </c:pt>
                <c:pt idx="43">
                  <c:v>2.9916310408027398</c:v>
                </c:pt>
                <c:pt idx="44">
                  <c:v>3.1124331566538599</c:v>
                </c:pt>
                <c:pt idx="45">
                  <c:v>3.2375965755688401</c:v>
                </c:pt>
                <c:pt idx="46">
                  <c:v>3.3672593366419101</c:v>
                </c:pt>
                <c:pt idx="47">
                  <c:v>3.5015631993471201</c:v>
                </c:pt>
                <c:pt idx="48">
                  <c:v>3.6406537249243902</c:v>
                </c:pt>
                <c:pt idx="49">
                  <c:v>3.7846803590814799</c:v>
                </c:pt>
                <c:pt idx="50">
                  <c:v>3.9337965160214701</c:v>
                </c:pt>
                <c:pt idx="51">
                  <c:v>4.0774713981589201</c:v>
                </c:pt>
                <c:pt idx="52">
                  <c:v>4.0991243677414104</c:v>
                </c:pt>
                <c:pt idx="53">
                  <c:v>4.1071999220126596</c:v>
                </c:pt>
                <c:pt idx="54">
                  <c:v>4.1146565421896799</c:v>
                </c:pt>
                <c:pt idx="55">
                  <c:v>4.1209225906207898</c:v>
                </c:pt>
                <c:pt idx="56">
                  <c:v>4.1256938361774997</c:v>
                </c:pt>
                <c:pt idx="57">
                  <c:v>4.1286366675795003</c:v>
                </c:pt>
                <c:pt idx="58">
                  <c:v>4.12892100771644</c:v>
                </c:pt>
                <c:pt idx="59">
                  <c:v>4.1277226217966998</c:v>
                </c:pt>
                <c:pt idx="60">
                  <c:v>4.1274402150285798</c:v>
                </c:pt>
                <c:pt idx="61">
                  <c:v>4.1281971646936499</c:v>
                </c:pt>
                <c:pt idx="62">
                  <c:v>4.1305352253873497</c:v>
                </c:pt>
                <c:pt idx="63">
                  <c:v>4.1333896321711299</c:v>
                </c:pt>
                <c:pt idx="64">
                  <c:v>4.1363256148048402</c:v>
                </c:pt>
                <c:pt idx="65">
                  <c:v>4.1391642171722101</c:v>
                </c:pt>
                <c:pt idx="66">
                  <c:v>4.1418521235945498</c:v>
                </c:pt>
                <c:pt idx="67">
                  <c:v>4.1443645550674804</c:v>
                </c:pt>
                <c:pt idx="68">
                  <c:v>4.1466818036948698</c:v>
                </c:pt>
                <c:pt idx="69">
                  <c:v>4.14878656445328</c:v>
                </c:pt>
                <c:pt idx="70">
                  <c:v>4.1506613305440103</c:v>
                </c:pt>
                <c:pt idx="71">
                  <c:v>4.1522875141436097</c:v>
                </c:pt>
                <c:pt idx="72">
                  <c:v>4.1536446643282199</c:v>
                </c:pt>
                <c:pt idx="73">
                  <c:v>4.15470532093246</c:v>
                </c:pt>
                <c:pt idx="74">
                  <c:v>4.1554336750335104</c:v>
                </c:pt>
                <c:pt idx="75">
                  <c:v>4.15576583664516</c:v>
                </c:pt>
                <c:pt idx="76">
                  <c:v>4.1555781375882397</c:v>
                </c:pt>
                <c:pt idx="77">
                  <c:v>4.1543723815021103</c:v>
                </c:pt>
                <c:pt idx="78">
                  <c:v>4.1525932727942596</c:v>
                </c:pt>
                <c:pt idx="79">
                  <c:v>4.1518297798384198</c:v>
                </c:pt>
                <c:pt idx="80">
                  <c:v>4.1516164380318799</c:v>
                </c:pt>
                <c:pt idx="81">
                  <c:v>4.1527080923446604</c:v>
                </c:pt>
                <c:pt idx="82">
                  <c:v>4.1542496778364404</c:v>
                </c:pt>
                <c:pt idx="83">
                  <c:v>4.1558239041477201</c:v>
                </c:pt>
                <c:pt idx="84">
                  <c:v>4.1574104652513801</c:v>
                </c:pt>
                <c:pt idx="85">
                  <c:v>4.1589950129974103</c:v>
                </c:pt>
                <c:pt idx="86">
                  <c:v>4.1605698454015103</c:v>
                </c:pt>
                <c:pt idx="87">
                  <c:v>4.1621269060381598</c:v>
                </c:pt>
                <c:pt idx="88">
                  <c:v>4.16366144235365</c:v>
                </c:pt>
                <c:pt idx="89">
                  <c:v>4.1651685797661999</c:v>
                </c:pt>
                <c:pt idx="90">
                  <c:v>4.1666447963258904</c:v>
                </c:pt>
                <c:pt idx="91">
                  <c:v>4.1721890744802099</c:v>
                </c:pt>
                <c:pt idx="92">
                  <c:v>4.1770328551655798</c:v>
                </c:pt>
                <c:pt idx="93">
                  <c:v>4.1810544148651996</c:v>
                </c:pt>
                <c:pt idx="94">
                  <c:v>4.1841066644238198</c:v>
                </c:pt>
                <c:pt idx="95">
                  <c:v>4.1859083966650896</c:v>
                </c:pt>
                <c:pt idx="96">
                  <c:v>4.1859248033755101</c:v>
                </c:pt>
                <c:pt idx="97">
                  <c:v>4.1855147788057003</c:v>
                </c:pt>
                <c:pt idx="98">
                  <c:v>4.1867948437492402</c:v>
                </c:pt>
                <c:pt idx="99">
                  <c:v>4.1898215492361501</c:v>
                </c:pt>
                <c:pt idx="100">
                  <c:v>4.1931587135472803</c:v>
                </c:pt>
                <c:pt idx="101">
                  <c:v>4.1969213594621797</c:v>
                </c:pt>
                <c:pt idx="102">
                  <c:v>4.2005909564915402</c:v>
                </c:pt>
                <c:pt idx="103">
                  <c:v>4.2041378833138801</c:v>
                </c:pt>
                <c:pt idx="104">
                  <c:v>4.20753805425535</c:v>
                </c:pt>
                <c:pt idx="105">
                  <c:v>4.21076899969247</c:v>
                </c:pt>
                <c:pt idx="106">
                  <c:v>4.2138129682365797</c:v>
                </c:pt>
                <c:pt idx="107">
                  <c:v>4.2166561694446303</c:v>
                </c:pt>
                <c:pt idx="108">
                  <c:v>4.2192788296756998</c:v>
                </c:pt>
                <c:pt idx="109">
                  <c:v>4.2216619273589897</c:v>
                </c:pt>
                <c:pt idx="110">
                  <c:v>4.2237679575473601</c:v>
                </c:pt>
                <c:pt idx="111">
                  <c:v>4.2255592297368798</c:v>
                </c:pt>
                <c:pt idx="112">
                  <c:v>4.2269869596613798</c:v>
                </c:pt>
                <c:pt idx="113">
                  <c:v>4.2280794665707102</c:v>
                </c:pt>
                <c:pt idx="114">
                  <c:v>4.2290521296626702</c:v>
                </c:pt>
                <c:pt idx="115">
                  <c:v>4.22984177614891</c:v>
                </c:pt>
                <c:pt idx="116">
                  <c:v>4.2308870743578399</c:v>
                </c:pt>
                <c:pt idx="117">
                  <c:v>4.2320610433347499</c:v>
                </c:pt>
                <c:pt idx="118">
                  <c:v>4.23383266131881</c:v>
                </c:pt>
                <c:pt idx="119">
                  <c:v>4.2361744769570304</c:v>
                </c:pt>
                <c:pt idx="120">
                  <c:v>4.2385908594335699</c:v>
                </c:pt>
                <c:pt idx="121">
                  <c:v>4.2408444671267098</c:v>
                </c:pt>
                <c:pt idx="122">
                  <c:v>4.2432785935918096</c:v>
                </c:pt>
                <c:pt idx="123">
                  <c:v>4.2459091606775301</c:v>
                </c:pt>
                <c:pt idx="124">
                  <c:v>4.2485010391567997</c:v>
                </c:pt>
                <c:pt idx="125">
                  <c:v>4.2510526365826102</c:v>
                </c:pt>
                <c:pt idx="126">
                  <c:v>4.2535657511924896</c:v>
                </c:pt>
                <c:pt idx="127">
                  <c:v>4.2560381408815697</c:v>
                </c:pt>
                <c:pt idx="128">
                  <c:v>4.2584683002396897</c:v>
                </c:pt>
                <c:pt idx="129">
                  <c:v>4.2608461017668198</c:v>
                </c:pt>
                <c:pt idx="130">
                  <c:v>4.26317466358761</c:v>
                </c:pt>
              </c:numCache>
            </c:numRef>
          </c:yVal>
          <c:smooth val="1"/>
          <c:extLst>
            <c:ext xmlns:c16="http://schemas.microsoft.com/office/drawing/2014/chart" uri="{C3380CC4-5D6E-409C-BE32-E72D297353CC}">
              <c16:uniqueId val="{00000000-016C-417D-AAAB-9D6BD1A4C8D4}"/>
            </c:ext>
          </c:extLst>
        </c:ser>
        <c:ser>
          <c:idx val="0"/>
          <c:order val="2"/>
          <c:tx>
            <c:strRef>
              <c:f>RandDist_Pitch!$B$2</c:f>
              <c:strCache>
                <c:ptCount val="1"/>
                <c:pt idx="0">
                  <c:v>s = 2.5 μm (control)</c:v>
                </c:pt>
              </c:strCache>
            </c:strRef>
          </c:tx>
          <c:spPr>
            <a:ln w="19050" cap="rnd">
              <a:solidFill>
                <a:schemeClr val="tx1"/>
              </a:solidFill>
              <a:round/>
            </a:ln>
            <a:effectLst/>
          </c:spPr>
          <c:marker>
            <c:symbol val="none"/>
          </c:marker>
          <c:xVal>
            <c:numRef>
              <c:f>RandDist_Pitch!$A$3:$A$73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RandDist_Pitch!$B$3:$B$73</c:f>
              <c:numCache>
                <c:formatCode>General</c:formatCode>
                <c:ptCount val="71"/>
                <c:pt idx="0">
                  <c:v>9.9628745473487698E-2</c:v>
                </c:pt>
                <c:pt idx="1">
                  <c:v>0.12379350186375999</c:v>
                </c:pt>
                <c:pt idx="2">
                  <c:v>0.15318424093664601</c:v>
                </c:pt>
                <c:pt idx="3">
                  <c:v>0.18879314485170401</c:v>
                </c:pt>
                <c:pt idx="4">
                  <c:v>0.23177416001168</c:v>
                </c:pt>
                <c:pt idx="5">
                  <c:v>0.28346489302939698</c:v>
                </c:pt>
                <c:pt idx="6">
                  <c:v>0.34541082690504499</c:v>
                </c:pt>
                <c:pt idx="7">
                  <c:v>0.41939202667660502</c:v>
                </c:pt>
                <c:pt idx="8">
                  <c:v>0.50745250890441096</c:v>
                </c:pt>
                <c:pt idx="9">
                  <c:v>0.61193245406516295</c:v>
                </c:pt>
                <c:pt idx="10">
                  <c:v>0.73550344523574596</c:v>
                </c:pt>
                <c:pt idx="11">
                  <c:v>0.88120692030474401</c:v>
                </c:pt>
                <c:pt idx="12">
                  <c:v>1.05249602834886</c:v>
                </c:pt>
                <c:pt idx="13">
                  <c:v>1.2532810837279</c:v>
                </c:pt>
                <c:pt idx="14">
                  <c:v>1.48797881385488</c:v>
                </c:pt>
                <c:pt idx="15">
                  <c:v>1.76156559849676</c:v>
                </c:pt>
                <c:pt idx="16">
                  <c:v>2.0796348998171901</c:v>
                </c:pt>
                <c:pt idx="17">
                  <c:v>2.4484590832077702</c:v>
                </c:pt>
                <c:pt idx="18">
                  <c:v>2.8750558292167101</c:v>
                </c:pt>
                <c:pt idx="19">
                  <c:v>3.3672593366414101</c:v>
                </c:pt>
                <c:pt idx="20">
                  <c:v>3.7680687958271499</c:v>
                </c:pt>
                <c:pt idx="21">
                  <c:v>3.90709853543791</c:v>
                </c:pt>
                <c:pt idx="22">
                  <c:v>3.9777081825527598</c:v>
                </c:pt>
                <c:pt idx="23">
                  <c:v>4.0290648102454902</c:v>
                </c:pt>
                <c:pt idx="24">
                  <c:v>4.0649466337045803</c:v>
                </c:pt>
                <c:pt idx="25">
                  <c:v>4.0907361646625802</c:v>
                </c:pt>
                <c:pt idx="26">
                  <c:v>4.1119104464347496</c:v>
                </c:pt>
                <c:pt idx="27">
                  <c:v>4.1305017623340996</c:v>
                </c:pt>
                <c:pt idx="28">
                  <c:v>4.14765759203447</c:v>
                </c:pt>
                <c:pt idx="29">
                  <c:v>4.1626164643561498</c:v>
                </c:pt>
                <c:pt idx="30">
                  <c:v>4.1754982777454801</c:v>
                </c:pt>
                <c:pt idx="31">
                  <c:v>4.1862432539661496</c:v>
                </c:pt>
                <c:pt idx="32">
                  <c:v>4.1952912936673599</c:v>
                </c:pt>
                <c:pt idx="33">
                  <c:v>4.20337258002096</c:v>
                </c:pt>
                <c:pt idx="34">
                  <c:v>4.2109461894916302</c:v>
                </c:pt>
                <c:pt idx="35">
                  <c:v>4.2179952377541401</c:v>
                </c:pt>
                <c:pt idx="36">
                  <c:v>4.2250411236036101</c:v>
                </c:pt>
                <c:pt idx="37">
                  <c:v>4.2318565914040498</c:v>
                </c:pt>
                <c:pt idx="38">
                  <c:v>4.2384533191014402</c:v>
                </c:pt>
                <c:pt idx="39">
                  <c:v>4.2447613783470004</c:v>
                </c:pt>
                <c:pt idx="40">
                  <c:v>4.2504690794041498</c:v>
                </c:pt>
                <c:pt idx="41">
                  <c:v>4.2555995177520103</c:v>
                </c:pt>
                <c:pt idx="42">
                  <c:v>4.2601443935342704</c:v>
                </c:pt>
                <c:pt idx="43">
                  <c:v>4.2642722404057496</c:v>
                </c:pt>
                <c:pt idx="44">
                  <c:v>4.2681494210767301</c:v>
                </c:pt>
                <c:pt idx="45">
                  <c:v>4.2718105477241499</c:v>
                </c:pt>
                <c:pt idx="46">
                  <c:v>4.2753294124651902</c:v>
                </c:pt>
                <c:pt idx="47">
                  <c:v>4.27875357329295</c:v>
                </c:pt>
                <c:pt idx="48">
                  <c:v>4.28214664709221</c:v>
                </c:pt>
                <c:pt idx="49">
                  <c:v>4.2855404288491599</c:v>
                </c:pt>
                <c:pt idx="50">
                  <c:v>4.2888971113343199</c:v>
                </c:pt>
                <c:pt idx="51">
                  <c:v>4.2921901181219901</c:v>
                </c:pt>
                <c:pt idx="52">
                  <c:v>4.2954656801381903</c:v>
                </c:pt>
                <c:pt idx="53">
                  <c:v>4.29864994446186</c:v>
                </c:pt>
                <c:pt idx="54">
                  <c:v>4.3016964488882099</c:v>
                </c:pt>
                <c:pt idx="55">
                  <c:v>4.3046136075714401</c:v>
                </c:pt>
                <c:pt idx="56">
                  <c:v>4.3073528339128</c:v>
                </c:pt>
                <c:pt idx="57">
                  <c:v>4.3098988008414798</c:v>
                </c:pt>
                <c:pt idx="58">
                  <c:v>4.3123683194885496</c:v>
                </c:pt>
                <c:pt idx="59">
                  <c:v>4.3147515798505198</c:v>
                </c:pt>
                <c:pt idx="60">
                  <c:v>4.3170511607231301</c:v>
                </c:pt>
                <c:pt idx="61">
                  <c:v>4.3192519278157304</c:v>
                </c:pt>
                <c:pt idx="62">
                  <c:v>4.3213999086046302</c:v>
                </c:pt>
                <c:pt idx="63">
                  <c:v>4.3235375609758098</c:v>
                </c:pt>
                <c:pt idx="64">
                  <c:v>4.3256554571127701</c:v>
                </c:pt>
                <c:pt idx="65">
                  <c:v>4.3277536254797297</c:v>
                </c:pt>
                <c:pt idx="66">
                  <c:v>4.3298280572232803</c:v>
                </c:pt>
                <c:pt idx="67">
                  <c:v>4.3318809265748399</c:v>
                </c:pt>
                <c:pt idx="68">
                  <c:v>4.3338937357899399</c:v>
                </c:pt>
                <c:pt idx="69">
                  <c:v>4.3358817360620003</c:v>
                </c:pt>
                <c:pt idx="70">
                  <c:v>4.3378461926269098</c:v>
                </c:pt>
              </c:numCache>
            </c:numRef>
          </c:yVal>
          <c:smooth val="1"/>
          <c:extLst>
            <c:ext xmlns:c16="http://schemas.microsoft.com/office/drawing/2014/chart" uri="{C3380CC4-5D6E-409C-BE32-E72D297353CC}">
              <c16:uniqueId val="{00000001-016C-417D-AAAB-9D6BD1A4C8D4}"/>
            </c:ext>
          </c:extLst>
        </c:ser>
        <c:ser>
          <c:idx val="2"/>
          <c:order val="3"/>
          <c:tx>
            <c:strRef>
              <c:f>RandDist_Pitch!$C$2</c:f>
              <c:strCache>
                <c:ptCount val="1"/>
                <c:pt idx="0">
                  <c:v>s = 5 μm</c:v>
                </c:pt>
              </c:strCache>
            </c:strRef>
          </c:tx>
          <c:spPr>
            <a:ln w="19050" cap="rnd">
              <a:solidFill>
                <a:srgbClr val="00B050"/>
              </a:solidFill>
              <a:round/>
            </a:ln>
            <a:effectLst/>
          </c:spPr>
          <c:marker>
            <c:symbol val="none"/>
          </c:marker>
          <c:xVal>
            <c:numRef>
              <c:f>RandDist_Pitch!$A$3:$A$73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RandDist_Pitch!$C$3:$C$73</c:f>
              <c:numCache>
                <c:formatCode>General</c:formatCode>
                <c:ptCount val="71"/>
                <c:pt idx="0">
                  <c:v>9.9628745473472002E-2</c:v>
                </c:pt>
                <c:pt idx="1">
                  <c:v>0.12379350186374299</c:v>
                </c:pt>
                <c:pt idx="2">
                  <c:v>0.15318424093665201</c:v>
                </c:pt>
                <c:pt idx="3">
                  <c:v>0.18879314485170201</c:v>
                </c:pt>
                <c:pt idx="4">
                  <c:v>0.231774160011711</c:v>
                </c:pt>
                <c:pt idx="5">
                  <c:v>0.283464893029438</c:v>
                </c:pt>
                <c:pt idx="6">
                  <c:v>0.34541082690507402</c:v>
                </c:pt>
                <c:pt idx="7">
                  <c:v>0.41939202667665898</c:v>
                </c:pt>
                <c:pt idx="8">
                  <c:v>0.507452508904355</c:v>
                </c:pt>
                <c:pt idx="9">
                  <c:v>0.61193245406517005</c:v>
                </c:pt>
                <c:pt idx="10">
                  <c:v>0.73550344523594202</c:v>
                </c:pt>
                <c:pt idx="11">
                  <c:v>0.88120692030483905</c:v>
                </c:pt>
                <c:pt idx="12">
                  <c:v>1.05249602834887</c:v>
                </c:pt>
                <c:pt idx="13">
                  <c:v>1.2532810837278101</c:v>
                </c:pt>
                <c:pt idx="14">
                  <c:v>1.48797881385484</c:v>
                </c:pt>
                <c:pt idx="15">
                  <c:v>1.7615655984966201</c:v>
                </c:pt>
                <c:pt idx="16">
                  <c:v>2.0796348998176302</c:v>
                </c:pt>
                <c:pt idx="17">
                  <c:v>2.4484590832082298</c:v>
                </c:pt>
                <c:pt idx="18">
                  <c:v>2.87505582921714</c:v>
                </c:pt>
                <c:pt idx="19">
                  <c:v>3.2808878134184098</c:v>
                </c:pt>
                <c:pt idx="20">
                  <c:v>3.4867737130752201</c:v>
                </c:pt>
                <c:pt idx="21">
                  <c:v>3.57581531179274</c:v>
                </c:pt>
                <c:pt idx="22">
                  <c:v>3.6590592506762198</c:v>
                </c:pt>
                <c:pt idx="23">
                  <c:v>3.7327616465707298</c:v>
                </c:pt>
                <c:pt idx="24">
                  <c:v>3.7930483375019999</c:v>
                </c:pt>
                <c:pt idx="25">
                  <c:v>3.8443593671004099</c:v>
                </c:pt>
                <c:pt idx="26">
                  <c:v>3.88121374479547</c:v>
                </c:pt>
                <c:pt idx="27">
                  <c:v>3.9140993952101399</c:v>
                </c:pt>
                <c:pt idx="28">
                  <c:v>3.9444292417983902</c:v>
                </c:pt>
                <c:pt idx="29">
                  <c:v>3.97426892427529</c:v>
                </c:pt>
                <c:pt idx="30">
                  <c:v>4.0005331876043</c:v>
                </c:pt>
                <c:pt idx="31">
                  <c:v>4.0254450942430999</c:v>
                </c:pt>
                <c:pt idx="32">
                  <c:v>4.04806552634279</c:v>
                </c:pt>
                <c:pt idx="33">
                  <c:v>4.0700891051097097</c:v>
                </c:pt>
                <c:pt idx="34">
                  <c:v>4.0910459520961702</c:v>
                </c:pt>
                <c:pt idx="35">
                  <c:v>4.1100940321398296</c:v>
                </c:pt>
                <c:pt idx="36">
                  <c:v>4.1286800180721697</c:v>
                </c:pt>
                <c:pt idx="37">
                  <c:v>4.1461068439112303</c:v>
                </c:pt>
                <c:pt idx="38">
                  <c:v>4.1625569641197799</c:v>
                </c:pt>
                <c:pt idx="39">
                  <c:v>4.1786085701120896</c:v>
                </c:pt>
                <c:pt idx="40">
                  <c:v>4.1930000917631496</c:v>
                </c:pt>
                <c:pt idx="41">
                  <c:v>4.2063544826223103</c:v>
                </c:pt>
                <c:pt idx="42">
                  <c:v>4.2186899127297997</c:v>
                </c:pt>
                <c:pt idx="43">
                  <c:v>4.2304824256650297</c:v>
                </c:pt>
                <c:pt idx="44">
                  <c:v>4.2420234716490501</c:v>
                </c:pt>
                <c:pt idx="45">
                  <c:v>4.25225932386466</c:v>
                </c:pt>
                <c:pt idx="46">
                  <c:v>4.2615390894397001</c:v>
                </c:pt>
                <c:pt idx="47">
                  <c:v>4.2698701452847203</c:v>
                </c:pt>
                <c:pt idx="48">
                  <c:v>4.2772822591482198</c:v>
                </c:pt>
                <c:pt idx="49">
                  <c:v>4.2839158739665697</c:v>
                </c:pt>
                <c:pt idx="50">
                  <c:v>4.2899696523805</c:v>
                </c:pt>
                <c:pt idx="51">
                  <c:v>4.2954606604865599</c:v>
                </c:pt>
                <c:pt idx="52">
                  <c:v>4.3005437980311001</c:v>
                </c:pt>
                <c:pt idx="53">
                  <c:v>4.3053432950668</c:v>
                </c:pt>
                <c:pt idx="54">
                  <c:v>4.3098244354878599</c:v>
                </c:pt>
                <c:pt idx="55">
                  <c:v>4.31402679016941</c:v>
                </c:pt>
                <c:pt idx="56">
                  <c:v>4.3180200889477396</c:v>
                </c:pt>
                <c:pt idx="57">
                  <c:v>4.3218204556737501</c:v>
                </c:pt>
                <c:pt idx="58">
                  <c:v>4.3255220598216901</c:v>
                </c:pt>
                <c:pt idx="59">
                  <c:v>4.3291183801641804</c:v>
                </c:pt>
                <c:pt idx="60">
                  <c:v>4.3325978355189196</c:v>
                </c:pt>
                <c:pt idx="61">
                  <c:v>4.3359390175160097</c:v>
                </c:pt>
                <c:pt idx="62">
                  <c:v>4.3391808774174399</c:v>
                </c:pt>
                <c:pt idx="63">
                  <c:v>4.3423197727326004</c:v>
                </c:pt>
                <c:pt idx="64">
                  <c:v>4.34538812979204</c:v>
                </c:pt>
                <c:pt idx="65">
                  <c:v>4.3484365270771699</c:v>
                </c:pt>
                <c:pt idx="66">
                  <c:v>4.3513888412938799</c:v>
                </c:pt>
                <c:pt idx="67">
                  <c:v>4.3542854651805802</c:v>
                </c:pt>
                <c:pt idx="68">
                  <c:v>4.3571126017296002</c:v>
                </c:pt>
                <c:pt idx="69">
                  <c:v>4.3598550556787599</c:v>
                </c:pt>
                <c:pt idx="70">
                  <c:v>4.3625240530713203</c:v>
                </c:pt>
              </c:numCache>
            </c:numRef>
          </c:yVal>
          <c:smooth val="1"/>
          <c:extLst>
            <c:ext xmlns:c16="http://schemas.microsoft.com/office/drawing/2014/chart" uri="{C3380CC4-5D6E-409C-BE32-E72D297353CC}">
              <c16:uniqueId val="{00000002-016C-417D-AAAB-9D6BD1A4C8D4}"/>
            </c:ext>
          </c:extLst>
        </c:ser>
        <c:ser>
          <c:idx val="3"/>
          <c:order val="4"/>
          <c:tx>
            <c:strRef>
              <c:f>RandDist_Pitch!$D$2</c:f>
              <c:strCache>
                <c:ptCount val="1"/>
                <c:pt idx="0">
                  <c:v>s = 10 μm</c:v>
                </c:pt>
              </c:strCache>
            </c:strRef>
          </c:tx>
          <c:spPr>
            <a:ln w="19050" cap="rnd">
              <a:solidFill>
                <a:srgbClr val="7030A0"/>
              </a:solidFill>
              <a:round/>
            </a:ln>
            <a:effectLst/>
          </c:spPr>
          <c:marker>
            <c:symbol val="none"/>
          </c:marker>
          <c:xVal>
            <c:numRef>
              <c:f>RandDist_Pitch!$A$3:$A$73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RandDist_Pitch!$D$3:$D$73</c:f>
              <c:numCache>
                <c:formatCode>General</c:formatCode>
                <c:ptCount val="71"/>
                <c:pt idx="0">
                  <c:v>9.9628745473472002E-2</c:v>
                </c:pt>
                <c:pt idx="1">
                  <c:v>0.12379350186374299</c:v>
                </c:pt>
                <c:pt idx="2">
                  <c:v>0.15318424093665201</c:v>
                </c:pt>
                <c:pt idx="3">
                  <c:v>0.18879314485170201</c:v>
                </c:pt>
                <c:pt idx="4">
                  <c:v>0.231774160011711</c:v>
                </c:pt>
                <c:pt idx="5">
                  <c:v>0.283464893029438</c:v>
                </c:pt>
                <c:pt idx="6">
                  <c:v>0.34541082690507402</c:v>
                </c:pt>
                <c:pt idx="7">
                  <c:v>0.41939202667665898</c:v>
                </c:pt>
                <c:pt idx="8">
                  <c:v>0.507452508904355</c:v>
                </c:pt>
                <c:pt idx="9">
                  <c:v>0.61193245406517005</c:v>
                </c:pt>
                <c:pt idx="10">
                  <c:v>0.73550344523594202</c:v>
                </c:pt>
                <c:pt idx="11">
                  <c:v>0.88120692030483905</c:v>
                </c:pt>
                <c:pt idx="12">
                  <c:v>1.05249602834887</c:v>
                </c:pt>
                <c:pt idx="13">
                  <c:v>1.2532810837278101</c:v>
                </c:pt>
                <c:pt idx="14">
                  <c:v>1.48797881385484</c:v>
                </c:pt>
                <c:pt idx="15">
                  <c:v>1.7615655984966201</c:v>
                </c:pt>
                <c:pt idx="16">
                  <c:v>2.0796348998176302</c:v>
                </c:pt>
                <c:pt idx="17">
                  <c:v>2.4441548032418399</c:v>
                </c:pt>
                <c:pt idx="18">
                  <c:v>2.8038506212341998</c:v>
                </c:pt>
                <c:pt idx="19">
                  <c:v>3.02736838370422</c:v>
                </c:pt>
                <c:pt idx="20">
                  <c:v>3.1173101926387301</c:v>
                </c:pt>
                <c:pt idx="21">
                  <c:v>3.19917722070115</c:v>
                </c:pt>
                <c:pt idx="22">
                  <c:v>3.2759087972495999</c:v>
                </c:pt>
                <c:pt idx="23">
                  <c:v>3.34338853651305</c:v>
                </c:pt>
                <c:pt idx="24">
                  <c:v>3.40496654270195</c:v>
                </c:pt>
                <c:pt idx="25">
                  <c:v>3.4542734252309102</c:v>
                </c:pt>
                <c:pt idx="26">
                  <c:v>3.5048283482241001</c:v>
                </c:pt>
                <c:pt idx="27">
                  <c:v>3.55544609524974</c:v>
                </c:pt>
                <c:pt idx="28">
                  <c:v>3.6008389402989001</c:v>
                </c:pt>
                <c:pt idx="29">
                  <c:v>3.6360407186396499</c:v>
                </c:pt>
                <c:pt idx="30">
                  <c:v>3.6662166585931901</c:v>
                </c:pt>
                <c:pt idx="31">
                  <c:v>3.6945093813751901</c:v>
                </c:pt>
                <c:pt idx="32">
                  <c:v>3.7204693733316501</c:v>
                </c:pt>
                <c:pt idx="33">
                  <c:v>3.7459282995251599</c:v>
                </c:pt>
                <c:pt idx="34">
                  <c:v>3.77050949209521</c:v>
                </c:pt>
                <c:pt idx="35">
                  <c:v>3.7950360534228702</c:v>
                </c:pt>
                <c:pt idx="36">
                  <c:v>3.82090406157698</c:v>
                </c:pt>
                <c:pt idx="37">
                  <c:v>3.8475779958506302</c:v>
                </c:pt>
                <c:pt idx="38">
                  <c:v>3.8745241849889398</c:v>
                </c:pt>
                <c:pt idx="39">
                  <c:v>3.9014515756947099</c:v>
                </c:pt>
                <c:pt idx="40">
                  <c:v>3.92829185035432</c:v>
                </c:pt>
                <c:pt idx="41">
                  <c:v>3.9554099787101702</c:v>
                </c:pt>
                <c:pt idx="42">
                  <c:v>3.9826485106959302</c:v>
                </c:pt>
                <c:pt idx="43">
                  <c:v>4.0103476843391599</c:v>
                </c:pt>
                <c:pt idx="44">
                  <c:v>4.03932905697196</c:v>
                </c:pt>
                <c:pt idx="45">
                  <c:v>4.0689191410845398</c:v>
                </c:pt>
                <c:pt idx="46">
                  <c:v>4.09864855138491</c:v>
                </c:pt>
                <c:pt idx="47">
                  <c:v>4.1286541854928496</c:v>
                </c:pt>
                <c:pt idx="48">
                  <c:v>4.15738107956384</c:v>
                </c:pt>
                <c:pt idx="49">
                  <c:v>4.1830165756844204</c:v>
                </c:pt>
                <c:pt idx="50">
                  <c:v>4.2029282616890402</c:v>
                </c:pt>
                <c:pt idx="51">
                  <c:v>4.21609238174194</c:v>
                </c:pt>
                <c:pt idx="52">
                  <c:v>4.22521059397552</c:v>
                </c:pt>
                <c:pt idx="53">
                  <c:v>4.23280746727636</c:v>
                </c:pt>
                <c:pt idx="54">
                  <c:v>4.2394075148825001</c:v>
                </c:pt>
                <c:pt idx="55">
                  <c:v>4.2453114556732796</c:v>
                </c:pt>
                <c:pt idx="56">
                  <c:v>4.25089757782058</c:v>
                </c:pt>
                <c:pt idx="57">
                  <c:v>4.2562507094093602</c:v>
                </c:pt>
                <c:pt idx="58">
                  <c:v>4.2613788016145104</c:v>
                </c:pt>
                <c:pt idx="59">
                  <c:v>4.2661927068354197</c:v>
                </c:pt>
                <c:pt idx="60">
                  <c:v>4.2708313995712297</c:v>
                </c:pt>
                <c:pt idx="61">
                  <c:v>4.2752181663747804</c:v>
                </c:pt>
                <c:pt idx="62">
                  <c:v>4.2795622541679901</c:v>
                </c:pt>
                <c:pt idx="63">
                  <c:v>4.2838735627942102</c:v>
                </c:pt>
                <c:pt idx="64">
                  <c:v>4.2880753927244397</c:v>
                </c:pt>
                <c:pt idx="65">
                  <c:v>4.2922033565456701</c:v>
                </c:pt>
                <c:pt idx="66">
                  <c:v>4.2963224327166198</c:v>
                </c:pt>
                <c:pt idx="67">
                  <c:v>4.3004087540249101</c:v>
                </c:pt>
                <c:pt idx="68">
                  <c:v>4.3045237409819697</c:v>
                </c:pt>
                <c:pt idx="69">
                  <c:v>4.3085152797944</c:v>
                </c:pt>
                <c:pt idx="70">
                  <c:v>4.3123905122656101</c:v>
                </c:pt>
              </c:numCache>
            </c:numRef>
          </c:yVal>
          <c:smooth val="1"/>
          <c:extLst>
            <c:ext xmlns:c16="http://schemas.microsoft.com/office/drawing/2014/chart" uri="{C3380CC4-5D6E-409C-BE32-E72D297353CC}">
              <c16:uniqueId val="{00000003-016C-417D-AAAB-9D6BD1A4C8D4}"/>
            </c:ext>
          </c:extLst>
        </c:ser>
        <c:dLbls>
          <c:showLegendKey val="0"/>
          <c:showVal val="0"/>
          <c:showCatName val="0"/>
          <c:showSerName val="0"/>
          <c:showPercent val="0"/>
          <c:showBubbleSize val="0"/>
        </c:dLbls>
        <c:axId val="519644336"/>
        <c:axId val="519646304"/>
        <c:extLst>
          <c:ext xmlns:c15="http://schemas.microsoft.com/office/drawing/2012/chart" uri="{02D57815-91ED-43cb-92C2-25804820EDAC}">
            <c15:filteredScatterSeries>
              <c15:ser>
                <c:idx val="4"/>
                <c:order val="1"/>
                <c:tx>
                  <c:strRef>
                    <c:extLst>
                      <c:ext uri="{02D57815-91ED-43cb-92C2-25804820EDAC}">
                        <c15:formulaRef>
                          <c15:sqref>RandDist_Pitch!$E$2</c15:sqref>
                        </c15:formulaRef>
                      </c:ext>
                    </c:extLst>
                    <c:strCache>
                      <c:ptCount val="1"/>
                      <c:pt idx="0">
                        <c:v>s = 1.25 μm</c:v>
                      </c:pt>
                    </c:strCache>
                  </c:strRef>
                </c:tx>
                <c:spPr>
                  <a:ln w="19050" cap="rnd">
                    <a:solidFill>
                      <a:schemeClr val="accent1"/>
                    </a:solidFill>
                    <a:round/>
                  </a:ln>
                  <a:effectLst/>
                </c:spPr>
                <c:marker>
                  <c:symbol val="none"/>
                </c:marker>
                <c:xVal>
                  <c:numRef>
                    <c:extLst>
                      <c:ext uri="{02D57815-91ED-43cb-92C2-25804820EDAC}">
                        <c15:formulaRef>
                          <c15:sqref>RandDist_Pitch!$A$3:$A$73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extLst>
                      <c:ext uri="{02D57815-91ED-43cb-92C2-25804820EDAC}">
                        <c15:formulaRef>
                          <c15:sqref>RandDist_Pitch!$E$3:$E$73</c15:sqref>
                        </c15:formulaRef>
                      </c:ext>
                    </c:extLst>
                    <c:numCache>
                      <c:formatCode>General</c:formatCode>
                      <c:ptCount val="71"/>
                      <c:pt idx="0">
                        <c:v>9.9628745473472002E-2</c:v>
                      </c:pt>
                      <c:pt idx="1">
                        <c:v>0.12379350186374299</c:v>
                      </c:pt>
                      <c:pt idx="2">
                        <c:v>0.15318424093665201</c:v>
                      </c:pt>
                      <c:pt idx="3">
                        <c:v>0.18879314485170201</c:v>
                      </c:pt>
                      <c:pt idx="4">
                        <c:v>0.231774160011711</c:v>
                      </c:pt>
                      <c:pt idx="5">
                        <c:v>0.283464893029438</c:v>
                      </c:pt>
                      <c:pt idx="6">
                        <c:v>0.34541082690507402</c:v>
                      </c:pt>
                      <c:pt idx="7">
                        <c:v>0.41939202667665898</c:v>
                      </c:pt>
                      <c:pt idx="8">
                        <c:v>0.507452508904355</c:v>
                      </c:pt>
                      <c:pt idx="9">
                        <c:v>0.61193245406517005</c:v>
                      </c:pt>
                      <c:pt idx="10">
                        <c:v>0.73550344523594202</c:v>
                      </c:pt>
                      <c:pt idx="11">
                        <c:v>0.88120692030483905</c:v>
                      </c:pt>
                      <c:pt idx="12">
                        <c:v>1.05249602834887</c:v>
                      </c:pt>
                      <c:pt idx="13">
                        <c:v>1.2532810837278101</c:v>
                      </c:pt>
                      <c:pt idx="14">
                        <c:v>1.48797881385484</c:v>
                      </c:pt>
                      <c:pt idx="15">
                        <c:v>1.7615655984966201</c:v>
                      </c:pt>
                      <c:pt idx="16">
                        <c:v>2.0796348998176302</c:v>
                      </c:pt>
                      <c:pt idx="17">
                        <c:v>2.4484590832082298</c:v>
                      </c:pt>
                      <c:pt idx="18">
                        <c:v>2.87505582921714</c:v>
                      </c:pt>
                      <c:pt idx="19">
                        <c:v>3.3672593366419101</c:v>
                      </c:pt>
                      <c:pt idx="20">
                        <c:v>3.8755481712795299</c:v>
                      </c:pt>
                      <c:pt idx="21">
                        <c:v>4.0312304632121201</c:v>
                      </c:pt>
                      <c:pt idx="22">
                        <c:v>4.0833910543280902</c:v>
                      </c:pt>
                      <c:pt idx="23">
                        <c:v>4.1154563188224698</c:v>
                      </c:pt>
                      <c:pt idx="24">
                        <c:v>4.13237545612429</c:v>
                      </c:pt>
                      <c:pt idx="25">
                        <c:v>4.1457345366574501</c:v>
                      </c:pt>
                      <c:pt idx="26">
                        <c:v>4.1589986140852302</c:v>
                      </c:pt>
                      <c:pt idx="27">
                        <c:v>4.1715413077352999</c:v>
                      </c:pt>
                      <c:pt idx="28">
                        <c:v>4.1816661520260396</c:v>
                      </c:pt>
                      <c:pt idx="29">
                        <c:v>4.1881366462224197</c:v>
                      </c:pt>
                      <c:pt idx="30">
                        <c:v>4.1918922504938703</c:v>
                      </c:pt>
                      <c:pt idx="31">
                        <c:v>4.1959740517892099</c:v>
                      </c:pt>
                      <c:pt idx="32">
                        <c:v>4.2012172709593303</c:v>
                      </c:pt>
                      <c:pt idx="33">
                        <c:v>4.2070576604663303</c:v>
                      </c:pt>
                      <c:pt idx="34">
                        <c:v>4.21311171061945</c:v>
                      </c:pt>
                      <c:pt idx="35">
                        <c:v>4.2190413955733099</c:v>
                      </c:pt>
                      <c:pt idx="36">
                        <c:v>4.2241821291559303</c:v>
                      </c:pt>
                      <c:pt idx="37">
                        <c:v>4.2283300799144703</c:v>
                      </c:pt>
                      <c:pt idx="38">
                        <c:v>4.2314821618234602</c:v>
                      </c:pt>
                      <c:pt idx="39">
                        <c:v>4.2340524189470301</c:v>
                      </c:pt>
                      <c:pt idx="40">
                        <c:v>4.2361116753902497</c:v>
                      </c:pt>
                      <c:pt idx="41">
                        <c:v>4.2383841112752201</c:v>
                      </c:pt>
                      <c:pt idx="42">
                        <c:v>4.2408276215232101</c:v>
                      </c:pt>
                      <c:pt idx="43">
                        <c:v>4.2437381104109102</c:v>
                      </c:pt>
                      <c:pt idx="44">
                        <c:v>4.2470935841825597</c:v>
                      </c:pt>
                      <c:pt idx="45">
                        <c:v>4.2506765816160401</c:v>
                      </c:pt>
                      <c:pt idx="46">
                        <c:v>4.2543652989627896</c:v>
                      </c:pt>
                      <c:pt idx="47">
                        <c:v>4.2579051447741101</c:v>
                      </c:pt>
                      <c:pt idx="48">
                        <c:v>4.26112875942471</c:v>
                      </c:pt>
                      <c:pt idx="49">
                        <c:v>4.2641257969585604</c:v>
                      </c:pt>
                      <c:pt idx="50">
                        <c:v>4.2667548263222503</c:v>
                      </c:pt>
                      <c:pt idx="51">
                        <c:v>4.2691043370294901</c:v>
                      </c:pt>
                      <c:pt idx="52">
                        <c:v>4.2712225553791097</c:v>
                      </c:pt>
                      <c:pt idx="53">
                        <c:v>4.27307394767017</c:v>
                      </c:pt>
                      <c:pt idx="54">
                        <c:v>4.2749037800538296</c:v>
                      </c:pt>
                      <c:pt idx="55">
                        <c:v>4.2767073623462002</c:v>
                      </c:pt>
                      <c:pt idx="56">
                        <c:v>4.27854885162375</c:v>
                      </c:pt>
                      <c:pt idx="57">
                        <c:v>4.2804396369775102</c:v>
                      </c:pt>
                      <c:pt idx="58">
                        <c:v>4.2824861015882396</c:v>
                      </c:pt>
                      <c:pt idx="59">
                        <c:v>4.2846699563322703</c:v>
                      </c:pt>
                      <c:pt idx="60">
                        <c:v>4.2868805617451704</c:v>
                      </c:pt>
                      <c:pt idx="61">
                        <c:v>4.28915215144555</c:v>
                      </c:pt>
                      <c:pt idx="62">
                        <c:v>4.29151891964844</c:v>
                      </c:pt>
                      <c:pt idx="63">
                        <c:v>4.2938685436655799</c:v>
                      </c:pt>
                      <c:pt idx="64">
                        <c:v>4.29620432170291</c:v>
                      </c:pt>
                      <c:pt idx="65">
                        <c:v>4.2985046820844897</c:v>
                      </c:pt>
                      <c:pt idx="66">
                        <c:v>4.3006758671598098</c:v>
                      </c:pt>
                      <c:pt idx="67">
                        <c:v>4.3028661424515597</c:v>
                      </c:pt>
                      <c:pt idx="68">
                        <c:v>4.3049415731098799</c:v>
                      </c:pt>
                      <c:pt idx="69">
                        <c:v>4.3069439728069003</c:v>
                      </c:pt>
                      <c:pt idx="70">
                        <c:v>4.3088536362215297</c:v>
                      </c:pt>
                    </c:numCache>
                  </c:numRef>
                </c:yVal>
                <c:smooth val="1"/>
                <c:extLst>
                  <c:ext xmlns:c16="http://schemas.microsoft.com/office/drawing/2014/chart" uri="{C3380CC4-5D6E-409C-BE32-E72D297353CC}">
                    <c16:uniqueId val="{00000004-016C-417D-AAAB-9D6BD1A4C8D4}"/>
                  </c:ext>
                </c:extLst>
              </c15:ser>
            </c15:filteredScatterSeries>
            <c15:filteredScatterSeries>
              <c15:ser>
                <c:idx val="6"/>
                <c:order val="5"/>
                <c:tx>
                  <c:strRef>
                    <c:extLst xmlns:c15="http://schemas.microsoft.com/office/drawing/2012/chart">
                      <c:ext xmlns:c15="http://schemas.microsoft.com/office/drawing/2012/chart" uri="{02D57815-91ED-43cb-92C2-25804820EDAC}">
                        <c15:formulaRef>
                          <c15:sqref>RandDist_Pitch!$G$2</c15:sqref>
                        </c15:formulaRef>
                      </c:ext>
                    </c:extLst>
                    <c:strCache>
                      <c:ptCount val="1"/>
                    </c:strCache>
                  </c:strRef>
                </c:tx>
                <c:spPr>
                  <a:ln w="19050" cap="rnd">
                    <a:solidFill>
                      <a:schemeClr val="accent1">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RandDist_Pitch!$A$3:$A$73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extLst xmlns:c15="http://schemas.microsoft.com/office/drawing/2012/chart">
                      <c:ext xmlns:c15="http://schemas.microsoft.com/office/drawing/2012/chart" uri="{02D57815-91ED-43cb-92C2-25804820EDAC}">
                        <c15:formulaRef>
                          <c15:sqref>RandDist_Pitch!$G$3:$G$73</c15:sqref>
                        </c15:formulaRef>
                      </c:ext>
                    </c:extLst>
                    <c:numCache>
                      <c:formatCode>General</c:formatCode>
                      <c:ptCount val="71"/>
                    </c:numCache>
                  </c:numRef>
                </c:yVal>
                <c:smooth val="1"/>
                <c:extLst xmlns:c15="http://schemas.microsoft.com/office/drawing/2012/chart">
                  <c:ext xmlns:c16="http://schemas.microsoft.com/office/drawing/2014/chart" uri="{C3380CC4-5D6E-409C-BE32-E72D297353CC}">
                    <c16:uniqueId val="{00000005-016C-417D-AAAB-9D6BD1A4C8D4}"/>
                  </c:ext>
                </c:extLst>
              </c15:ser>
            </c15:filteredScatterSeries>
            <c15:filteredScatterSeries>
              <c15:ser>
                <c:idx val="1"/>
                <c:order val="6"/>
                <c:tx>
                  <c:v>Control Check</c:v>
                </c:tx>
                <c:spPr>
                  <a:ln w="19050" cap="rnd">
                    <a:solidFill>
                      <a:schemeClr val="accent2"/>
                    </a:solidFill>
                    <a:round/>
                  </a:ln>
                  <a:effectLst/>
                </c:spPr>
                <c:marker>
                  <c:symbol val="none"/>
                </c:marker>
                <c:xVal>
                  <c:numRef>
                    <c:extLst xmlns:c15="http://schemas.microsoft.com/office/drawing/2012/chart">
                      <c:ext xmlns:c15="http://schemas.microsoft.com/office/drawing/2012/chart" uri="{02D57815-91ED-43cb-92C2-25804820EDAC}">
                        <c15:formulaRef>
                          <c15:sqref>RandDist_Pitch!$A$3:$A$73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extLst xmlns:c15="http://schemas.microsoft.com/office/drawing/2012/chart">
                      <c:ext xmlns:c15="http://schemas.microsoft.com/office/drawing/2012/chart" uri="{02D57815-91ED-43cb-92C2-25804820EDAC}">
                        <c15:formulaRef>
                          <c15:sqref>RandDist_Pitch!$H$3:$H$73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802.5</c:v>
                      </c:pt>
                      <c:pt idx="12">
                        <c:v>805</c:v>
                      </c:pt>
                      <c:pt idx="13">
                        <c:v>807.5</c:v>
                      </c:pt>
                      <c:pt idx="14">
                        <c:v>810</c:v>
                      </c:pt>
                      <c:pt idx="15">
                        <c:v>812.5</c:v>
                      </c:pt>
                      <c:pt idx="16">
                        <c:v>815</c:v>
                      </c:pt>
                      <c:pt idx="17">
                        <c:v>817.5</c:v>
                      </c:pt>
                      <c:pt idx="18">
                        <c:v>820</c:v>
                      </c:pt>
                      <c:pt idx="19">
                        <c:v>822.5</c:v>
                      </c:pt>
                      <c:pt idx="20">
                        <c:v>825</c:v>
                      </c:pt>
                      <c:pt idx="21">
                        <c:v>827.5</c:v>
                      </c:pt>
                      <c:pt idx="22">
                        <c:v>830</c:v>
                      </c:pt>
                      <c:pt idx="23">
                        <c:v>832.5</c:v>
                      </c:pt>
                      <c:pt idx="24">
                        <c:v>835</c:v>
                      </c:pt>
                      <c:pt idx="25">
                        <c:v>837.5</c:v>
                      </c:pt>
                      <c:pt idx="26">
                        <c:v>840</c:v>
                      </c:pt>
                      <c:pt idx="27">
                        <c:v>842.5</c:v>
                      </c:pt>
                      <c:pt idx="28">
                        <c:v>845</c:v>
                      </c:pt>
                      <c:pt idx="29">
                        <c:v>847.5</c:v>
                      </c:pt>
                      <c:pt idx="30">
                        <c:v>850</c:v>
                      </c:pt>
                      <c:pt idx="31">
                        <c:v>852.5</c:v>
                      </c:pt>
                      <c:pt idx="32">
                        <c:v>855</c:v>
                      </c:pt>
                      <c:pt idx="33">
                        <c:v>857.5</c:v>
                      </c:pt>
                      <c:pt idx="34">
                        <c:v>860</c:v>
                      </c:pt>
                      <c:pt idx="35">
                        <c:v>862.5</c:v>
                      </c:pt>
                      <c:pt idx="36">
                        <c:v>865</c:v>
                      </c:pt>
                      <c:pt idx="37">
                        <c:v>867.5</c:v>
                      </c:pt>
                      <c:pt idx="38">
                        <c:v>870</c:v>
                      </c:pt>
                      <c:pt idx="39">
                        <c:v>872.5</c:v>
                      </c:pt>
                      <c:pt idx="40">
                        <c:v>875</c:v>
                      </c:pt>
                      <c:pt idx="41">
                        <c:v>877.5</c:v>
                      </c:pt>
                      <c:pt idx="42">
                        <c:v>880</c:v>
                      </c:pt>
                      <c:pt idx="43">
                        <c:v>882.5</c:v>
                      </c:pt>
                      <c:pt idx="44">
                        <c:v>885</c:v>
                      </c:pt>
                      <c:pt idx="45">
                        <c:v>887.5</c:v>
                      </c:pt>
                      <c:pt idx="46">
                        <c:v>890</c:v>
                      </c:pt>
                      <c:pt idx="47">
                        <c:v>892.5</c:v>
                      </c:pt>
                      <c:pt idx="48">
                        <c:v>895</c:v>
                      </c:pt>
                      <c:pt idx="49">
                        <c:v>897.5</c:v>
                      </c:pt>
                      <c:pt idx="50">
                        <c:v>900</c:v>
                      </c:pt>
                      <c:pt idx="51">
                        <c:v>902.5</c:v>
                      </c:pt>
                      <c:pt idx="52">
                        <c:v>905</c:v>
                      </c:pt>
                      <c:pt idx="53">
                        <c:v>907.5</c:v>
                      </c:pt>
                      <c:pt idx="54">
                        <c:v>910</c:v>
                      </c:pt>
                      <c:pt idx="55">
                        <c:v>912.5</c:v>
                      </c:pt>
                      <c:pt idx="56">
                        <c:v>915</c:v>
                      </c:pt>
                      <c:pt idx="57">
                        <c:v>917.5</c:v>
                      </c:pt>
                      <c:pt idx="58">
                        <c:v>920</c:v>
                      </c:pt>
                      <c:pt idx="59">
                        <c:v>922.5</c:v>
                      </c:pt>
                      <c:pt idx="60">
                        <c:v>925</c:v>
                      </c:pt>
                      <c:pt idx="61">
                        <c:v>927.5</c:v>
                      </c:pt>
                      <c:pt idx="62">
                        <c:v>930</c:v>
                      </c:pt>
                      <c:pt idx="63">
                        <c:v>932.5</c:v>
                      </c:pt>
                      <c:pt idx="64">
                        <c:v>935</c:v>
                      </c:pt>
                      <c:pt idx="65">
                        <c:v>937.5</c:v>
                      </c:pt>
                      <c:pt idx="66">
                        <c:v>940</c:v>
                      </c:pt>
                      <c:pt idx="67">
                        <c:v>942.5</c:v>
                      </c:pt>
                      <c:pt idx="68">
                        <c:v>945</c:v>
                      </c:pt>
                      <c:pt idx="69">
                        <c:v>947.5</c:v>
                      </c:pt>
                      <c:pt idx="70">
                        <c:v>950</c:v>
                      </c:pt>
                    </c:numCache>
                  </c:numRef>
                </c:yVal>
                <c:smooth val="1"/>
                <c:extLst xmlns:c15="http://schemas.microsoft.com/office/drawing/2012/chart">
                  <c:ext xmlns:c16="http://schemas.microsoft.com/office/drawing/2014/chart" uri="{C3380CC4-5D6E-409C-BE32-E72D297353CC}">
                    <c16:uniqueId val="{00000006-016C-417D-AAAB-9D6BD1A4C8D4}"/>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RandDist_Pitch!$I$2</c15:sqref>
                        </c15:formulaRef>
                      </c:ext>
                    </c:extLst>
                    <c:strCache>
                      <c:ptCount val="1"/>
                      <c:pt idx="0">
                        <c:v>s = 0.3125 μm</c:v>
                      </c:pt>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RandDist_Pitch!$A$3:$A$73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extLst xmlns:c15="http://schemas.microsoft.com/office/drawing/2012/chart">
                      <c:ext xmlns:c15="http://schemas.microsoft.com/office/drawing/2012/chart" uri="{02D57815-91ED-43cb-92C2-25804820EDAC}">
                        <c15:formulaRef>
                          <c15:sqref>RandDist_Pitch!$I$3:$I$73</c15:sqref>
                        </c15:formulaRef>
                      </c:ext>
                    </c:extLst>
                    <c:numCache>
                      <c:formatCode>General</c:formatCode>
                      <c:ptCount val="71"/>
                      <c:pt idx="0">
                        <c:v>9.9628745473472002E-2</c:v>
                      </c:pt>
                      <c:pt idx="1">
                        <c:v>0.12379350186374299</c:v>
                      </c:pt>
                      <c:pt idx="2">
                        <c:v>0.15318424093665201</c:v>
                      </c:pt>
                      <c:pt idx="3">
                        <c:v>0.18879314485170201</c:v>
                      </c:pt>
                      <c:pt idx="4">
                        <c:v>0.231774160011711</c:v>
                      </c:pt>
                      <c:pt idx="5">
                        <c:v>0.283464893029438</c:v>
                      </c:pt>
                      <c:pt idx="6">
                        <c:v>0.34541082690507402</c:v>
                      </c:pt>
                      <c:pt idx="7">
                        <c:v>0.41939202667665898</c:v>
                      </c:pt>
                      <c:pt idx="8">
                        <c:v>0.507452508904355</c:v>
                      </c:pt>
                      <c:pt idx="9">
                        <c:v>0.61193245406517005</c:v>
                      </c:pt>
                      <c:pt idx="10">
                        <c:v>0.73550344523594202</c:v>
                      </c:pt>
                      <c:pt idx="11">
                        <c:v>0.76972687764311298</c:v>
                      </c:pt>
                      <c:pt idx="12">
                        <c:v>0.80538296456887204</c:v>
                      </c:pt>
                      <c:pt idx="13">
                        <c:v>0.84252473735421596</c:v>
                      </c:pt>
                      <c:pt idx="14">
                        <c:v>0.88120692030483905</c:v>
                      </c:pt>
                      <c:pt idx="15">
                        <c:v>0.92148597549511801</c:v>
                      </c:pt>
                      <c:pt idx="16">
                        <c:v>0.96342014848600299</c:v>
                      </c:pt>
                      <c:pt idx="17">
                        <c:v>1.00706951496911</c:v>
                      </c:pt>
                      <c:pt idx="18">
                        <c:v>1.05249602834887</c:v>
                      </c:pt>
                      <c:pt idx="19">
                        <c:v>1.099763568275</c:v>
                      </c:pt>
                      <c:pt idx="20">
                        <c:v>1.14893799013705</c:v>
                      </c:pt>
                      <c:pt idx="21">
                        <c:v>1.20008717553359</c:v>
                      </c:pt>
                      <c:pt idx="22">
                        <c:v>1.2532810837278101</c:v>
                      </c:pt>
                      <c:pt idx="23">
                        <c:v>1.3085918041019</c:v>
                      </c:pt>
                      <c:pt idx="24">
                        <c:v>1.3660936096223399</c:v>
                      </c:pt>
                      <c:pt idx="25">
                        <c:v>1.42586301132822</c:v>
                      </c:pt>
                      <c:pt idx="26">
                        <c:v>1.48797881385484</c:v>
                      </c:pt>
                      <c:pt idx="27">
                        <c:v>1.5525221720048299</c:v>
                      </c:pt>
                      <c:pt idx="28">
                        <c:v>1.61957664837921</c:v>
                      </c:pt>
                      <c:pt idx="29">
                        <c:v>1.68922827207981</c:v>
                      </c:pt>
                      <c:pt idx="30">
                        <c:v>1.7615655984966201</c:v>
                      </c:pt>
                      <c:pt idx="31">
                        <c:v>1.83667977019105</c:v>
                      </c:pt>
                      <c:pt idx="32">
                        <c:v>1.9146645788880099</c:v>
                      </c:pt>
                      <c:pt idx="33">
                        <c:v>1.99561652858893</c:v>
                      </c:pt>
                      <c:pt idx="34">
                        <c:v>2.0796348998176302</c:v>
                      </c:pt>
                      <c:pt idx="35">
                        <c:v>2.1668218150121099</c:v>
                      </c:pt>
                      <c:pt idx="36">
                        <c:v>2.2572823050732498</c:v>
                      </c:pt>
                      <c:pt idx="37">
                        <c:v>2.35112437708369</c:v>
                      </c:pt>
                      <c:pt idx="38">
                        <c:v>2.4484590832082298</c:v>
                      </c:pt>
                      <c:pt idx="39">
                        <c:v>2.54940059078934</c:v>
                      </c:pt>
                      <c:pt idx="40">
                        <c:v>2.6540662536474202</c:v>
                      </c:pt>
                      <c:pt idx="41">
                        <c:v>2.7625766846012199</c:v>
                      </c:pt>
                      <c:pt idx="42">
                        <c:v>2.87505582921714</c:v>
                      </c:pt>
                      <c:pt idx="43">
                        <c:v>2.9916310408027398</c:v>
                      </c:pt>
                      <c:pt idx="44">
                        <c:v>3.1124331566538599</c:v>
                      </c:pt>
                      <c:pt idx="45">
                        <c:v>3.2375965755688401</c:v>
                      </c:pt>
                      <c:pt idx="46">
                        <c:v>3.3672593366419101</c:v>
                      </c:pt>
                      <c:pt idx="47">
                        <c:v>3.5015631993471201</c:v>
                      </c:pt>
                      <c:pt idx="48">
                        <c:v>3.6406537249243902</c:v>
                      </c:pt>
                      <c:pt idx="49">
                        <c:v>3.7846803590814799</c:v>
                      </c:pt>
                      <c:pt idx="50">
                        <c:v>3.9337965160214701</c:v>
                      </c:pt>
                      <c:pt idx="51">
                        <c:v>4.0774713981589201</c:v>
                      </c:pt>
                      <c:pt idx="52">
                        <c:v>4.0991243677414104</c:v>
                      </c:pt>
                      <c:pt idx="53">
                        <c:v>4.1071999220126596</c:v>
                      </c:pt>
                      <c:pt idx="54">
                        <c:v>4.1146565421896799</c:v>
                      </c:pt>
                      <c:pt idx="55">
                        <c:v>4.1209225906207898</c:v>
                      </c:pt>
                      <c:pt idx="56">
                        <c:v>4.1256938361774997</c:v>
                      </c:pt>
                      <c:pt idx="57">
                        <c:v>4.1286366675795003</c:v>
                      </c:pt>
                      <c:pt idx="58">
                        <c:v>4.12892100771644</c:v>
                      </c:pt>
                      <c:pt idx="59">
                        <c:v>4.1277226217966998</c:v>
                      </c:pt>
                      <c:pt idx="60">
                        <c:v>4.1274402150285798</c:v>
                      </c:pt>
                      <c:pt idx="61">
                        <c:v>4.1281971646936499</c:v>
                      </c:pt>
                      <c:pt idx="62">
                        <c:v>4.1305352253873497</c:v>
                      </c:pt>
                      <c:pt idx="63">
                        <c:v>4.1333896321711299</c:v>
                      </c:pt>
                      <c:pt idx="64">
                        <c:v>4.1363256148048402</c:v>
                      </c:pt>
                      <c:pt idx="65">
                        <c:v>4.1391642171722101</c:v>
                      </c:pt>
                      <c:pt idx="66">
                        <c:v>4.1418521235945498</c:v>
                      </c:pt>
                      <c:pt idx="67">
                        <c:v>4.1443645550674804</c:v>
                      </c:pt>
                      <c:pt idx="68">
                        <c:v>4.1466818036948698</c:v>
                      </c:pt>
                      <c:pt idx="69">
                        <c:v>4.14878656445328</c:v>
                      </c:pt>
                      <c:pt idx="70">
                        <c:v>4.1506613305440103</c:v>
                      </c:pt>
                    </c:numCache>
                  </c:numRef>
                </c:yVal>
                <c:smooth val="1"/>
                <c:extLst xmlns:c15="http://schemas.microsoft.com/office/drawing/2012/chart">
                  <c:ext xmlns:c16="http://schemas.microsoft.com/office/drawing/2014/chart" uri="{C3380CC4-5D6E-409C-BE32-E72D297353CC}">
                    <c16:uniqueId val="{00000007-016C-417D-AAAB-9D6BD1A4C8D4}"/>
                  </c:ext>
                </c:extLst>
              </c15:ser>
            </c15:filteredScatterSeries>
          </c:ext>
        </c:extLst>
      </c:scatterChart>
      <c:valAx>
        <c:axId val="519644336"/>
        <c:scaling>
          <c:orientation val="minMax"/>
          <c:max val="1250"/>
          <c:min val="8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 (deg C)</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9646304"/>
        <c:crosses val="autoZero"/>
        <c:crossBetween val="midCat"/>
        <c:majorUnit val="50"/>
      </c:valAx>
      <c:valAx>
        <c:axId val="51964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J (A/cm2)</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196443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Rand I (control)</c:v>
          </c:tx>
          <c:spPr>
            <a:ln w="19050" cap="rnd">
              <a:solidFill>
                <a:schemeClr val="tx1"/>
              </a:solidFill>
              <a:round/>
            </a:ln>
            <a:effectLst/>
          </c:spPr>
          <c:marker>
            <c:symbol val="none"/>
          </c:marker>
          <c:xVal>
            <c:numRef>
              <c:f>Hotspots_RandDist!$A$3:$A$73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Hotspots_RandDist!$B$3:$B$73</c:f>
              <c:numCache>
                <c:formatCode>General</c:formatCode>
                <c:ptCount val="71"/>
                <c:pt idx="0">
                  <c:v>9.9628745473487698E-2</c:v>
                </c:pt>
                <c:pt idx="1">
                  <c:v>0.12379350186375999</c:v>
                </c:pt>
                <c:pt idx="2">
                  <c:v>0.15318424093664601</c:v>
                </c:pt>
                <c:pt idx="3">
                  <c:v>0.18879314485170401</c:v>
                </c:pt>
                <c:pt idx="4">
                  <c:v>0.23177416001168</c:v>
                </c:pt>
                <c:pt idx="5">
                  <c:v>0.28346489302939698</c:v>
                </c:pt>
                <c:pt idx="6">
                  <c:v>0.34541082690504499</c:v>
                </c:pt>
                <c:pt idx="7">
                  <c:v>0.41939202667660502</c:v>
                </c:pt>
                <c:pt idx="8">
                  <c:v>0.50745250890441096</c:v>
                </c:pt>
                <c:pt idx="9">
                  <c:v>0.61193245406516295</c:v>
                </c:pt>
                <c:pt idx="10">
                  <c:v>0.73550344523574596</c:v>
                </c:pt>
                <c:pt idx="11">
                  <c:v>0.88120692030474401</c:v>
                </c:pt>
                <c:pt idx="12">
                  <c:v>1.05249602834886</c:v>
                </c:pt>
                <c:pt idx="13">
                  <c:v>1.2532810837279</c:v>
                </c:pt>
                <c:pt idx="14">
                  <c:v>1.48797881385488</c:v>
                </c:pt>
                <c:pt idx="15">
                  <c:v>1.76156559849676</c:v>
                </c:pt>
                <c:pt idx="16">
                  <c:v>2.0796348998171901</c:v>
                </c:pt>
                <c:pt idx="17">
                  <c:v>2.4484590832077702</c:v>
                </c:pt>
                <c:pt idx="18">
                  <c:v>2.8750558292167101</c:v>
                </c:pt>
                <c:pt idx="19">
                  <c:v>3.3672593366414101</c:v>
                </c:pt>
                <c:pt idx="20">
                  <c:v>3.7680687958271499</c:v>
                </c:pt>
                <c:pt idx="21">
                  <c:v>3.90709853543791</c:v>
                </c:pt>
                <c:pt idx="22">
                  <c:v>3.9777081825527598</c:v>
                </c:pt>
                <c:pt idx="23">
                  <c:v>4.0290648102454902</c:v>
                </c:pt>
                <c:pt idx="24">
                  <c:v>4.0649466337045803</c:v>
                </c:pt>
                <c:pt idx="25">
                  <c:v>4.0907361646625802</c:v>
                </c:pt>
                <c:pt idx="26">
                  <c:v>4.1119104464347496</c:v>
                </c:pt>
                <c:pt idx="27">
                  <c:v>4.1305017623340996</c:v>
                </c:pt>
                <c:pt idx="28">
                  <c:v>4.14765759203447</c:v>
                </c:pt>
                <c:pt idx="29">
                  <c:v>4.1626164643561498</c:v>
                </c:pt>
                <c:pt idx="30">
                  <c:v>4.1754982777454801</c:v>
                </c:pt>
                <c:pt idx="31">
                  <c:v>4.1862432539661496</c:v>
                </c:pt>
                <c:pt idx="32">
                  <c:v>4.1952912936673599</c:v>
                </c:pt>
                <c:pt idx="33">
                  <c:v>4.20337258002096</c:v>
                </c:pt>
                <c:pt idx="34">
                  <c:v>4.2109461894916302</c:v>
                </c:pt>
                <c:pt idx="35">
                  <c:v>4.2179952377541401</c:v>
                </c:pt>
                <c:pt idx="36">
                  <c:v>4.2250411236036101</c:v>
                </c:pt>
                <c:pt idx="37">
                  <c:v>4.2318565914040498</c:v>
                </c:pt>
                <c:pt idx="38">
                  <c:v>4.2384533191014402</c:v>
                </c:pt>
                <c:pt idx="39">
                  <c:v>4.2447613783470004</c:v>
                </c:pt>
                <c:pt idx="40">
                  <c:v>4.2504690794041498</c:v>
                </c:pt>
                <c:pt idx="41">
                  <c:v>4.2555995177520103</c:v>
                </c:pt>
                <c:pt idx="42">
                  <c:v>4.2601443935342704</c:v>
                </c:pt>
                <c:pt idx="43">
                  <c:v>4.2642722404057496</c:v>
                </c:pt>
                <c:pt idx="44">
                  <c:v>4.2681494210767301</c:v>
                </c:pt>
                <c:pt idx="45">
                  <c:v>4.2718105477241499</c:v>
                </c:pt>
                <c:pt idx="46">
                  <c:v>4.2753294124651902</c:v>
                </c:pt>
                <c:pt idx="47">
                  <c:v>4.27875357329295</c:v>
                </c:pt>
                <c:pt idx="48">
                  <c:v>4.28214664709221</c:v>
                </c:pt>
                <c:pt idx="49">
                  <c:v>4.2855404288491599</c:v>
                </c:pt>
                <c:pt idx="50">
                  <c:v>4.2888971113343199</c:v>
                </c:pt>
                <c:pt idx="51">
                  <c:v>4.2921901181219901</c:v>
                </c:pt>
                <c:pt idx="52">
                  <c:v>4.2954656801381903</c:v>
                </c:pt>
                <c:pt idx="53">
                  <c:v>4.29864994446186</c:v>
                </c:pt>
                <c:pt idx="54">
                  <c:v>4.3016964488882099</c:v>
                </c:pt>
                <c:pt idx="55">
                  <c:v>4.3046136075714401</c:v>
                </c:pt>
                <c:pt idx="56">
                  <c:v>4.3073528339128</c:v>
                </c:pt>
                <c:pt idx="57">
                  <c:v>4.3098988008414798</c:v>
                </c:pt>
                <c:pt idx="58">
                  <c:v>4.3123683194885496</c:v>
                </c:pt>
                <c:pt idx="59">
                  <c:v>4.3147515798505198</c:v>
                </c:pt>
                <c:pt idx="60">
                  <c:v>4.3170511607231301</c:v>
                </c:pt>
                <c:pt idx="61">
                  <c:v>4.3192519278157304</c:v>
                </c:pt>
                <c:pt idx="62">
                  <c:v>4.3213999086046302</c:v>
                </c:pt>
                <c:pt idx="63">
                  <c:v>4.3235375609758098</c:v>
                </c:pt>
                <c:pt idx="64">
                  <c:v>4.3256554571127701</c:v>
                </c:pt>
                <c:pt idx="65">
                  <c:v>4.3277536254797297</c:v>
                </c:pt>
                <c:pt idx="66">
                  <c:v>4.3298280572232803</c:v>
                </c:pt>
                <c:pt idx="67">
                  <c:v>4.3318809265748399</c:v>
                </c:pt>
                <c:pt idx="68">
                  <c:v>4.3338937357899399</c:v>
                </c:pt>
                <c:pt idx="69">
                  <c:v>4.3358817360620003</c:v>
                </c:pt>
                <c:pt idx="70">
                  <c:v>4.3378461926269098</c:v>
                </c:pt>
              </c:numCache>
            </c:numRef>
          </c:yVal>
          <c:smooth val="1"/>
          <c:extLst>
            <c:ext xmlns:c16="http://schemas.microsoft.com/office/drawing/2014/chart" uri="{C3380CC4-5D6E-409C-BE32-E72D297353CC}">
              <c16:uniqueId val="{00000000-B120-40F7-B39D-B887DD81744F}"/>
            </c:ext>
          </c:extLst>
        </c:ser>
        <c:ser>
          <c:idx val="4"/>
          <c:order val="2"/>
          <c:tx>
            <c:strRef>
              <c:f>Hotspots_RandDist!$E$2</c:f>
              <c:strCache>
                <c:ptCount val="1"/>
                <c:pt idx="0">
                  <c:v>1/16 replaced</c:v>
                </c:pt>
              </c:strCache>
            </c:strRef>
          </c:tx>
          <c:spPr>
            <a:ln w="19050" cap="rnd">
              <a:solidFill>
                <a:srgbClr val="FF0000"/>
              </a:solidFill>
              <a:round/>
            </a:ln>
            <a:effectLst/>
          </c:spPr>
          <c:marker>
            <c:symbol val="none"/>
          </c:marker>
          <c:xVal>
            <c:numRef>
              <c:f>Hotspots_RandDist!$A$3:$A$73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Hotspots_RandDist!$E$3:$E$73</c:f>
              <c:numCache>
                <c:formatCode>General</c:formatCode>
                <c:ptCount val="71"/>
                <c:pt idx="0">
                  <c:v>0.106507507046365</c:v>
                </c:pt>
                <c:pt idx="1">
                  <c:v>0.13231859001799301</c:v>
                </c:pt>
                <c:pt idx="2">
                  <c:v>0.16370627189439099</c:v>
                </c:pt>
                <c:pt idx="3">
                  <c:v>0.20172810028389701</c:v>
                </c:pt>
                <c:pt idx="4">
                  <c:v>0.247613806834559</c:v>
                </c:pt>
                <c:pt idx="5">
                  <c:v>0.30278857222565098</c:v>
                </c:pt>
                <c:pt idx="6">
                  <c:v>0.36889875015582302</c:v>
                </c:pt>
                <c:pt idx="7">
                  <c:v>0.44784022888910402</c:v>
                </c:pt>
                <c:pt idx="8">
                  <c:v>0.54178961420185301</c:v>
                </c:pt>
                <c:pt idx="9">
                  <c:v>0.65323842244278996</c:v>
                </c:pt>
                <c:pt idx="10">
                  <c:v>0.78503047684205396</c:v>
                </c:pt>
                <c:pt idx="11">
                  <c:v>0.94040270415786698</c:v>
                </c:pt>
                <c:pt idx="12">
                  <c:v>1.1230295322038299</c:v>
                </c:pt>
                <c:pt idx="13">
                  <c:v>1.3370710917359701</c:v>
                </c:pt>
                <c:pt idx="14">
                  <c:v>1.5872254285767899</c:v>
                </c:pt>
                <c:pt idx="15">
                  <c:v>1.8787849337001099</c:v>
                </c:pt>
                <c:pt idx="16">
                  <c:v>2.2176972002804498</c:v>
                </c:pt>
                <c:pt idx="17">
                  <c:v>2.61063051741937</c:v>
                </c:pt>
                <c:pt idx="18">
                  <c:v>3.0650442103905502</c:v>
                </c:pt>
                <c:pt idx="19">
                  <c:v>3.5630078805469698</c:v>
                </c:pt>
                <c:pt idx="20">
                  <c:v>3.8266546413551499</c:v>
                </c:pt>
                <c:pt idx="21">
                  <c:v>3.9097584002190402</c:v>
                </c:pt>
                <c:pt idx="22">
                  <c:v>3.9736255396064002</c:v>
                </c:pt>
                <c:pt idx="23">
                  <c:v>4.0216874732038503</c:v>
                </c:pt>
                <c:pt idx="24">
                  <c:v>4.0554228257342002</c:v>
                </c:pt>
                <c:pt idx="25">
                  <c:v>4.0809836599630396</c:v>
                </c:pt>
                <c:pt idx="26">
                  <c:v>4.1030582617956002</c:v>
                </c:pt>
                <c:pt idx="27">
                  <c:v>4.1229750817876303</c:v>
                </c:pt>
                <c:pt idx="28">
                  <c:v>4.14268659879908</c:v>
                </c:pt>
                <c:pt idx="29">
                  <c:v>4.1602164083711699</c:v>
                </c:pt>
                <c:pt idx="30">
                  <c:v>4.1750079959016499</c:v>
                </c:pt>
                <c:pt idx="31">
                  <c:v>4.1880949136444299</c:v>
                </c:pt>
                <c:pt idx="32">
                  <c:v>4.1985569933007403</c:v>
                </c:pt>
                <c:pt idx="33">
                  <c:v>4.2081052399982504</c:v>
                </c:pt>
                <c:pt idx="34">
                  <c:v>4.2167093928928496</c:v>
                </c:pt>
                <c:pt idx="35">
                  <c:v>4.2250648998657097</c:v>
                </c:pt>
                <c:pt idx="36">
                  <c:v>4.23256753707531</c:v>
                </c:pt>
                <c:pt idx="37">
                  <c:v>4.2401142771723599</c:v>
                </c:pt>
                <c:pt idx="38">
                  <c:v>4.2473460584521696</c:v>
                </c:pt>
                <c:pt idx="39">
                  <c:v>4.2540817880667801</c:v>
                </c:pt>
                <c:pt idx="40">
                  <c:v>4.2605887783665999</c:v>
                </c:pt>
                <c:pt idx="41">
                  <c:v>4.26661042826656</c:v>
                </c:pt>
                <c:pt idx="42">
                  <c:v>4.2720452967031397</c:v>
                </c:pt>
                <c:pt idx="43">
                  <c:v>4.2768968343889302</c:v>
                </c:pt>
                <c:pt idx="44">
                  <c:v>4.2813420608300499</c:v>
                </c:pt>
                <c:pt idx="45">
                  <c:v>4.2853347297218098</c:v>
                </c:pt>
                <c:pt idx="46">
                  <c:v>4.2889186228415896</c:v>
                </c:pt>
                <c:pt idx="47">
                  <c:v>4.29237105779504</c:v>
                </c:pt>
                <c:pt idx="48">
                  <c:v>4.2958939835145102</c:v>
                </c:pt>
                <c:pt idx="49">
                  <c:v>4.2992996067250902</c:v>
                </c:pt>
                <c:pt idx="50">
                  <c:v>4.3027159189758697</c:v>
                </c:pt>
                <c:pt idx="51">
                  <c:v>4.3061144314876501</c:v>
                </c:pt>
                <c:pt idx="52">
                  <c:v>4.3094426564813997</c:v>
                </c:pt>
                <c:pt idx="53">
                  <c:v>4.3126879053932301</c:v>
                </c:pt>
                <c:pt idx="54">
                  <c:v>4.3158538215431097</c:v>
                </c:pt>
                <c:pt idx="55">
                  <c:v>4.3189952447915498</c:v>
                </c:pt>
                <c:pt idx="56">
                  <c:v>4.3218728625240797</c:v>
                </c:pt>
                <c:pt idx="57">
                  <c:v>4.3245342642940203</c:v>
                </c:pt>
                <c:pt idx="58">
                  <c:v>4.3270958154282502</c:v>
                </c:pt>
                <c:pt idx="59">
                  <c:v>4.32961466327796</c:v>
                </c:pt>
                <c:pt idx="60">
                  <c:v>4.3319644532198502</c:v>
                </c:pt>
                <c:pt idx="61">
                  <c:v>4.3341719579274001</c:v>
                </c:pt>
                <c:pt idx="62">
                  <c:v>4.3362484282983296</c:v>
                </c:pt>
                <c:pt idx="63">
                  <c:v>4.3382905210928797</c:v>
                </c:pt>
                <c:pt idx="64">
                  <c:v>4.3403093391077396</c:v>
                </c:pt>
                <c:pt idx="65">
                  <c:v>4.3423425060137504</c:v>
                </c:pt>
                <c:pt idx="66">
                  <c:v>4.3443413462126399</c:v>
                </c:pt>
                <c:pt idx="67">
                  <c:v>4.3462824749970599</c:v>
                </c:pt>
                <c:pt idx="68">
                  <c:v>4.3482366084596897</c:v>
                </c:pt>
                <c:pt idx="69">
                  <c:v>4.3501446524352101</c:v>
                </c:pt>
                <c:pt idx="70">
                  <c:v>4.3520498055731602</c:v>
                </c:pt>
              </c:numCache>
            </c:numRef>
          </c:yVal>
          <c:smooth val="1"/>
          <c:extLst>
            <c:ext xmlns:c16="http://schemas.microsoft.com/office/drawing/2014/chart" uri="{C3380CC4-5D6E-409C-BE32-E72D297353CC}">
              <c16:uniqueId val="{00000001-B120-40F7-B39D-B887DD81744F}"/>
            </c:ext>
          </c:extLst>
        </c:ser>
        <c:ser>
          <c:idx val="2"/>
          <c:order val="3"/>
          <c:tx>
            <c:strRef>
              <c:f>Hotspots_RandDist!$C$2</c:f>
              <c:strCache>
                <c:ptCount val="1"/>
                <c:pt idx="0">
                  <c:v>1/4 replaced</c:v>
                </c:pt>
              </c:strCache>
            </c:strRef>
          </c:tx>
          <c:spPr>
            <a:ln w="19050" cap="rnd">
              <a:solidFill>
                <a:srgbClr val="00B0F0"/>
              </a:solidFill>
              <a:round/>
            </a:ln>
            <a:effectLst/>
          </c:spPr>
          <c:marker>
            <c:symbol val="none"/>
          </c:marker>
          <c:xVal>
            <c:numRef>
              <c:f>Hotspots_RandDist!$A$3:$A$73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Hotspots_RandDist!$C$3:$C$73</c:f>
              <c:numCache>
                <c:formatCode>General</c:formatCode>
                <c:ptCount val="71"/>
                <c:pt idx="0">
                  <c:v>0.12714379176504401</c:v>
                </c:pt>
                <c:pt idx="1">
                  <c:v>0.157893854480743</c:v>
                </c:pt>
                <c:pt idx="2">
                  <c:v>0.19527236476761001</c:v>
                </c:pt>
                <c:pt idx="3">
                  <c:v>0.24053296658048301</c:v>
                </c:pt>
                <c:pt idx="4">
                  <c:v>0.29513274730310102</c:v>
                </c:pt>
                <c:pt idx="5">
                  <c:v>0.36075960981429001</c:v>
                </c:pt>
                <c:pt idx="6">
                  <c:v>0.43936251990806902</c:v>
                </c:pt>
                <c:pt idx="7">
                  <c:v>0.53318483552644003</c:v>
                </c:pt>
                <c:pt idx="8">
                  <c:v>0.64480093009435002</c:v>
                </c:pt>
                <c:pt idx="9">
                  <c:v>0.777156327575655</c:v>
                </c:pt>
                <c:pt idx="10">
                  <c:v>0.933611571660388</c:v>
                </c:pt>
                <c:pt idx="11">
                  <c:v>1.11799005571693</c:v>
                </c:pt>
                <c:pt idx="12">
                  <c:v>1.3346300437687</c:v>
                </c:pt>
                <c:pt idx="13">
                  <c:v>1.5884411157604501</c:v>
                </c:pt>
                <c:pt idx="14">
                  <c:v>1.88496527274266</c:v>
                </c:pt>
                <c:pt idx="15">
                  <c:v>2.23044293931058</c:v>
                </c:pt>
                <c:pt idx="16">
                  <c:v>2.6318841016688999</c:v>
                </c:pt>
                <c:pt idx="17">
                  <c:v>3.0971448200528102</c:v>
                </c:pt>
                <c:pt idx="18">
                  <c:v>3.61585292381598</c:v>
                </c:pt>
                <c:pt idx="19">
                  <c:v>3.89909336645368</c:v>
                </c:pt>
                <c:pt idx="20">
                  <c:v>3.9744471375479802</c:v>
                </c:pt>
                <c:pt idx="21">
                  <c:v>4.0286957659306699</c:v>
                </c:pt>
                <c:pt idx="22">
                  <c:v>4.06656118503565</c:v>
                </c:pt>
                <c:pt idx="23">
                  <c:v>4.0901639829782397</c:v>
                </c:pt>
                <c:pt idx="24">
                  <c:v>4.1104030884662404</c:v>
                </c:pt>
                <c:pt idx="25">
                  <c:v>4.1285147393004102</c:v>
                </c:pt>
                <c:pt idx="26">
                  <c:v>4.1452893961242703</c:v>
                </c:pt>
                <c:pt idx="27">
                  <c:v>4.1615147782022301</c:v>
                </c:pt>
                <c:pt idx="28">
                  <c:v>4.1751475247624796</c:v>
                </c:pt>
                <c:pt idx="29">
                  <c:v>4.1865707880935297</c:v>
                </c:pt>
                <c:pt idx="30">
                  <c:v>4.1961201034695197</c:v>
                </c:pt>
                <c:pt idx="31">
                  <c:v>4.2042864155735096</c:v>
                </c:pt>
                <c:pt idx="32">
                  <c:v>4.2119775999531504</c:v>
                </c:pt>
                <c:pt idx="33">
                  <c:v>4.2192148491242598</c:v>
                </c:pt>
                <c:pt idx="34">
                  <c:v>4.22591957100048</c:v>
                </c:pt>
                <c:pt idx="35">
                  <c:v>4.2326221300464599</c:v>
                </c:pt>
                <c:pt idx="36">
                  <c:v>4.23920225447067</c:v>
                </c:pt>
                <c:pt idx="37">
                  <c:v>4.2457440282987502</c:v>
                </c:pt>
                <c:pt idx="38">
                  <c:v>4.2517119154407199</c:v>
                </c:pt>
                <c:pt idx="39">
                  <c:v>4.2572184750815003</c:v>
                </c:pt>
                <c:pt idx="40">
                  <c:v>4.2621502822145798</c:v>
                </c:pt>
                <c:pt idx="41">
                  <c:v>4.2665637686543398</c:v>
                </c:pt>
                <c:pt idx="42">
                  <c:v>4.2705388496525796</c:v>
                </c:pt>
                <c:pt idx="43">
                  <c:v>4.2741147531866996</c:v>
                </c:pt>
                <c:pt idx="44">
                  <c:v>4.2775397034942202</c:v>
                </c:pt>
                <c:pt idx="45">
                  <c:v>4.2808709855664899</c:v>
                </c:pt>
                <c:pt idx="46">
                  <c:v>4.2842775699748596</c:v>
                </c:pt>
                <c:pt idx="47">
                  <c:v>4.2876402721788303</c:v>
                </c:pt>
                <c:pt idx="48">
                  <c:v>4.2911548688139698</c:v>
                </c:pt>
                <c:pt idx="49">
                  <c:v>4.2945668536612702</c:v>
                </c:pt>
                <c:pt idx="50">
                  <c:v>4.2978700351433297</c:v>
                </c:pt>
                <c:pt idx="51">
                  <c:v>4.3011229107837403</c:v>
                </c:pt>
                <c:pt idx="52">
                  <c:v>4.3042749331840104</c:v>
                </c:pt>
                <c:pt idx="53">
                  <c:v>4.3073596719871201</c:v>
                </c:pt>
                <c:pt idx="54">
                  <c:v>4.31027282010663</c:v>
                </c:pt>
                <c:pt idx="55">
                  <c:v>4.3129090620137198</c:v>
                </c:pt>
                <c:pt idx="56">
                  <c:v>4.3153772314884602</c:v>
                </c:pt>
                <c:pt idx="57">
                  <c:v>4.3177048161655698</c:v>
                </c:pt>
                <c:pt idx="58">
                  <c:v>4.3199127933685997</c:v>
                </c:pt>
                <c:pt idx="59">
                  <c:v>4.3220264138044797</c:v>
                </c:pt>
                <c:pt idx="60">
                  <c:v>4.3240794870696702</c:v>
                </c:pt>
                <c:pt idx="61">
                  <c:v>4.3260645411976304</c:v>
                </c:pt>
                <c:pt idx="62">
                  <c:v>4.3279743481318498</c:v>
                </c:pt>
                <c:pt idx="63">
                  <c:v>4.3299243319346798</c:v>
                </c:pt>
                <c:pt idx="64">
                  <c:v>4.3319368867377301</c:v>
                </c:pt>
                <c:pt idx="65">
                  <c:v>4.3339644223446099</c:v>
                </c:pt>
                <c:pt idx="66">
                  <c:v>4.3360145185540304</c:v>
                </c:pt>
                <c:pt idx="67">
                  <c:v>4.3380463254259896</c:v>
                </c:pt>
                <c:pt idx="68">
                  <c:v>4.3401149196709099</c:v>
                </c:pt>
                <c:pt idx="69">
                  <c:v>4.3421794377521801</c:v>
                </c:pt>
                <c:pt idx="70">
                  <c:v>4.3442356556553898</c:v>
                </c:pt>
              </c:numCache>
            </c:numRef>
          </c:yVal>
          <c:smooth val="1"/>
          <c:extLst>
            <c:ext xmlns:c16="http://schemas.microsoft.com/office/drawing/2014/chart" uri="{C3380CC4-5D6E-409C-BE32-E72D297353CC}">
              <c16:uniqueId val="{00000002-B120-40F7-B39D-B887DD81744F}"/>
            </c:ext>
          </c:extLst>
        </c:ser>
        <c:ser>
          <c:idx val="5"/>
          <c:order val="4"/>
          <c:tx>
            <c:strRef>
              <c:f>Hotspots_RandDist!$F$2</c:f>
              <c:strCache>
                <c:ptCount val="1"/>
                <c:pt idx="0">
                  <c:v>2/4 replaced</c:v>
                </c:pt>
              </c:strCache>
            </c:strRef>
          </c:tx>
          <c:spPr>
            <a:ln w="19050" cap="rnd">
              <a:solidFill>
                <a:schemeClr val="accent6"/>
              </a:solidFill>
              <a:round/>
            </a:ln>
            <a:effectLst/>
          </c:spPr>
          <c:marker>
            <c:symbol val="none"/>
          </c:marker>
          <c:xVal>
            <c:numRef>
              <c:f>Hotspots_RandDist!$A$3:$A$73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Hotspots_RandDist!$F$3:$F$73</c:f>
              <c:numCache>
                <c:formatCode>General</c:formatCode>
                <c:ptCount val="71"/>
                <c:pt idx="0">
                  <c:v>0.15695175858091401</c:v>
                </c:pt>
                <c:pt idx="1">
                  <c:v>0.19483590314916099</c:v>
                </c:pt>
                <c:pt idx="2">
                  <c:v>0.240867832251147</c:v>
                </c:pt>
                <c:pt idx="3">
                  <c:v>0.29658444011999702</c:v>
                </c:pt>
                <c:pt idx="4">
                  <c:v>0.36377121686877401</c:v>
                </c:pt>
                <c:pt idx="5">
                  <c:v>0.44449555299787902</c:v>
                </c:pt>
                <c:pt idx="6">
                  <c:v>0.54114352066131399</c:v>
                </c:pt>
                <c:pt idx="7">
                  <c:v>0.65646037844703797</c:v>
                </c:pt>
                <c:pt idx="8">
                  <c:v>0.79359505305017797</c:v>
                </c:pt>
                <c:pt idx="9">
                  <c:v>0.95614885721201304</c:v>
                </c:pt>
                <c:pt idx="10">
                  <c:v>1.1482287086202001</c:v>
                </c:pt>
                <c:pt idx="11">
                  <c:v>1.3745051190800299</c:v>
                </c:pt>
                <c:pt idx="12">
                  <c:v>1.6402752271401899</c:v>
                </c:pt>
                <c:pt idx="13">
                  <c:v>1.95153115046245</c:v>
                </c:pt>
                <c:pt idx="14">
                  <c:v>2.3150339365377901</c:v>
                </c:pt>
                <c:pt idx="15">
                  <c:v>2.73839339185903</c:v>
                </c:pt>
                <c:pt idx="16">
                  <c:v>3.23015407034111</c:v>
                </c:pt>
                <c:pt idx="17">
                  <c:v>3.77571481412902</c:v>
                </c:pt>
                <c:pt idx="18">
                  <c:v>3.9645565332505601</c:v>
                </c:pt>
                <c:pt idx="19">
                  <c:v>4.0245747965271699</c:v>
                </c:pt>
                <c:pt idx="20">
                  <c:v>4.0633534831279201</c:v>
                </c:pt>
                <c:pt idx="21">
                  <c:v>4.0881149370833398</c:v>
                </c:pt>
                <c:pt idx="22">
                  <c:v>4.1068145891079402</c:v>
                </c:pt>
                <c:pt idx="23">
                  <c:v>4.1238139415486597</c:v>
                </c:pt>
                <c:pt idx="24">
                  <c:v>4.1397539869034503</c:v>
                </c:pt>
                <c:pt idx="25">
                  <c:v>4.1547922461000697</c:v>
                </c:pt>
                <c:pt idx="26">
                  <c:v>4.1674179500897397</c:v>
                </c:pt>
                <c:pt idx="27">
                  <c:v>4.1771987475277204</c:v>
                </c:pt>
                <c:pt idx="28">
                  <c:v>4.1851349342271398</c:v>
                </c:pt>
                <c:pt idx="29">
                  <c:v>4.1923157482854796</c:v>
                </c:pt>
                <c:pt idx="30">
                  <c:v>4.1997200418524896</c:v>
                </c:pt>
                <c:pt idx="31">
                  <c:v>4.2071542204865002</c:v>
                </c:pt>
                <c:pt idx="32">
                  <c:v>4.21434451816567</c:v>
                </c:pt>
                <c:pt idx="33">
                  <c:v>4.2218038663919799</c:v>
                </c:pt>
                <c:pt idx="34">
                  <c:v>4.2286830293174296</c:v>
                </c:pt>
                <c:pt idx="35">
                  <c:v>4.2351858327010099</c:v>
                </c:pt>
                <c:pt idx="36">
                  <c:v>4.24108772333416</c:v>
                </c:pt>
                <c:pt idx="37">
                  <c:v>4.2461532716358397</c:v>
                </c:pt>
                <c:pt idx="38">
                  <c:v>4.2506458736445403</c:v>
                </c:pt>
                <c:pt idx="39">
                  <c:v>4.2547647931124599</c:v>
                </c:pt>
                <c:pt idx="40">
                  <c:v>4.2586435125540101</c:v>
                </c:pt>
                <c:pt idx="41">
                  <c:v>4.2621094188012902</c:v>
                </c:pt>
                <c:pt idx="42">
                  <c:v>4.2655963207537404</c:v>
                </c:pt>
                <c:pt idx="43">
                  <c:v>4.2691196608135797</c:v>
                </c:pt>
                <c:pt idx="44">
                  <c:v>4.27261497523304</c:v>
                </c:pt>
                <c:pt idx="45">
                  <c:v>4.2762247112083704</c:v>
                </c:pt>
                <c:pt idx="46">
                  <c:v>4.2799618161108901</c:v>
                </c:pt>
                <c:pt idx="47">
                  <c:v>4.2836329892254401</c:v>
                </c:pt>
                <c:pt idx="48">
                  <c:v>4.2872562370811398</c:v>
                </c:pt>
                <c:pt idx="49">
                  <c:v>4.2906863710077303</c:v>
                </c:pt>
                <c:pt idx="50">
                  <c:v>4.2939098175927501</c:v>
                </c:pt>
                <c:pt idx="51">
                  <c:v>4.2968877954122497</c:v>
                </c:pt>
                <c:pt idx="52">
                  <c:v>4.2997266198241899</c:v>
                </c:pt>
                <c:pt idx="53">
                  <c:v>4.30241176239831</c:v>
                </c:pt>
                <c:pt idx="54">
                  <c:v>4.3049630933838303</c:v>
                </c:pt>
                <c:pt idx="55">
                  <c:v>4.3073622482704401</c:v>
                </c:pt>
                <c:pt idx="56">
                  <c:v>4.3095963855645003</c:v>
                </c:pt>
                <c:pt idx="57">
                  <c:v>4.3117208701084397</c:v>
                </c:pt>
                <c:pt idx="58">
                  <c:v>4.3138528280909698</c:v>
                </c:pt>
                <c:pt idx="59">
                  <c:v>4.3158828286521604</c:v>
                </c:pt>
                <c:pt idx="60">
                  <c:v>4.3178905120020898</c:v>
                </c:pt>
                <c:pt idx="61">
                  <c:v>4.3199041093621302</c:v>
                </c:pt>
                <c:pt idx="62">
                  <c:v>4.3219487549083802</c:v>
                </c:pt>
                <c:pt idx="63">
                  <c:v>4.3240257271421196</c:v>
                </c:pt>
                <c:pt idx="64">
                  <c:v>4.3262242683635099</c:v>
                </c:pt>
                <c:pt idx="65">
                  <c:v>4.3284236865687999</c:v>
                </c:pt>
                <c:pt idx="66">
                  <c:v>4.3306494352628198</c:v>
                </c:pt>
                <c:pt idx="67">
                  <c:v>4.3328260450122098</c:v>
                </c:pt>
                <c:pt idx="68">
                  <c:v>4.3349854641052303</c:v>
                </c:pt>
                <c:pt idx="69">
                  <c:v>4.3370671729279904</c:v>
                </c:pt>
                <c:pt idx="70">
                  <c:v>4.3391110915236997</c:v>
                </c:pt>
              </c:numCache>
            </c:numRef>
          </c:yVal>
          <c:smooth val="1"/>
          <c:extLst>
            <c:ext xmlns:c16="http://schemas.microsoft.com/office/drawing/2014/chart" uri="{C3380CC4-5D6E-409C-BE32-E72D297353CC}">
              <c16:uniqueId val="{00000003-B120-40F7-B39D-B887DD81744F}"/>
            </c:ext>
          </c:extLst>
        </c:ser>
        <c:ser>
          <c:idx val="3"/>
          <c:order val="5"/>
          <c:tx>
            <c:strRef>
              <c:f>Hotspots_RandDist!$D$2</c:f>
              <c:strCache>
                <c:ptCount val="1"/>
                <c:pt idx="0">
                  <c:v>3/4 replaced</c:v>
                </c:pt>
              </c:strCache>
            </c:strRef>
          </c:tx>
          <c:spPr>
            <a:ln w="19050" cap="rnd">
              <a:solidFill>
                <a:schemeClr val="accent4"/>
              </a:solidFill>
              <a:round/>
            </a:ln>
            <a:effectLst/>
          </c:spPr>
          <c:marker>
            <c:symbol val="none"/>
          </c:marker>
          <c:xVal>
            <c:numRef>
              <c:f>Hotspots_RandDist!$A$3:$A$73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Hotspots_RandDist!$D$3:$D$73</c:f>
              <c:numCache>
                <c:formatCode>General</c:formatCode>
                <c:ptCount val="71"/>
                <c:pt idx="0">
                  <c:v>0.18446680487248701</c:v>
                </c:pt>
                <c:pt idx="1">
                  <c:v>0.228936255766159</c:v>
                </c:pt>
                <c:pt idx="2">
                  <c:v>0.282955956082103</c:v>
                </c:pt>
                <c:pt idx="3">
                  <c:v>0.34832426184877902</c:v>
                </c:pt>
                <c:pt idx="4">
                  <c:v>0.42712980416016499</c:v>
                </c:pt>
                <c:pt idx="5">
                  <c:v>0.52179026978272902</c:v>
                </c:pt>
                <c:pt idx="6">
                  <c:v>0.63509521366430899</c:v>
                </c:pt>
                <c:pt idx="7">
                  <c:v>0.77025318729682402</c:v>
                </c:pt>
                <c:pt idx="8">
                  <c:v>0.93094347424018398</c:v>
                </c:pt>
                <c:pt idx="9">
                  <c:v>1.1213727307225001</c:v>
                </c:pt>
                <c:pt idx="10">
                  <c:v>1.3463368350446501</c:v>
                </c:pt>
                <c:pt idx="11">
                  <c:v>1.6112882544921101</c:v>
                </c:pt>
                <c:pt idx="12">
                  <c:v>1.9224092425600301</c:v>
                </c:pt>
                <c:pt idx="13">
                  <c:v>2.2866911824950802</c:v>
                </c:pt>
                <c:pt idx="14">
                  <c:v>2.7120203954256001</c:v>
                </c:pt>
                <c:pt idx="15">
                  <c:v>3.2072707326729799</c:v>
                </c:pt>
                <c:pt idx="16">
                  <c:v>3.7753631405477601</c:v>
                </c:pt>
                <c:pt idx="17">
                  <c:v>3.9834501615776201</c:v>
                </c:pt>
                <c:pt idx="18">
                  <c:v>4.0399172886067198</c:v>
                </c:pt>
                <c:pt idx="19">
                  <c:v>4.0733957120591198</c:v>
                </c:pt>
                <c:pt idx="20">
                  <c:v>4.0971416900998499</c:v>
                </c:pt>
                <c:pt idx="21">
                  <c:v>4.1140632860773403</c:v>
                </c:pt>
                <c:pt idx="22">
                  <c:v>4.1291517840770098</c:v>
                </c:pt>
                <c:pt idx="23">
                  <c:v>4.1439992171736799</c:v>
                </c:pt>
                <c:pt idx="24">
                  <c:v>4.1565143077695099</c:v>
                </c:pt>
                <c:pt idx="25">
                  <c:v>4.1663903647527301</c:v>
                </c:pt>
                <c:pt idx="26">
                  <c:v>4.1747405631137999</c:v>
                </c:pt>
                <c:pt idx="27">
                  <c:v>4.18199906727477</c:v>
                </c:pt>
                <c:pt idx="28">
                  <c:v>4.1886873655680397</c:v>
                </c:pt>
                <c:pt idx="29">
                  <c:v>4.1952281073110704</c:v>
                </c:pt>
                <c:pt idx="30">
                  <c:v>4.2020303962090901</c:v>
                </c:pt>
                <c:pt idx="31">
                  <c:v>4.2087360411774899</c:v>
                </c:pt>
                <c:pt idx="32">
                  <c:v>4.2156397232121199</c:v>
                </c:pt>
                <c:pt idx="33">
                  <c:v>4.2221503437298802</c:v>
                </c:pt>
                <c:pt idx="34">
                  <c:v>4.2279397104593803</c:v>
                </c:pt>
                <c:pt idx="35">
                  <c:v>4.2328621138915299</c:v>
                </c:pt>
                <c:pt idx="36">
                  <c:v>4.2368838848001698</c:v>
                </c:pt>
                <c:pt idx="37">
                  <c:v>4.2406363550576298</c:v>
                </c:pt>
                <c:pt idx="38">
                  <c:v>4.2444374167606096</c:v>
                </c:pt>
                <c:pt idx="39">
                  <c:v>4.2480949925324403</c:v>
                </c:pt>
                <c:pt idx="40">
                  <c:v>4.2513687871263599</c:v>
                </c:pt>
                <c:pt idx="41">
                  <c:v>4.2545844444395602</c:v>
                </c:pt>
                <c:pt idx="42">
                  <c:v>4.2579830127517102</c:v>
                </c:pt>
                <c:pt idx="43">
                  <c:v>4.2615561678834197</c:v>
                </c:pt>
                <c:pt idx="44">
                  <c:v>4.2651913035365698</c:v>
                </c:pt>
                <c:pt idx="45">
                  <c:v>4.2689067826885001</c:v>
                </c:pt>
                <c:pt idx="46">
                  <c:v>4.2725915932287304</c:v>
                </c:pt>
                <c:pt idx="47">
                  <c:v>4.2760681669973399</c:v>
                </c:pt>
                <c:pt idx="48">
                  <c:v>4.2793264860024198</c:v>
                </c:pt>
                <c:pt idx="49">
                  <c:v>4.2823838176543196</c:v>
                </c:pt>
                <c:pt idx="50">
                  <c:v>4.2852616651135698</c:v>
                </c:pt>
                <c:pt idx="51">
                  <c:v>4.28793606273645</c:v>
                </c:pt>
                <c:pt idx="52">
                  <c:v>4.2904624791708903</c:v>
                </c:pt>
                <c:pt idx="53">
                  <c:v>4.2928309864550798</c:v>
                </c:pt>
                <c:pt idx="54">
                  <c:v>4.2950523298390904</c:v>
                </c:pt>
                <c:pt idx="55">
                  <c:v>4.2971017790574102</c:v>
                </c:pt>
                <c:pt idx="56">
                  <c:v>4.2990799175713201</c:v>
                </c:pt>
                <c:pt idx="57">
                  <c:v>4.3010562765362303</c:v>
                </c:pt>
                <c:pt idx="58">
                  <c:v>4.3031382197491004</c:v>
                </c:pt>
                <c:pt idx="59">
                  <c:v>4.3051720162067602</c:v>
                </c:pt>
                <c:pt idx="60">
                  <c:v>4.3073366223826399</c:v>
                </c:pt>
                <c:pt idx="61">
                  <c:v>4.3095121612650598</c:v>
                </c:pt>
                <c:pt idx="62">
                  <c:v>4.31169561064379</c:v>
                </c:pt>
                <c:pt idx="63">
                  <c:v>4.3139336847486804</c:v>
                </c:pt>
                <c:pt idx="64">
                  <c:v>4.3161356562635902</c:v>
                </c:pt>
                <c:pt idx="65">
                  <c:v>4.3183206953090503</c:v>
                </c:pt>
                <c:pt idx="66">
                  <c:v>4.3205208736765597</c:v>
                </c:pt>
                <c:pt idx="67">
                  <c:v>4.3226891490357202</c:v>
                </c:pt>
                <c:pt idx="68">
                  <c:v>4.3248152412991097</c:v>
                </c:pt>
                <c:pt idx="69">
                  <c:v>4.3269315933621604</c:v>
                </c:pt>
                <c:pt idx="70">
                  <c:v>4.3289700035484202</c:v>
                </c:pt>
              </c:numCache>
            </c:numRef>
          </c:yVal>
          <c:smooth val="1"/>
          <c:extLst>
            <c:ext xmlns:c16="http://schemas.microsoft.com/office/drawing/2014/chart" uri="{C3380CC4-5D6E-409C-BE32-E72D297353CC}">
              <c16:uniqueId val="{00000004-B120-40F7-B39D-B887DD81744F}"/>
            </c:ext>
          </c:extLst>
        </c:ser>
        <c:ser>
          <c:idx val="6"/>
          <c:order val="6"/>
          <c:tx>
            <c:strRef>
              <c:f>Hotspots_RandDist!$G$2</c:f>
              <c:strCache>
                <c:ptCount val="1"/>
                <c:pt idx="0">
                  <c:v>4/4 replaced</c:v>
                </c:pt>
              </c:strCache>
            </c:strRef>
          </c:tx>
          <c:spPr>
            <a:ln w="19050" cap="rnd">
              <a:solidFill>
                <a:srgbClr val="7030A0"/>
              </a:solidFill>
              <a:round/>
            </a:ln>
            <a:effectLst/>
          </c:spPr>
          <c:marker>
            <c:symbol val="none"/>
          </c:marker>
          <c:xVal>
            <c:numRef>
              <c:f>Hotspots_RandDist!$A$3:$A$73</c:f>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f>Hotspots_RandDist!$G$3:$G$73</c:f>
              <c:numCache>
                <c:formatCode>General</c:formatCode>
                <c:ptCount val="71"/>
                <c:pt idx="0">
                  <c:v>0.21198185116405999</c:v>
                </c:pt>
                <c:pt idx="1">
                  <c:v>0.26303660838315801</c:v>
                </c:pt>
                <c:pt idx="2">
                  <c:v>0.32504407991306</c:v>
                </c:pt>
                <c:pt idx="3">
                  <c:v>0.40006408357756101</c:v>
                </c:pt>
                <c:pt idx="4">
                  <c:v>0.49048839145155998</c:v>
                </c:pt>
                <c:pt idx="5">
                  <c:v>0.59908498656757903</c:v>
                </c:pt>
                <c:pt idx="6">
                  <c:v>0.72904690666730398</c:v>
                </c:pt>
                <c:pt idx="7">
                  <c:v>0.88404599614661294</c:v>
                </c:pt>
                <c:pt idx="8">
                  <c:v>1.0682918954301801</c:v>
                </c:pt>
                <c:pt idx="9">
                  <c:v>1.2865966042329899</c:v>
                </c:pt>
                <c:pt idx="10">
                  <c:v>1.54444496146909</c:v>
                </c:pt>
                <c:pt idx="11">
                  <c:v>1.8480713899041801</c:v>
                </c:pt>
                <c:pt idx="12">
                  <c:v>2.2045432579798701</c:v>
                </c:pt>
                <c:pt idx="13">
                  <c:v>2.6218512145277102</c:v>
                </c:pt>
                <c:pt idx="14">
                  <c:v>3.1090068543134199</c:v>
                </c:pt>
                <c:pt idx="15">
                  <c:v>3.6761480734868899</c:v>
                </c:pt>
                <c:pt idx="16">
                  <c:v>3.9795870761537202</c:v>
                </c:pt>
                <c:pt idx="17">
                  <c:v>4.0473819849647601</c:v>
                </c:pt>
                <c:pt idx="18">
                  <c:v>4.0805683495517897</c:v>
                </c:pt>
                <c:pt idx="19">
                  <c:v>4.1035379970370904</c:v>
                </c:pt>
                <c:pt idx="20">
                  <c:v>4.1194683138501</c:v>
                </c:pt>
                <c:pt idx="21">
                  <c:v>4.1333298498429896</c:v>
                </c:pt>
                <c:pt idx="22">
                  <c:v>4.1467513409461203</c:v>
                </c:pt>
                <c:pt idx="23">
                  <c:v>4.1576803909718896</c:v>
                </c:pt>
                <c:pt idx="24">
                  <c:v>4.1663318658917401</c:v>
                </c:pt>
                <c:pt idx="25">
                  <c:v>4.1739005805126501</c:v>
                </c:pt>
                <c:pt idx="26">
                  <c:v>4.18064785644889</c:v>
                </c:pt>
                <c:pt idx="27">
                  <c:v>4.1867822362141798</c:v>
                </c:pt>
                <c:pt idx="28">
                  <c:v>4.1927195928946803</c:v>
                </c:pt>
                <c:pt idx="29">
                  <c:v>4.1991917430547803</c:v>
                </c:pt>
                <c:pt idx="30">
                  <c:v>4.2058917190617899</c:v>
                </c:pt>
                <c:pt idx="31">
                  <c:v>4.2124638855227898</c:v>
                </c:pt>
                <c:pt idx="32">
                  <c:v>4.2185062383441796</c:v>
                </c:pt>
                <c:pt idx="33">
                  <c:v>4.2236893387840704</c:v>
                </c:pt>
                <c:pt idx="34">
                  <c:v>4.2278973640417004</c:v>
                </c:pt>
                <c:pt idx="35">
                  <c:v>4.2314692642871297</c:v>
                </c:pt>
                <c:pt idx="36">
                  <c:v>4.2350199165682696</c:v>
                </c:pt>
                <c:pt idx="37">
                  <c:v>4.23834233561176</c:v>
                </c:pt>
                <c:pt idx="38">
                  <c:v>4.2415751235568004</c:v>
                </c:pt>
                <c:pt idx="39">
                  <c:v>4.2447487137317301</c:v>
                </c:pt>
                <c:pt idx="40">
                  <c:v>4.2478962517482497</c:v>
                </c:pt>
                <c:pt idx="41">
                  <c:v>4.2513055056952602</c:v>
                </c:pt>
                <c:pt idx="42">
                  <c:v>4.2547138108502196</c:v>
                </c:pt>
                <c:pt idx="43">
                  <c:v>4.2585354291219799</c:v>
                </c:pt>
                <c:pt idx="44">
                  <c:v>4.2623105752665396</c:v>
                </c:pt>
                <c:pt idx="45">
                  <c:v>4.2659422870484196</c:v>
                </c:pt>
                <c:pt idx="46">
                  <c:v>4.26936740327361</c:v>
                </c:pt>
                <c:pt idx="47">
                  <c:v>4.2725809303191404</c:v>
                </c:pt>
                <c:pt idx="48">
                  <c:v>4.2755845838108</c:v>
                </c:pt>
                <c:pt idx="49">
                  <c:v>4.2784207421114102</c:v>
                </c:pt>
                <c:pt idx="50">
                  <c:v>4.2810180526585402</c:v>
                </c:pt>
                <c:pt idx="51">
                  <c:v>4.2834836109427297</c:v>
                </c:pt>
                <c:pt idx="52">
                  <c:v>4.2858582973101997</c:v>
                </c:pt>
                <c:pt idx="53">
                  <c:v>4.28805651164478</c:v>
                </c:pt>
                <c:pt idx="54">
                  <c:v>4.29013427964182</c:v>
                </c:pt>
                <c:pt idx="55">
                  <c:v>4.2920715247976702</c:v>
                </c:pt>
                <c:pt idx="56">
                  <c:v>4.2940133448221003</c:v>
                </c:pt>
                <c:pt idx="57">
                  <c:v>4.2960188568679696</c:v>
                </c:pt>
                <c:pt idx="58">
                  <c:v>4.2980287456136903</c:v>
                </c:pt>
                <c:pt idx="59">
                  <c:v>4.3000846402657498</c:v>
                </c:pt>
                <c:pt idx="60">
                  <c:v>4.3021996744364497</c:v>
                </c:pt>
                <c:pt idx="61">
                  <c:v>4.3043802957808097</c:v>
                </c:pt>
                <c:pt idx="62">
                  <c:v>4.3065676326350903</c:v>
                </c:pt>
                <c:pt idx="63">
                  <c:v>4.3087999258649301</c:v>
                </c:pt>
                <c:pt idx="64">
                  <c:v>4.3110343192090497</c:v>
                </c:pt>
                <c:pt idx="65">
                  <c:v>4.31327914605908</c:v>
                </c:pt>
                <c:pt idx="66">
                  <c:v>4.31549995761549</c:v>
                </c:pt>
                <c:pt idx="67">
                  <c:v>4.3176878585970302</c:v>
                </c:pt>
                <c:pt idx="68">
                  <c:v>4.3198355760216103</c:v>
                </c:pt>
                <c:pt idx="69">
                  <c:v>4.3219217555891403</c:v>
                </c:pt>
                <c:pt idx="70">
                  <c:v>4.3240006187930398</c:v>
                </c:pt>
              </c:numCache>
            </c:numRef>
          </c:yVal>
          <c:smooth val="1"/>
          <c:extLst>
            <c:ext xmlns:c16="http://schemas.microsoft.com/office/drawing/2014/chart" uri="{C3380CC4-5D6E-409C-BE32-E72D297353CC}">
              <c16:uniqueId val="{00000005-B120-40F7-B39D-B887DD81744F}"/>
            </c:ext>
          </c:extLst>
        </c:ser>
        <c:dLbls>
          <c:showLegendKey val="0"/>
          <c:showVal val="0"/>
          <c:showCatName val="0"/>
          <c:showSerName val="0"/>
          <c:showPercent val="0"/>
          <c:showBubbleSize val="0"/>
        </c:dLbls>
        <c:axId val="519644336"/>
        <c:axId val="519646304"/>
        <c:extLst>
          <c:ext xmlns:c15="http://schemas.microsoft.com/office/drawing/2012/chart" uri="{02D57815-91ED-43cb-92C2-25804820EDAC}">
            <c15:filteredScatterSeries>
              <c15:ser>
                <c:idx val="1"/>
                <c:order val="1"/>
                <c:tx>
                  <c:v>Control Check</c:v>
                </c:tx>
                <c:spPr>
                  <a:ln w="19050" cap="rnd">
                    <a:solidFill>
                      <a:schemeClr val="accent2"/>
                    </a:solidFill>
                    <a:round/>
                  </a:ln>
                  <a:effectLst/>
                </c:spPr>
                <c:marker>
                  <c:symbol val="none"/>
                </c:marker>
                <c:xVal>
                  <c:numRef>
                    <c:extLst>
                      <c:ext uri="{02D57815-91ED-43cb-92C2-25804820EDAC}">
                        <c15:formulaRef>
                          <c15:sqref>Hotspots_RandDist!$A$3:$A$73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extLst>
                      <c:ext uri="{02D57815-91ED-43cb-92C2-25804820EDAC}">
                        <c15:formulaRef>
                          <c15:sqref>Hotspots_RandDist!$H$3:$H$73</c15:sqref>
                        </c15:formulaRef>
                      </c:ext>
                    </c:extLst>
                    <c:numCache>
                      <c:formatCode>General</c:formatCode>
                      <c:ptCount val="71"/>
                    </c:numCache>
                  </c:numRef>
                </c:yVal>
                <c:smooth val="1"/>
                <c:extLst>
                  <c:ext xmlns:c16="http://schemas.microsoft.com/office/drawing/2014/chart" uri="{C3380CC4-5D6E-409C-BE32-E72D297353CC}">
                    <c16:uniqueId val="{00000006-B120-40F7-B39D-B887DD81744F}"/>
                  </c:ext>
                </c:extLst>
              </c15:ser>
            </c15:filteredScatterSeries>
            <c15:filteredScatterSeries>
              <c15:ser>
                <c:idx val="7"/>
                <c:order val="7"/>
                <c:tx>
                  <c:strRef>
                    <c:extLst xmlns:c15="http://schemas.microsoft.com/office/drawing/2012/chart">
                      <c:ext xmlns:c15="http://schemas.microsoft.com/office/drawing/2012/chart" uri="{02D57815-91ED-43cb-92C2-25804820EDAC}">
                        <c15:formulaRef>
                          <c15:sqref>Hotspots_RandDist!$I$2</c15:sqref>
                        </c15:formulaRef>
                      </c:ext>
                    </c:extLst>
                    <c:strCache>
                      <c:ptCount val="1"/>
                    </c:strCache>
                  </c:strRef>
                </c:tx>
                <c:spPr>
                  <a:ln w="19050" cap="rnd">
                    <a:solidFill>
                      <a:schemeClr val="accent2">
                        <a:lumMod val="6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Hotspots_RandDist!$A$3:$A$73</c15:sqref>
                        </c15:formulaRef>
                      </c:ext>
                    </c:extLst>
                    <c:numCache>
                      <c:formatCode>General</c:formatCode>
                      <c:ptCount val="71"/>
                      <c:pt idx="0">
                        <c:v>700</c:v>
                      </c:pt>
                      <c:pt idx="1">
                        <c:v>710</c:v>
                      </c:pt>
                      <c:pt idx="2">
                        <c:v>720</c:v>
                      </c:pt>
                      <c:pt idx="3">
                        <c:v>730</c:v>
                      </c:pt>
                      <c:pt idx="4">
                        <c:v>740</c:v>
                      </c:pt>
                      <c:pt idx="5">
                        <c:v>750</c:v>
                      </c:pt>
                      <c:pt idx="6">
                        <c:v>760</c:v>
                      </c:pt>
                      <c:pt idx="7">
                        <c:v>770</c:v>
                      </c:pt>
                      <c:pt idx="8">
                        <c:v>780</c:v>
                      </c:pt>
                      <c:pt idx="9">
                        <c:v>790</c:v>
                      </c:pt>
                      <c:pt idx="10">
                        <c:v>800</c:v>
                      </c:pt>
                      <c:pt idx="11">
                        <c:v>810</c:v>
                      </c:pt>
                      <c:pt idx="12">
                        <c:v>820</c:v>
                      </c:pt>
                      <c:pt idx="13">
                        <c:v>830</c:v>
                      </c:pt>
                      <c:pt idx="14">
                        <c:v>840</c:v>
                      </c:pt>
                      <c:pt idx="15">
                        <c:v>850</c:v>
                      </c:pt>
                      <c:pt idx="16">
                        <c:v>860</c:v>
                      </c:pt>
                      <c:pt idx="17">
                        <c:v>870</c:v>
                      </c:pt>
                      <c:pt idx="18">
                        <c:v>880</c:v>
                      </c:pt>
                      <c:pt idx="19">
                        <c:v>890</c:v>
                      </c:pt>
                      <c:pt idx="20">
                        <c:v>900</c:v>
                      </c:pt>
                      <c:pt idx="21">
                        <c:v>910</c:v>
                      </c:pt>
                      <c:pt idx="22">
                        <c:v>920</c:v>
                      </c:pt>
                      <c:pt idx="23">
                        <c:v>930</c:v>
                      </c:pt>
                      <c:pt idx="24">
                        <c:v>940</c:v>
                      </c:pt>
                      <c:pt idx="25">
                        <c:v>950</c:v>
                      </c:pt>
                      <c:pt idx="26">
                        <c:v>960</c:v>
                      </c:pt>
                      <c:pt idx="27">
                        <c:v>970</c:v>
                      </c:pt>
                      <c:pt idx="28">
                        <c:v>980</c:v>
                      </c:pt>
                      <c:pt idx="29">
                        <c:v>990</c:v>
                      </c:pt>
                      <c:pt idx="30">
                        <c:v>1000</c:v>
                      </c:pt>
                      <c:pt idx="31">
                        <c:v>1010</c:v>
                      </c:pt>
                      <c:pt idx="32">
                        <c:v>1020</c:v>
                      </c:pt>
                      <c:pt idx="33">
                        <c:v>1030</c:v>
                      </c:pt>
                      <c:pt idx="34">
                        <c:v>1040</c:v>
                      </c:pt>
                      <c:pt idx="35">
                        <c:v>1050</c:v>
                      </c:pt>
                      <c:pt idx="36">
                        <c:v>1060</c:v>
                      </c:pt>
                      <c:pt idx="37">
                        <c:v>1070</c:v>
                      </c:pt>
                      <c:pt idx="38">
                        <c:v>1080</c:v>
                      </c:pt>
                      <c:pt idx="39">
                        <c:v>1090</c:v>
                      </c:pt>
                      <c:pt idx="40">
                        <c:v>1100</c:v>
                      </c:pt>
                      <c:pt idx="41">
                        <c:v>1110</c:v>
                      </c:pt>
                      <c:pt idx="42">
                        <c:v>1120</c:v>
                      </c:pt>
                      <c:pt idx="43">
                        <c:v>1130</c:v>
                      </c:pt>
                      <c:pt idx="44">
                        <c:v>1140</c:v>
                      </c:pt>
                      <c:pt idx="45">
                        <c:v>1150</c:v>
                      </c:pt>
                      <c:pt idx="46">
                        <c:v>1160</c:v>
                      </c:pt>
                      <c:pt idx="47">
                        <c:v>1170</c:v>
                      </c:pt>
                      <c:pt idx="48">
                        <c:v>1180</c:v>
                      </c:pt>
                      <c:pt idx="49">
                        <c:v>1190</c:v>
                      </c:pt>
                      <c:pt idx="50">
                        <c:v>1200</c:v>
                      </c:pt>
                      <c:pt idx="51">
                        <c:v>1210</c:v>
                      </c:pt>
                      <c:pt idx="52">
                        <c:v>1220</c:v>
                      </c:pt>
                      <c:pt idx="53">
                        <c:v>1230</c:v>
                      </c:pt>
                      <c:pt idx="54">
                        <c:v>1240</c:v>
                      </c:pt>
                      <c:pt idx="55">
                        <c:v>1250</c:v>
                      </c:pt>
                      <c:pt idx="56">
                        <c:v>1260</c:v>
                      </c:pt>
                      <c:pt idx="57">
                        <c:v>1270</c:v>
                      </c:pt>
                      <c:pt idx="58">
                        <c:v>1280</c:v>
                      </c:pt>
                      <c:pt idx="59">
                        <c:v>1290</c:v>
                      </c:pt>
                      <c:pt idx="60">
                        <c:v>1300</c:v>
                      </c:pt>
                      <c:pt idx="61">
                        <c:v>1310</c:v>
                      </c:pt>
                      <c:pt idx="62">
                        <c:v>1320</c:v>
                      </c:pt>
                      <c:pt idx="63">
                        <c:v>1330</c:v>
                      </c:pt>
                      <c:pt idx="64">
                        <c:v>1340</c:v>
                      </c:pt>
                      <c:pt idx="65">
                        <c:v>1350</c:v>
                      </c:pt>
                      <c:pt idx="66">
                        <c:v>1360</c:v>
                      </c:pt>
                      <c:pt idx="67">
                        <c:v>1370</c:v>
                      </c:pt>
                      <c:pt idx="68">
                        <c:v>1380</c:v>
                      </c:pt>
                      <c:pt idx="69">
                        <c:v>1390</c:v>
                      </c:pt>
                      <c:pt idx="70">
                        <c:v>1400</c:v>
                      </c:pt>
                    </c:numCache>
                  </c:numRef>
                </c:xVal>
                <c:yVal>
                  <c:numRef>
                    <c:extLst xmlns:c15="http://schemas.microsoft.com/office/drawing/2012/chart">
                      <c:ext xmlns:c15="http://schemas.microsoft.com/office/drawing/2012/chart" uri="{02D57815-91ED-43cb-92C2-25804820EDAC}">
                        <c15:formulaRef>
                          <c15:sqref>Hotspots_RandDist!$I$3:$I$73</c15:sqref>
                        </c15:formulaRef>
                      </c:ext>
                    </c:extLst>
                    <c:numCache>
                      <c:formatCode>General</c:formatCode>
                      <c:ptCount val="71"/>
                    </c:numCache>
                  </c:numRef>
                </c:yVal>
                <c:smooth val="1"/>
                <c:extLst xmlns:c15="http://schemas.microsoft.com/office/drawing/2012/chart">
                  <c:ext xmlns:c16="http://schemas.microsoft.com/office/drawing/2014/chart" uri="{C3380CC4-5D6E-409C-BE32-E72D297353CC}">
                    <c16:uniqueId val="{00000007-B120-40F7-B39D-B887DD81744F}"/>
                  </c:ext>
                </c:extLst>
              </c15:ser>
            </c15:filteredScatterSeries>
          </c:ext>
        </c:extLst>
      </c:scatterChart>
      <c:valAx>
        <c:axId val="519644336"/>
        <c:scaling>
          <c:orientation val="minMax"/>
          <c:max val="1000"/>
          <c:min val="7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T (deg C)</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646304"/>
        <c:crosses val="autoZero"/>
        <c:crossBetween val="midCat"/>
      </c:valAx>
      <c:valAx>
        <c:axId val="519646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J (A/cm2)</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964433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7792F-AE01-4D60-8CF0-1F013E6E7072}" type="datetimeFigureOut">
              <a:rPr lang="en-US" smtClean="0"/>
              <a:t>11/17/20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585EB-3A1A-43B3-9BE8-0F37EE5A633D}" type="slidenum">
              <a:rPr lang="en-US" smtClean="0"/>
              <a:t>‹#›</a:t>
            </a:fld>
            <a:endParaRPr lang="en-US"/>
          </a:p>
        </p:txBody>
      </p:sp>
    </p:spTree>
    <p:extLst>
      <p:ext uri="{BB962C8B-B14F-4D97-AF65-F5344CB8AC3E}">
        <p14:creationId xmlns:p14="http://schemas.microsoft.com/office/powerpoint/2010/main" val="386104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1</a:t>
            </a:fld>
            <a:endParaRPr lang="en-US"/>
          </a:p>
        </p:txBody>
      </p:sp>
    </p:spTree>
    <p:extLst>
      <p:ext uri="{BB962C8B-B14F-4D97-AF65-F5344CB8AC3E}">
        <p14:creationId xmlns:p14="http://schemas.microsoft.com/office/powerpoint/2010/main" val="48191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10</a:t>
            </a:fld>
            <a:endParaRPr lang="en-US"/>
          </a:p>
        </p:txBody>
      </p:sp>
    </p:spTree>
    <p:extLst>
      <p:ext uri="{BB962C8B-B14F-4D97-AF65-F5344CB8AC3E}">
        <p14:creationId xmlns:p14="http://schemas.microsoft.com/office/powerpoint/2010/main" val="409301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11</a:t>
            </a:fld>
            <a:endParaRPr lang="en-US"/>
          </a:p>
        </p:txBody>
      </p:sp>
    </p:spTree>
    <p:extLst>
      <p:ext uri="{BB962C8B-B14F-4D97-AF65-F5344CB8AC3E}">
        <p14:creationId xmlns:p14="http://schemas.microsoft.com/office/powerpoint/2010/main" val="949120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12</a:t>
            </a:fld>
            <a:endParaRPr lang="en-US"/>
          </a:p>
        </p:txBody>
      </p:sp>
    </p:spTree>
    <p:extLst>
      <p:ext uri="{BB962C8B-B14F-4D97-AF65-F5344CB8AC3E}">
        <p14:creationId xmlns:p14="http://schemas.microsoft.com/office/powerpoint/2010/main" val="120176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13</a:t>
            </a:fld>
            <a:endParaRPr lang="en-US"/>
          </a:p>
        </p:txBody>
      </p:sp>
    </p:spTree>
    <p:extLst>
      <p:ext uri="{BB962C8B-B14F-4D97-AF65-F5344CB8AC3E}">
        <p14:creationId xmlns:p14="http://schemas.microsoft.com/office/powerpoint/2010/main" val="3579370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14</a:t>
            </a:fld>
            <a:endParaRPr lang="en-US"/>
          </a:p>
        </p:txBody>
      </p:sp>
    </p:spTree>
    <p:extLst>
      <p:ext uri="{BB962C8B-B14F-4D97-AF65-F5344CB8AC3E}">
        <p14:creationId xmlns:p14="http://schemas.microsoft.com/office/powerpoint/2010/main" val="1632252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15</a:t>
            </a:fld>
            <a:endParaRPr lang="en-US"/>
          </a:p>
        </p:txBody>
      </p:sp>
    </p:spTree>
    <p:extLst>
      <p:ext uri="{BB962C8B-B14F-4D97-AF65-F5344CB8AC3E}">
        <p14:creationId xmlns:p14="http://schemas.microsoft.com/office/powerpoint/2010/main" val="183736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2</a:t>
            </a:fld>
            <a:endParaRPr lang="en-US"/>
          </a:p>
        </p:txBody>
      </p:sp>
    </p:spTree>
    <p:extLst>
      <p:ext uri="{BB962C8B-B14F-4D97-AF65-F5344CB8AC3E}">
        <p14:creationId xmlns:p14="http://schemas.microsoft.com/office/powerpoint/2010/main" val="314411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3</a:t>
            </a:fld>
            <a:endParaRPr lang="en-US"/>
          </a:p>
        </p:txBody>
      </p:sp>
    </p:spTree>
    <p:extLst>
      <p:ext uri="{BB962C8B-B14F-4D97-AF65-F5344CB8AC3E}">
        <p14:creationId xmlns:p14="http://schemas.microsoft.com/office/powerpoint/2010/main" val="1769475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4</a:t>
            </a:fld>
            <a:endParaRPr lang="en-US"/>
          </a:p>
        </p:txBody>
      </p:sp>
    </p:spTree>
    <p:extLst>
      <p:ext uri="{BB962C8B-B14F-4D97-AF65-F5344CB8AC3E}">
        <p14:creationId xmlns:p14="http://schemas.microsoft.com/office/powerpoint/2010/main" val="290842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5</a:t>
            </a:fld>
            <a:endParaRPr lang="en-US"/>
          </a:p>
        </p:txBody>
      </p:sp>
    </p:spTree>
    <p:extLst>
      <p:ext uri="{BB962C8B-B14F-4D97-AF65-F5344CB8AC3E}">
        <p14:creationId xmlns:p14="http://schemas.microsoft.com/office/powerpoint/2010/main" val="367798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6</a:t>
            </a:fld>
            <a:endParaRPr lang="en-US"/>
          </a:p>
        </p:txBody>
      </p:sp>
    </p:spTree>
    <p:extLst>
      <p:ext uri="{BB962C8B-B14F-4D97-AF65-F5344CB8AC3E}">
        <p14:creationId xmlns:p14="http://schemas.microsoft.com/office/powerpoint/2010/main" val="3265229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3585EB-3A1A-43B3-9BE8-0F37EE5A633D}" type="slidenum">
              <a:rPr lang="en-US" smtClean="0"/>
              <a:t>7</a:t>
            </a:fld>
            <a:endParaRPr lang="en-US"/>
          </a:p>
        </p:txBody>
      </p:sp>
    </p:spTree>
    <p:extLst>
      <p:ext uri="{BB962C8B-B14F-4D97-AF65-F5344CB8AC3E}">
        <p14:creationId xmlns:p14="http://schemas.microsoft.com/office/powerpoint/2010/main" val="19570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8</a:t>
            </a:fld>
            <a:endParaRPr lang="en-US"/>
          </a:p>
        </p:txBody>
      </p:sp>
    </p:spTree>
    <p:extLst>
      <p:ext uri="{BB962C8B-B14F-4D97-AF65-F5344CB8AC3E}">
        <p14:creationId xmlns:p14="http://schemas.microsoft.com/office/powerpoint/2010/main" val="1450164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585EB-3A1A-43B3-9BE8-0F37EE5A633D}" type="slidenum">
              <a:rPr lang="en-US" smtClean="0"/>
              <a:t>9</a:t>
            </a:fld>
            <a:endParaRPr lang="en-US"/>
          </a:p>
        </p:txBody>
      </p:sp>
    </p:spTree>
    <p:extLst>
      <p:ext uri="{BB962C8B-B14F-4D97-AF65-F5344CB8AC3E}">
        <p14:creationId xmlns:p14="http://schemas.microsoft.com/office/powerpoint/2010/main" val="27465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D265BF-0B94-466B-B862-396A31977EF3}" type="datetime1">
              <a:rPr lang="en-US" smtClean="0"/>
              <a:t>11/17/20</a:t>
            </a:fld>
            <a:endParaRPr lang="en-US"/>
          </a:p>
        </p:txBody>
      </p:sp>
      <p:sp>
        <p:nvSpPr>
          <p:cNvPr id="5" name="Footer Placeholder 4"/>
          <p:cNvSpPr>
            <a:spLocks noGrp="1"/>
          </p:cNvSpPr>
          <p:nvPr>
            <p:ph type="ftr" sz="quarter" idx="11"/>
          </p:nvPr>
        </p:nvSpPr>
        <p:spPr>
          <a:xfrm>
            <a:off x="838200" y="6492875"/>
            <a:ext cx="9977846" cy="365125"/>
          </a:xfrm>
        </p:spPr>
        <p:txBody>
          <a:bodyPr/>
          <a:lstStyle>
            <a:lvl1pPr>
              <a:defRPr sz="1050"/>
            </a:lvl1pPr>
          </a:lstStyle>
          <a:p>
            <a:r>
              <a:rPr lang="en-US" dirty="0"/>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6" name="Slide Number Placeholder 5"/>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2606830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FFF576-72C9-4B28-8484-47C8ED1BF820}" type="datetime1">
              <a:rPr lang="en-US" smtClean="0"/>
              <a:t>11/17/20</a:t>
            </a:fld>
            <a:endParaRPr lang="en-US"/>
          </a:p>
        </p:txBody>
      </p:sp>
      <p:sp>
        <p:nvSpPr>
          <p:cNvPr id="5" name="Footer Placeholder 4"/>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6" name="Slide Number Placeholder 5"/>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157148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7F622-C962-4C3C-8AA7-F739E6162043}" type="datetime1">
              <a:rPr lang="en-US" smtClean="0"/>
              <a:t>11/17/20</a:t>
            </a:fld>
            <a:endParaRPr lang="en-US"/>
          </a:p>
        </p:txBody>
      </p:sp>
      <p:sp>
        <p:nvSpPr>
          <p:cNvPr id="5" name="Footer Placeholder 4"/>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6" name="Slide Number Placeholder 5"/>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1331902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52811" y="185739"/>
            <a:ext cx="9269260" cy="1210048"/>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03D4B5F-EC5C-4379-BAD5-8C22F68B997A}" type="datetime1">
              <a:rPr lang="en-US" smtClean="0"/>
              <a:t>11/17/20</a:t>
            </a:fld>
            <a:endParaRPr lang="en-US"/>
          </a:p>
        </p:txBody>
      </p:sp>
      <p:sp>
        <p:nvSpPr>
          <p:cNvPr id="5" name="Footer Placeholder 4"/>
          <p:cNvSpPr>
            <a:spLocks noGrp="1"/>
          </p:cNvSpPr>
          <p:nvPr>
            <p:ph type="ftr" sz="quarter" idx="11"/>
          </p:nvPr>
        </p:nvSpPr>
        <p:spPr>
          <a:xfrm>
            <a:off x="838200" y="6474551"/>
            <a:ext cx="9783871" cy="365125"/>
          </a:xfrm>
        </p:spPr>
        <p:txBody>
          <a:bodyPr/>
          <a:lstStyle>
            <a:lvl1pPr>
              <a:defRPr sz="1100"/>
            </a:lvl1p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endParaRPr lang="en-US" dirty="0"/>
          </a:p>
        </p:txBody>
      </p:sp>
      <p:sp>
        <p:nvSpPr>
          <p:cNvPr id="6" name="Slide Number Placeholder 5"/>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258916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91166C-EF77-4A6F-93F3-BD0F25B0C450}" type="datetime1">
              <a:rPr lang="en-US" smtClean="0"/>
              <a:t>11/17/20</a:t>
            </a:fld>
            <a:endParaRPr lang="en-US"/>
          </a:p>
        </p:txBody>
      </p:sp>
      <p:sp>
        <p:nvSpPr>
          <p:cNvPr id="5" name="Footer Placeholder 4"/>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6" name="Slide Number Placeholder 5"/>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699099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0946D7-3FCF-4955-84CE-1E0572AD5BAB}" type="datetime1">
              <a:rPr lang="en-US" smtClean="0"/>
              <a:t>11/17/20</a:t>
            </a:fld>
            <a:endParaRPr lang="en-US"/>
          </a:p>
        </p:txBody>
      </p:sp>
      <p:sp>
        <p:nvSpPr>
          <p:cNvPr id="6" name="Footer Placeholder 5"/>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7" name="Slide Number Placeholder 6"/>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386636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25E248-8AEC-4A08-97B0-87CEE9C275BC}" type="datetime1">
              <a:rPr lang="en-US" smtClean="0"/>
              <a:t>11/17/20</a:t>
            </a:fld>
            <a:endParaRPr lang="en-US"/>
          </a:p>
        </p:txBody>
      </p:sp>
      <p:sp>
        <p:nvSpPr>
          <p:cNvPr id="8" name="Footer Placeholder 7"/>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9" name="Slide Number Placeholder 8"/>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410361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BD14B-AADF-437B-818D-AB6141FFA86F}" type="datetime1">
              <a:rPr lang="en-US" smtClean="0"/>
              <a:t>11/17/20</a:t>
            </a:fld>
            <a:endParaRPr lang="en-US"/>
          </a:p>
        </p:txBody>
      </p:sp>
      <p:sp>
        <p:nvSpPr>
          <p:cNvPr id="4" name="Footer Placeholder 3"/>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5" name="Slide Number Placeholder 4"/>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2326144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EC2B8-DD88-4875-A536-C5F316043BE6}" type="datetime1">
              <a:rPr lang="en-US" smtClean="0"/>
              <a:t>11/17/20</a:t>
            </a:fld>
            <a:endParaRPr lang="en-US"/>
          </a:p>
        </p:txBody>
      </p:sp>
      <p:sp>
        <p:nvSpPr>
          <p:cNvPr id="3" name="Footer Placeholder 2"/>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4" name="Slide Number Placeholder 3"/>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1258109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5C5CB0-2859-47CF-846C-64EC14B86A58}" type="datetime1">
              <a:rPr lang="en-US" smtClean="0"/>
              <a:t>11/17/20</a:t>
            </a:fld>
            <a:endParaRPr lang="en-US"/>
          </a:p>
        </p:txBody>
      </p:sp>
      <p:sp>
        <p:nvSpPr>
          <p:cNvPr id="6" name="Footer Placeholder 5"/>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7" name="Slide Number Placeholder 6"/>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566099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A057BF-78B4-4E67-9CA7-F435F707C7FD}" type="datetime1">
              <a:rPr lang="en-US" smtClean="0"/>
              <a:t>11/17/20</a:t>
            </a:fld>
            <a:endParaRPr lang="en-US"/>
          </a:p>
        </p:txBody>
      </p:sp>
      <p:sp>
        <p:nvSpPr>
          <p:cNvPr id="6" name="Footer Placeholder 5"/>
          <p:cNvSpPr>
            <a:spLocks noGrp="1"/>
          </p:cNvSpPr>
          <p:nvPr>
            <p:ph type="ftr" sz="quarter" idx="11"/>
          </p:nvPr>
        </p:nvSpPr>
        <p:spPr/>
        <p:txBody>
          <a:body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7" name="Slide Number Placeholder 6"/>
          <p:cNvSpPr>
            <a:spLocks noGrp="1"/>
          </p:cNvSpPr>
          <p:nvPr>
            <p:ph type="sldNum" sz="quarter" idx="12"/>
          </p:nvPr>
        </p:nvSpPr>
        <p:spPr/>
        <p:txBody>
          <a:bodyPr/>
          <a:lstStyle/>
          <a:p>
            <a:fld id="{5B780650-73D5-43D5-82BC-C00EFD70B6EB}" type="slidenum">
              <a:rPr lang="en-US" smtClean="0"/>
              <a:t>‹#›</a:t>
            </a:fld>
            <a:endParaRPr lang="en-US"/>
          </a:p>
        </p:txBody>
      </p:sp>
    </p:spTree>
    <p:extLst>
      <p:ext uri="{BB962C8B-B14F-4D97-AF65-F5344CB8AC3E}">
        <p14:creationId xmlns:p14="http://schemas.microsoft.com/office/powerpoint/2010/main" val="1287558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5739"/>
            <a:ext cx="9783871" cy="12100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75103"/>
            <a:ext cx="10515600" cy="45751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F2583-2D57-4CA6-A337-6DF6412EC5C7}" type="datetime1">
              <a:rPr lang="en-US" smtClean="0"/>
              <a:t>11/17/20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The views, opinions and/or findings expressed are those of the author and should not be interpreted as representing the official views or policies of the Department of Defense or the U.S. Government. Approved for Publication Release, Distribution Unlimited.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80650-73D5-43D5-82BC-C00EFD70B6EB}" type="slidenum">
              <a:rPr lang="en-US" smtClean="0"/>
              <a:t>‹#›</a:t>
            </a:fld>
            <a:endParaRPr lang="en-US"/>
          </a:p>
        </p:txBody>
      </p:sp>
      <p:pic>
        <p:nvPicPr>
          <p:cNvPr id="7" name="Picture 6">
            <a:extLst>
              <a:ext uri="{FF2B5EF4-FFF2-40B4-BE49-F238E27FC236}">
                <a16:creationId xmlns:a16="http://schemas.microsoft.com/office/drawing/2014/main" id="{01A1E50C-8D2D-43F4-8034-952B7A51D10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786234" y="-1"/>
            <a:ext cx="1405765" cy="1498545"/>
          </a:xfrm>
          <a:prstGeom prst="rect">
            <a:avLst/>
          </a:prstGeom>
        </p:spPr>
      </p:pic>
    </p:spTree>
    <p:extLst>
      <p:ext uri="{BB962C8B-B14F-4D97-AF65-F5344CB8AC3E}">
        <p14:creationId xmlns:p14="http://schemas.microsoft.com/office/powerpoint/2010/main" val="139569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FF0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emf"/><Relationship Id="rId7" Type="http://schemas.openxmlformats.org/officeDocument/2006/relationships/image" Target="../media/image2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19.png"/><Relationship Id="rId9"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8.emf"/><Relationship Id="rId7"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7"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chart" Target="../charts/chart5.xml"/><Relationship Id="rId7"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png"/><Relationship Id="rId9"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0.png"/><Relationship Id="rId10" Type="http://schemas.openxmlformats.org/officeDocument/2006/relationships/image" Target="../media/image92.png"/><Relationship Id="rId9" Type="http://schemas.openxmlformats.org/officeDocument/2006/relationships/image" Target="../media/image91.png"/></Relationships>
</file>

<file path=ppt/slides/_rels/slide4.xml.rels><?xml version="1.0" encoding="UTF-8" standalone="yes"?>
<Relationships xmlns="http://schemas.openxmlformats.org/package/2006/relationships"><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9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2.png"/><Relationship Id="rId3" Type="http://schemas.openxmlformats.org/officeDocument/2006/relationships/image" Target="../media/image8.png"/><Relationship Id="rId12" Type="http://schemas.openxmlformats.org/officeDocument/2006/relationships/image" Target="../media/image101.png"/><Relationship Id="rId2" Type="http://schemas.openxmlformats.org/officeDocument/2006/relationships/notesSlide" Target="../notesSlides/notesSlide5.xml"/><Relationship Id="rId1" Type="http://schemas.openxmlformats.org/officeDocument/2006/relationships/slideLayout" Target="../slideLayouts/slideLayout2.xml"/><Relationship Id="rId11" Type="http://schemas.openxmlformats.org/officeDocument/2006/relationships/image" Target="../media/image87.png"/><Relationship Id="rId5" Type="http://schemas.openxmlformats.org/officeDocument/2006/relationships/image" Target="../media/image10.emf"/><Relationship Id="rId10" Type="http://schemas.openxmlformats.org/officeDocument/2006/relationships/image" Target="../media/image13.emf"/><Relationship Id="rId4" Type="http://schemas.openxmlformats.org/officeDocument/2006/relationships/image" Target="../media/image9.emf"/><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chart" Target="../charts/chart1.xml"/><Relationship Id="rId7"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50.png"/></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7"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18.png"/><Relationship Id="rId9"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6779" y="1173859"/>
            <a:ext cx="9144000" cy="1896259"/>
          </a:xfrm>
        </p:spPr>
        <p:txBody>
          <a:bodyPr>
            <a:normAutofit fontScale="90000"/>
          </a:bodyPr>
          <a:lstStyle/>
          <a:p>
            <a:r>
              <a:rPr lang="en-US" sz="4400" dirty="0"/>
              <a:t>Analysis of </a:t>
            </a:r>
            <a:r>
              <a:rPr lang="en-US" sz="4400" dirty="0" err="1"/>
              <a:t>Miram</a:t>
            </a:r>
            <a:r>
              <a:rPr lang="en-US" sz="4400" dirty="0"/>
              <a:t> Curves with Two-Dimensional Work Function Distributions*</a:t>
            </a:r>
          </a:p>
        </p:txBody>
      </p:sp>
      <p:sp>
        <p:nvSpPr>
          <p:cNvPr id="3" name="Subtitle 2"/>
          <p:cNvSpPr>
            <a:spLocks noGrp="1"/>
          </p:cNvSpPr>
          <p:nvPr>
            <p:ph type="subTitle" idx="1"/>
          </p:nvPr>
        </p:nvSpPr>
        <p:spPr>
          <a:xfrm>
            <a:off x="1396779" y="3488262"/>
            <a:ext cx="9144000" cy="693497"/>
          </a:xfrm>
        </p:spPr>
        <p:txBody>
          <a:bodyPr/>
          <a:lstStyle/>
          <a:p>
            <a:r>
              <a:rPr lang="en-US" dirty="0">
                <a:latin typeface="Arial" panose="020B0604020202020204" pitchFamily="34" charset="0"/>
                <a:cs typeface="Arial" panose="020B0604020202020204" pitchFamily="34" charset="0"/>
              </a:rPr>
              <a:t>Abhijit Jassem, Y. Y. Lau</a:t>
            </a:r>
          </a:p>
          <a:p>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2349279" y="4250022"/>
            <a:ext cx="7239000" cy="1477328"/>
          </a:xfrm>
          <a:prstGeom prst="rect">
            <a:avLst/>
          </a:prstGeom>
          <a:noFill/>
        </p:spPr>
        <p:txBody>
          <a:bodyPr wrap="square" rtlCol="0">
            <a:spAutoFit/>
          </a:bodyPr>
          <a:lstStyle/>
          <a:p>
            <a:pPr algn="ctr"/>
            <a:r>
              <a:rPr lang="en-US" b="1" baseline="30000" dirty="0">
                <a:latin typeface="Times New Roman" panose="02020603050405020304" pitchFamily="18" charset="0"/>
                <a:cs typeface="Times New Roman" panose="02020603050405020304" pitchFamily="18" charset="0"/>
              </a:rPr>
              <a:t>1</a:t>
            </a:r>
            <a:r>
              <a:rPr lang="en-US" b="1" dirty="0">
                <a:latin typeface="Times New Roman" panose="02020603050405020304" pitchFamily="18" charset="0"/>
                <a:cs typeface="Times New Roman" panose="02020603050405020304" pitchFamily="18" charset="0"/>
              </a:rPr>
              <a:t>Department of Nuclear Engineering and Radiological Sciences</a:t>
            </a:r>
          </a:p>
          <a:p>
            <a:pPr algn="ctr"/>
            <a:r>
              <a:rPr lang="en-US" b="1" dirty="0">
                <a:latin typeface="Times New Roman" panose="02020603050405020304" pitchFamily="18" charset="0"/>
                <a:cs typeface="Times New Roman" panose="02020603050405020304" pitchFamily="18" charset="0"/>
              </a:rPr>
              <a:t>University of Michigan, Ann Arbor, MI</a:t>
            </a:r>
          </a:p>
          <a:p>
            <a:pPr algn="ct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11th Annual MIPSE Graduate Student Symposium</a:t>
            </a:r>
          </a:p>
          <a:p>
            <a:pPr algn="ctr"/>
            <a:r>
              <a:rPr lang="en-US" b="1" dirty="0">
                <a:latin typeface="Times New Roman" panose="02020603050405020304" pitchFamily="18" charset="0"/>
                <a:cs typeface="Times New Roman" panose="02020603050405020304" pitchFamily="18" charset="0"/>
              </a:rPr>
              <a:t>November 9-13, 2020</a:t>
            </a:r>
          </a:p>
        </p:txBody>
      </p:sp>
      <p:sp>
        <p:nvSpPr>
          <p:cNvPr id="5" name="Slide Number Placeholder 4"/>
          <p:cNvSpPr>
            <a:spLocks noGrp="1"/>
          </p:cNvSpPr>
          <p:nvPr>
            <p:ph type="sldNum" sz="quarter" idx="12"/>
          </p:nvPr>
        </p:nvSpPr>
        <p:spPr/>
        <p:txBody>
          <a:bodyPr/>
          <a:lstStyle/>
          <a:p>
            <a:fld id="{5B780650-73D5-43D5-82BC-C00EFD70B6EB}" type="slidenum">
              <a:rPr lang="en-US" smtClean="0"/>
              <a:t>1</a:t>
            </a:fld>
            <a:endParaRPr lang="en-US" dirty="0"/>
          </a:p>
        </p:txBody>
      </p:sp>
      <p:sp>
        <p:nvSpPr>
          <p:cNvPr id="6" name="Title 1">
            <a:extLst>
              <a:ext uri="{FF2B5EF4-FFF2-40B4-BE49-F238E27FC236}">
                <a16:creationId xmlns:a16="http://schemas.microsoft.com/office/drawing/2014/main" id="{04EDAE8C-C37E-43A4-AE43-72832375E947}"/>
              </a:ext>
            </a:extLst>
          </p:cNvPr>
          <p:cNvSpPr txBox="1">
            <a:spLocks/>
          </p:cNvSpPr>
          <p:nvPr/>
        </p:nvSpPr>
        <p:spPr>
          <a:xfrm>
            <a:off x="300446" y="4928775"/>
            <a:ext cx="9144000" cy="165576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rgbClr val="FF0000"/>
                </a:solidFill>
                <a:latin typeface="Arial" panose="020B0604020202020204" pitchFamily="34" charset="0"/>
                <a:ea typeface="+mj-ea"/>
                <a:cs typeface="Arial" panose="020B0604020202020204" pitchFamily="34" charset="0"/>
              </a:defRPr>
            </a:lvl1pPr>
          </a:lstStyle>
          <a:p>
            <a:pPr algn="l"/>
            <a:r>
              <a:rPr lang="en-US" sz="1600" dirty="0">
                <a:solidFill>
                  <a:schemeClr val="tx1"/>
                </a:solidFill>
              </a:rPr>
              <a:t>*</a:t>
            </a:r>
            <a:r>
              <a:rPr lang="en-US" sz="1400" b="1" dirty="0">
                <a:solidFill>
                  <a:schemeClr val="tx1"/>
                </a:solidFill>
              </a:rPr>
              <a:t>Work supported by DARPA, AFOSR, ONR, and L3Harris Electron Device Division.</a:t>
            </a:r>
          </a:p>
        </p:txBody>
      </p:sp>
    </p:spTree>
    <p:extLst>
      <p:ext uri="{BB962C8B-B14F-4D97-AF65-F5344CB8AC3E}">
        <p14:creationId xmlns:p14="http://schemas.microsoft.com/office/powerpoint/2010/main" val="199672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2-1/2D Model</a:t>
            </a:r>
            <a:br>
              <a:rPr lang="en-US" dirty="0"/>
            </a:br>
            <a:r>
              <a:rPr lang="en-US" sz="3100" dirty="0">
                <a:solidFill>
                  <a:srgbClr val="002D62"/>
                </a:solidFill>
              </a:rPr>
              <a:t>Random distributions constructed from experimental work functions</a:t>
            </a:r>
            <a:endParaRPr lang="en-US" dirty="0">
              <a:solidFill>
                <a:srgbClr val="002D62"/>
              </a:solidFill>
            </a:endParaRPr>
          </a:p>
        </p:txBody>
      </p:sp>
      <p:sp>
        <p:nvSpPr>
          <p:cNvPr id="9" name="TextBox 8"/>
          <p:cNvSpPr txBox="1"/>
          <p:nvPr/>
        </p:nvSpPr>
        <p:spPr>
          <a:xfrm>
            <a:off x="885526" y="3734083"/>
            <a:ext cx="844122" cy="338554"/>
          </a:xfrm>
          <a:prstGeom prst="rect">
            <a:avLst/>
          </a:prstGeom>
          <a:noFill/>
          <a:ln w="19050">
            <a:solidFill>
              <a:schemeClr val="tx1"/>
            </a:solidFill>
          </a:ln>
        </p:spPr>
        <p:txBody>
          <a:bodyPr wrap="square" rtlCol="0">
            <a:spAutoFit/>
          </a:bodyPr>
          <a:lstStyle/>
          <a:p>
            <a:pPr algn="ctr"/>
            <a:r>
              <a:rPr lang="en-US" sz="1600" b="1" dirty="0"/>
              <a:t>Rand I</a:t>
            </a:r>
          </a:p>
        </p:txBody>
      </p:sp>
      <p:cxnSp>
        <p:nvCxnSpPr>
          <p:cNvPr id="15" name="Straight Arrow Connector 14"/>
          <p:cNvCxnSpPr/>
          <p:nvPr/>
        </p:nvCxnSpPr>
        <p:spPr>
          <a:xfrm flipH="1" flipV="1">
            <a:off x="245917" y="4161165"/>
            <a:ext cx="0" cy="164592"/>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29508" y="3830704"/>
                <a:ext cx="1259910" cy="27699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n-US" sz="1200" b="1" i="1" smtClean="0">
                          <a:latin typeface="Cambria Math" panose="02040503050406030204" pitchFamily="18" charset="0"/>
                        </a:rPr>
                        <m:t>𝒔</m:t>
                      </m:r>
                      <m:r>
                        <a:rPr lang="en-US" sz="1200" b="1" i="1" smtClean="0">
                          <a:latin typeface="Cambria Math" panose="02040503050406030204" pitchFamily="18" charset="0"/>
                        </a:rPr>
                        <m:t>=</m:t>
                      </m:r>
                      <m:r>
                        <a:rPr lang="en-US" sz="1200" b="1" i="1" smtClean="0">
                          <a:latin typeface="Cambria Math" panose="02040503050406030204" pitchFamily="18" charset="0"/>
                        </a:rPr>
                        <m:t>𝟐</m:t>
                      </m:r>
                      <m:r>
                        <a:rPr lang="en-US" sz="1200" b="1" i="1" smtClean="0">
                          <a:latin typeface="Cambria Math" panose="02040503050406030204" pitchFamily="18" charset="0"/>
                        </a:rPr>
                        <m:t>.</m:t>
                      </m:r>
                      <m:r>
                        <a:rPr lang="en-US" sz="1200" b="1" i="1" smtClean="0">
                          <a:latin typeface="Cambria Math" panose="02040503050406030204" pitchFamily="18" charset="0"/>
                        </a:rPr>
                        <m:t>𝟓</m:t>
                      </m:r>
                      <m:r>
                        <a:rPr lang="en-US" sz="1200" b="1" i="1" smtClean="0">
                          <a:latin typeface="Cambria Math" panose="02040503050406030204" pitchFamily="18" charset="0"/>
                        </a:rPr>
                        <m:t> </m:t>
                      </m:r>
                      <m:r>
                        <a:rPr lang="en-US" sz="1200" b="1" i="1" smtClean="0">
                          <a:latin typeface="Cambria Math" panose="02040503050406030204" pitchFamily="18" charset="0"/>
                        </a:rPr>
                        <m:t>𝝁</m:t>
                      </m:r>
                      <m:r>
                        <a:rPr lang="en-US" sz="1200" b="1" i="1" smtClean="0">
                          <a:latin typeface="Cambria Math" panose="02040503050406030204" pitchFamily="18" charset="0"/>
                        </a:rPr>
                        <m:t>𝒎</m:t>
                      </m:r>
                    </m:oMath>
                  </m:oMathPara>
                </a14:m>
                <a:endParaRPr lang="en-US" sz="1050"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29508" y="3830704"/>
                <a:ext cx="1259910" cy="276999"/>
              </a:xfrm>
              <a:prstGeom prst="rect">
                <a:avLst/>
              </a:prstGeom>
              <a:blipFill>
                <a:blip r:embed="rId5"/>
                <a:stretch>
                  <a:fillRect/>
                </a:stretch>
              </a:blipFill>
            </p:spPr>
            <p:txBody>
              <a:bodyPr/>
              <a:lstStyle/>
              <a:p>
                <a:r>
                  <a:rPr lang="en-US">
                    <a:noFill/>
                  </a:rPr>
                  <a:t> </a:t>
                </a:r>
              </a:p>
            </p:txBody>
          </p:sp>
        </mc:Fallback>
      </mc:AlternateContent>
      <p:sp>
        <p:nvSpPr>
          <p:cNvPr id="17" name="Slide Number Placeholder 16"/>
          <p:cNvSpPr>
            <a:spLocks noGrp="1"/>
          </p:cNvSpPr>
          <p:nvPr>
            <p:ph type="sldNum" sz="quarter" idx="12"/>
          </p:nvPr>
        </p:nvSpPr>
        <p:spPr/>
        <p:txBody>
          <a:bodyPr/>
          <a:lstStyle/>
          <a:p>
            <a:fld id="{5B780650-73D5-43D5-82BC-C00EFD70B6EB}" type="slidenum">
              <a:rPr lang="en-US" smtClean="0"/>
              <a:t>10</a:t>
            </a:fld>
            <a:endParaRPr lang="en-US"/>
          </a:p>
        </p:txBody>
      </p:sp>
      <p:pic>
        <p:nvPicPr>
          <p:cNvPr id="13" name="Picture 12"/>
          <p:cNvPicPr/>
          <p:nvPr/>
        </p:nvPicPr>
        <p:blipFill rotWithShape="1">
          <a:blip r:embed="rId6">
            <a:extLst>
              <a:ext uri="{28A0092B-C50C-407E-A947-70E740481C1C}">
                <a14:useLocalDpi xmlns:a14="http://schemas.microsoft.com/office/drawing/2010/main" val="0"/>
              </a:ext>
            </a:extLst>
          </a:blip>
          <a:srcRect l="8960" r="22313"/>
          <a:stretch/>
        </p:blipFill>
        <p:spPr bwMode="auto">
          <a:xfrm>
            <a:off x="303264" y="3976016"/>
            <a:ext cx="2024271" cy="2178205"/>
          </a:xfrm>
          <a:prstGeom prst="rect">
            <a:avLst/>
          </a:prstGeom>
          <a:noFill/>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7"/>
          <a:srcRect l="10655" t="5948" r="17552" b="10340"/>
          <a:stretch/>
        </p:blipFill>
        <p:spPr>
          <a:xfrm>
            <a:off x="4453305" y="4106080"/>
            <a:ext cx="1927112" cy="1831624"/>
          </a:xfrm>
          <a:prstGeom prst="rect">
            <a:avLst/>
          </a:prstGeom>
        </p:spPr>
      </p:pic>
      <p:pic>
        <p:nvPicPr>
          <p:cNvPr id="4" name="Picture 3"/>
          <p:cNvPicPr>
            <a:picLocks noChangeAspect="1"/>
          </p:cNvPicPr>
          <p:nvPr/>
        </p:nvPicPr>
        <p:blipFill rotWithShape="1">
          <a:blip r:embed="rId8"/>
          <a:srcRect l="10729" t="6418" r="17395" b="9588"/>
          <a:stretch/>
        </p:blipFill>
        <p:spPr>
          <a:xfrm>
            <a:off x="2406881" y="4106080"/>
            <a:ext cx="1911701" cy="1840875"/>
          </a:xfrm>
          <a:prstGeom prst="rect">
            <a:avLst/>
          </a:prstGeom>
        </p:spPr>
      </p:pic>
      <p:pic>
        <p:nvPicPr>
          <p:cNvPr id="18" name="Picture 17"/>
          <p:cNvPicPr/>
          <p:nvPr/>
        </p:nvPicPr>
        <p:blipFill rotWithShape="1">
          <a:blip r:embed="rId6">
            <a:extLst>
              <a:ext uri="{28A0092B-C50C-407E-A947-70E740481C1C}">
                <a14:useLocalDpi xmlns:a14="http://schemas.microsoft.com/office/drawing/2010/main" val="0"/>
              </a:ext>
            </a:extLst>
          </a:blip>
          <a:srcRect l="76576" r="4658"/>
          <a:stretch/>
        </p:blipFill>
        <p:spPr bwMode="auto">
          <a:xfrm>
            <a:off x="6402451" y="3971682"/>
            <a:ext cx="526974" cy="2182539"/>
          </a:xfrm>
          <a:prstGeom prst="rect">
            <a:avLst/>
          </a:prstGeom>
          <a:noFill/>
          <a:ln>
            <a:noFill/>
          </a:ln>
          <a:extLst>
            <a:ext uri="{53640926-AAD7-44D8-BBD7-CCE9431645EC}">
              <a14:shadowObscured xmlns:a14="http://schemas.microsoft.com/office/drawing/2010/main"/>
            </a:ext>
          </a:extLst>
        </p:spPr>
      </p:pic>
      <p:sp>
        <p:nvSpPr>
          <p:cNvPr id="19" name="TextBox 18"/>
          <p:cNvSpPr txBox="1"/>
          <p:nvPr/>
        </p:nvSpPr>
        <p:spPr>
          <a:xfrm>
            <a:off x="2747723" y="3577253"/>
            <a:ext cx="1248642" cy="492443"/>
          </a:xfrm>
          <a:prstGeom prst="rect">
            <a:avLst/>
          </a:prstGeom>
          <a:noFill/>
          <a:ln w="19050">
            <a:solidFill>
              <a:schemeClr val="accent6">
                <a:lumMod val="75000"/>
              </a:schemeClr>
            </a:solidFill>
          </a:ln>
        </p:spPr>
        <p:txBody>
          <a:bodyPr wrap="square" rtlCol="0">
            <a:spAutoFit/>
          </a:bodyPr>
          <a:lstStyle/>
          <a:p>
            <a:pPr algn="ctr"/>
            <a:r>
              <a:rPr lang="en-US" sz="1400" b="1" dirty="0">
                <a:solidFill>
                  <a:schemeClr val="accent6">
                    <a:lumMod val="75000"/>
                  </a:schemeClr>
                </a:solidFill>
              </a:rPr>
              <a:t>Rand II</a:t>
            </a:r>
          </a:p>
          <a:p>
            <a:pPr algn="ctr"/>
            <a:r>
              <a:rPr lang="en-US" sz="1200" b="1" dirty="0">
                <a:solidFill>
                  <a:schemeClr val="accent6">
                    <a:lumMod val="75000"/>
                  </a:schemeClr>
                </a:solidFill>
              </a:rPr>
              <a:t>(non-emit +10%)</a:t>
            </a:r>
            <a:endParaRPr lang="en-US" sz="1600" b="1" dirty="0">
              <a:solidFill>
                <a:schemeClr val="accent6">
                  <a:lumMod val="75000"/>
                </a:schemeClr>
              </a:solidFill>
            </a:endParaRPr>
          </a:p>
        </p:txBody>
      </p:sp>
      <p:sp>
        <p:nvSpPr>
          <p:cNvPr id="20" name="TextBox 19"/>
          <p:cNvSpPr txBox="1"/>
          <p:nvPr/>
        </p:nvSpPr>
        <p:spPr>
          <a:xfrm>
            <a:off x="4831592" y="3577252"/>
            <a:ext cx="1248642" cy="492443"/>
          </a:xfrm>
          <a:prstGeom prst="rect">
            <a:avLst/>
          </a:prstGeom>
          <a:noFill/>
          <a:ln w="19050">
            <a:solidFill>
              <a:srgbClr val="FF0000"/>
            </a:solidFill>
          </a:ln>
        </p:spPr>
        <p:txBody>
          <a:bodyPr wrap="square" rtlCol="0">
            <a:spAutoFit/>
          </a:bodyPr>
          <a:lstStyle/>
          <a:p>
            <a:pPr algn="ctr"/>
            <a:r>
              <a:rPr lang="en-US" sz="1400" b="1" dirty="0">
                <a:solidFill>
                  <a:srgbClr val="FF0000"/>
                </a:solidFill>
              </a:rPr>
              <a:t>Rand III</a:t>
            </a:r>
          </a:p>
          <a:p>
            <a:pPr algn="ctr"/>
            <a:r>
              <a:rPr lang="en-US" sz="1200" b="1" dirty="0">
                <a:solidFill>
                  <a:srgbClr val="FF0000"/>
                </a:solidFill>
              </a:rPr>
              <a:t>(non-emit +15%)</a:t>
            </a:r>
            <a:endParaRPr lang="en-US" sz="1600" b="1" dirty="0">
              <a:solidFill>
                <a:srgbClr val="FF0000"/>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767919845"/>
              </p:ext>
            </p:extLst>
          </p:nvPr>
        </p:nvGraphicFramePr>
        <p:xfrm>
          <a:off x="810757" y="1693834"/>
          <a:ext cx="5269477" cy="1521650"/>
        </p:xfrm>
        <a:graphic>
          <a:graphicData uri="http://schemas.openxmlformats.org/drawingml/2006/table">
            <a:tbl>
              <a:tblPr firstRow="1" firstCol="1" bandRow="1">
                <a:tableStyleId>{5C22544A-7EE6-4342-B048-85BDC9FD1C3A}</a:tableStyleId>
              </a:tblPr>
              <a:tblGrid>
                <a:gridCol w="1599047">
                  <a:extLst>
                    <a:ext uri="{9D8B030D-6E8A-4147-A177-3AD203B41FA5}">
                      <a16:colId xmlns:a16="http://schemas.microsoft.com/office/drawing/2014/main" val="1357593367"/>
                    </a:ext>
                  </a:extLst>
                </a:gridCol>
                <a:gridCol w="1351129">
                  <a:extLst>
                    <a:ext uri="{9D8B030D-6E8A-4147-A177-3AD203B41FA5}">
                      <a16:colId xmlns:a16="http://schemas.microsoft.com/office/drawing/2014/main" val="3369909684"/>
                    </a:ext>
                  </a:extLst>
                </a:gridCol>
                <a:gridCol w="779705">
                  <a:extLst>
                    <a:ext uri="{9D8B030D-6E8A-4147-A177-3AD203B41FA5}">
                      <a16:colId xmlns:a16="http://schemas.microsoft.com/office/drawing/2014/main" val="2630008179"/>
                    </a:ext>
                  </a:extLst>
                </a:gridCol>
                <a:gridCol w="727114">
                  <a:extLst>
                    <a:ext uri="{9D8B030D-6E8A-4147-A177-3AD203B41FA5}">
                      <a16:colId xmlns:a16="http://schemas.microsoft.com/office/drawing/2014/main" val="2306492151"/>
                    </a:ext>
                  </a:extLst>
                </a:gridCol>
                <a:gridCol w="812482">
                  <a:extLst>
                    <a:ext uri="{9D8B030D-6E8A-4147-A177-3AD203B41FA5}">
                      <a16:colId xmlns:a16="http://schemas.microsoft.com/office/drawing/2014/main" val="758700039"/>
                    </a:ext>
                  </a:extLst>
                </a:gridCol>
              </a:tblGrid>
              <a:tr h="368985">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Work Function [eV]</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Experiment [1]</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Rand I</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Rand II</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Rand III</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9716094"/>
                  </a:ext>
                </a:extLst>
              </a:tr>
              <a:tr h="195920">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1.61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18.54</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17.97</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12.89</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7.42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9090427"/>
                  </a:ext>
                </a:extLst>
              </a:tr>
              <a:tr h="195920">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1.79</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10.32</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9.77</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8.59</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7.42</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043620"/>
                  </a:ext>
                </a:extLst>
              </a:tr>
              <a:tr h="195920">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2.3</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10.99</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9.38</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11.33</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11.33</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496570"/>
                  </a:ext>
                </a:extLst>
              </a:tr>
              <a:tr h="195920">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2.31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37.69</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43.75</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37.50</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37.11</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9329741"/>
                  </a:ext>
                </a:extLst>
              </a:tr>
              <a:tr h="368985">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10 (non-emitting)</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22.46</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a:solidFill>
                            <a:schemeClr val="tx1"/>
                          </a:solidFill>
                          <a:effectLst/>
                          <a:latin typeface="Arial" panose="020B0604020202020204" pitchFamily="34" charset="0"/>
                          <a:cs typeface="Arial" panose="020B0604020202020204" pitchFamily="34" charset="0"/>
                        </a:rPr>
                        <a:t>19.14</a:t>
                      </a:r>
                      <a:endParaRPr lang="en-U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29.69</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dirty="0">
                          <a:solidFill>
                            <a:schemeClr val="tx1"/>
                          </a:solidFill>
                          <a:effectLst/>
                          <a:latin typeface="Arial" panose="020B0604020202020204" pitchFamily="34" charset="0"/>
                          <a:cs typeface="Arial" panose="020B0604020202020204" pitchFamily="34" charset="0"/>
                        </a:rPr>
                        <a:t>36.72</a:t>
                      </a:r>
                      <a:endPar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6376215"/>
                  </a:ext>
                </a:extLst>
              </a:tr>
            </a:tbl>
          </a:graphicData>
        </a:graphic>
      </p:graphicFrame>
      <p:sp>
        <p:nvSpPr>
          <p:cNvPr id="22" name="Rectangle 21"/>
          <p:cNvSpPr/>
          <p:nvPr/>
        </p:nvSpPr>
        <p:spPr>
          <a:xfrm>
            <a:off x="-269588" y="6139833"/>
            <a:ext cx="11473841" cy="461152"/>
          </a:xfrm>
          <a:prstGeom prst="rect">
            <a:avLst/>
          </a:prstGeom>
        </p:spPr>
        <p:txBody>
          <a:bodyPr wrap="square">
            <a:spAutoFit/>
          </a:bodyPr>
          <a:lstStyle/>
          <a:p>
            <a:pPr lvl="1">
              <a:lnSpc>
                <a:spcPct val="90000"/>
              </a:lnSpc>
              <a:spcBef>
                <a:spcPts val="500"/>
              </a:spcBef>
            </a:pPr>
            <a:r>
              <a:rPr lang="en-US" sz="1100" b="1" dirty="0">
                <a:latin typeface="Arial" panose="020B0604020202020204" pitchFamily="34" charset="0"/>
                <a:cs typeface="Arial" panose="020B0604020202020204" pitchFamily="34" charset="0"/>
              </a:rPr>
              <a:t>[1] D. </a:t>
            </a:r>
            <a:r>
              <a:rPr lang="en-US" sz="1100" b="1" dirty="0" err="1">
                <a:latin typeface="Arial" panose="020B0604020202020204" pitchFamily="34" charset="0"/>
                <a:cs typeface="Arial" panose="020B0604020202020204" pitchFamily="34" charset="0"/>
              </a:rPr>
              <a:t>Chernin</a:t>
            </a:r>
            <a:r>
              <a:rPr lang="en-US" sz="1100" b="1" dirty="0">
                <a:latin typeface="Arial" panose="020B0604020202020204" pitchFamily="34" charset="0"/>
                <a:cs typeface="Arial" panose="020B0604020202020204" pitchFamily="34" charset="0"/>
              </a:rPr>
              <a:t>, Y. Y. Lau, J. J. </a:t>
            </a:r>
            <a:r>
              <a:rPr lang="en-US" sz="1100" b="1" dirty="0" err="1">
                <a:latin typeface="Arial" panose="020B0604020202020204" pitchFamily="34" charset="0"/>
                <a:cs typeface="Arial" panose="020B0604020202020204" pitchFamily="34" charset="0"/>
              </a:rPr>
              <a:t>Petillo</a:t>
            </a:r>
            <a:r>
              <a:rPr lang="en-US" sz="1100" b="1" dirty="0">
                <a:latin typeface="Arial" panose="020B0604020202020204" pitchFamily="34" charset="0"/>
                <a:cs typeface="Arial" panose="020B0604020202020204" pitchFamily="34" charset="0"/>
              </a:rPr>
              <a:t>, S. </a:t>
            </a:r>
            <a:r>
              <a:rPr lang="en-US" sz="1100" b="1" dirty="0" err="1">
                <a:latin typeface="Arial" panose="020B0604020202020204" pitchFamily="34" charset="0"/>
                <a:cs typeface="Arial" panose="020B0604020202020204" pitchFamily="34" charset="0"/>
              </a:rPr>
              <a:t>Ovtchinnikov</a:t>
            </a:r>
            <a:r>
              <a:rPr lang="en-US" sz="1100" b="1" dirty="0">
                <a:latin typeface="Arial" panose="020B0604020202020204" pitchFamily="34" charset="0"/>
                <a:cs typeface="Arial" panose="020B0604020202020204" pitchFamily="34" charset="0"/>
              </a:rPr>
              <a:t>, D. Chen, A. Jassem, R. Jacobs, D. Morgan, J. H. </a:t>
            </a:r>
            <a:r>
              <a:rPr lang="en-US" sz="1100" b="1" dirty="0" err="1">
                <a:latin typeface="Arial" panose="020B0604020202020204" pitchFamily="34" charset="0"/>
                <a:cs typeface="Arial" panose="020B0604020202020204" pitchFamily="34" charset="0"/>
              </a:rPr>
              <a:t>Booske</a:t>
            </a:r>
            <a:r>
              <a:rPr lang="en-US" sz="1100" b="1" dirty="0">
                <a:latin typeface="Arial" panose="020B0604020202020204" pitchFamily="34" charset="0"/>
                <a:cs typeface="Arial" panose="020B0604020202020204" pitchFamily="34" charset="0"/>
              </a:rPr>
              <a:t>, “Effect of   </a:t>
            </a:r>
          </a:p>
          <a:p>
            <a:pPr lvl="1">
              <a:lnSpc>
                <a:spcPct val="90000"/>
              </a:lnSpc>
              <a:spcBef>
                <a:spcPts val="500"/>
              </a:spcBef>
            </a:pP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nonuniform</a:t>
            </a:r>
            <a:r>
              <a:rPr lang="en-US" sz="1100" b="1" dirty="0">
                <a:latin typeface="Arial" panose="020B0604020202020204" pitchFamily="34" charset="0"/>
                <a:cs typeface="Arial" panose="020B0604020202020204" pitchFamily="34" charset="0"/>
              </a:rPr>
              <a:t> emission on </a:t>
            </a:r>
            <a:r>
              <a:rPr lang="en-US" sz="1100" b="1" dirty="0" err="1">
                <a:latin typeface="Arial" panose="020B0604020202020204" pitchFamily="34" charset="0"/>
                <a:cs typeface="Arial" panose="020B0604020202020204" pitchFamily="34" charset="0"/>
              </a:rPr>
              <a:t>Miram</a:t>
            </a:r>
            <a:r>
              <a:rPr lang="en-US" sz="1100" b="1" dirty="0">
                <a:latin typeface="Arial" panose="020B0604020202020204" pitchFamily="34" charset="0"/>
                <a:cs typeface="Arial" panose="020B0604020202020204" pitchFamily="34" charset="0"/>
              </a:rPr>
              <a:t> curves,” IEEE Trans. Plasma Sci. 48, 146 (2020).</a:t>
            </a:r>
          </a:p>
        </p:txBody>
      </p:sp>
      <p:graphicFrame>
        <p:nvGraphicFramePr>
          <p:cNvPr id="23" name="Chart 22">
            <a:extLst>
              <a:ext uri="{FF2B5EF4-FFF2-40B4-BE49-F238E27FC236}">
                <a16:creationId xmlns:a16="http://schemas.microsoft.com/office/drawing/2014/main" id="{78B1341A-D116-404F-BDD0-20F55C320B38}"/>
              </a:ext>
            </a:extLst>
          </p:cNvPr>
          <p:cNvGraphicFramePr>
            <a:graphicFrameLocks/>
          </p:cNvGraphicFramePr>
          <p:nvPr>
            <p:extLst>
              <p:ext uri="{D42A27DB-BD31-4B8C-83A1-F6EECF244321}">
                <p14:modId xmlns:p14="http://schemas.microsoft.com/office/powerpoint/2010/main" val="2518217111"/>
              </p:ext>
            </p:extLst>
          </p:nvPr>
        </p:nvGraphicFramePr>
        <p:xfrm>
          <a:off x="6760683" y="1485314"/>
          <a:ext cx="5431317" cy="445239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548786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493" t="-991" r="32731" b="991"/>
          <a:stretch/>
        </p:blipFill>
        <p:spPr>
          <a:xfrm>
            <a:off x="8498628" y="3774908"/>
            <a:ext cx="3693372" cy="2714550"/>
          </a:xfrm>
          <a:prstGeom prst="rect">
            <a:avLst/>
          </a:prstGeom>
        </p:spPr>
      </p:pic>
      <p:sp>
        <p:nvSpPr>
          <p:cNvPr id="2" name="Title 1"/>
          <p:cNvSpPr>
            <a:spLocks noGrp="1"/>
          </p:cNvSpPr>
          <p:nvPr>
            <p:ph type="title"/>
          </p:nvPr>
        </p:nvSpPr>
        <p:spPr/>
        <p:txBody>
          <a:bodyPr>
            <a:normAutofit fontScale="90000"/>
          </a:bodyPr>
          <a:lstStyle/>
          <a:p>
            <a:r>
              <a:rPr lang="en-US" dirty="0"/>
              <a:t>Contributions from WF Regions</a:t>
            </a:r>
            <a:br>
              <a:rPr lang="en-US" dirty="0"/>
            </a:br>
            <a:r>
              <a:rPr lang="en-US" sz="3200" dirty="0">
                <a:solidFill>
                  <a:srgbClr val="002D62"/>
                </a:solidFill>
              </a:rPr>
              <a:t>Rand I</a:t>
            </a:r>
            <a:br>
              <a:rPr lang="en-US" sz="3200" dirty="0">
                <a:solidFill>
                  <a:srgbClr val="002D62"/>
                </a:solidFill>
              </a:rPr>
            </a:br>
            <a:r>
              <a:rPr lang="en-US" sz="2200" dirty="0">
                <a:solidFill>
                  <a:srgbClr val="002D62"/>
                </a:solidFill>
              </a:rPr>
              <a:t>(Random distribution based on exp. data)</a:t>
            </a:r>
          </a:p>
        </p:txBody>
      </p:sp>
      <p:sp>
        <p:nvSpPr>
          <p:cNvPr id="4" name="Slide Number Placeholder 3"/>
          <p:cNvSpPr>
            <a:spLocks noGrp="1"/>
          </p:cNvSpPr>
          <p:nvPr>
            <p:ph type="sldNum" sz="quarter" idx="12"/>
          </p:nvPr>
        </p:nvSpPr>
        <p:spPr/>
        <p:txBody>
          <a:bodyPr/>
          <a:lstStyle/>
          <a:p>
            <a:fld id="{5B780650-73D5-43D5-82BC-C00EFD70B6EB}" type="slidenum">
              <a:rPr lang="en-US" smtClean="0"/>
              <a:t>11</a:t>
            </a:fld>
            <a:endParaRPr lang="en-US"/>
          </a:p>
        </p:txBody>
      </p:sp>
      <mc:AlternateContent xmlns:mc="http://schemas.openxmlformats.org/markup-compatibility/2006" xmlns:a14="http://schemas.microsoft.com/office/drawing/2010/main">
        <mc:Choice Requires="a14">
          <p:sp>
            <p:nvSpPr>
              <p:cNvPr id="39" name="Content Placeholder 2"/>
              <p:cNvSpPr>
                <a:spLocks noGrp="1"/>
              </p:cNvSpPr>
              <p:nvPr>
                <p:ph idx="1"/>
              </p:nvPr>
            </p:nvSpPr>
            <p:spPr>
              <a:xfrm>
                <a:off x="332091" y="1684161"/>
                <a:ext cx="6835191" cy="1935198"/>
              </a:xfrm>
            </p:spPr>
            <p:txBody>
              <a:bodyPr>
                <a:normAutofit/>
              </a:bodyPr>
              <a:lstStyle/>
              <a:p>
                <a:r>
                  <a:rPr lang="en-US" sz="2400" dirty="0"/>
                  <a:t>Note that current density contributed by the 1.61eV tiles is almost </a:t>
                </a:r>
                <a14:m>
                  <m:oMath xmlns:m="http://schemas.openxmlformats.org/officeDocument/2006/math">
                    <m:r>
                      <a:rPr lang="en-US" sz="2400" b="0" i="0" smtClean="0">
                        <a:latin typeface="Cambria Math" panose="02040503050406030204" pitchFamily="18" charset="0"/>
                      </a:rPr>
                      <m:t>5</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𝐽</m:t>
                        </m:r>
                      </m:e>
                      <m:sub>
                        <m:r>
                          <a:rPr lang="en-US" sz="2400" b="0" i="1" smtClean="0">
                            <a:latin typeface="Cambria Math" panose="02040503050406030204" pitchFamily="18" charset="0"/>
                          </a:rPr>
                          <m:t>𝑆𝐶𝐿</m:t>
                        </m:r>
                      </m:sub>
                    </m:sSub>
                    <m:r>
                      <a:rPr lang="en-US" sz="2400" b="0" i="0" smtClean="0">
                        <a:latin typeface="Cambria Math" panose="02040503050406030204" pitchFamily="18" charset="0"/>
                      </a:rPr>
                      <m:t> </m:t>
                    </m:r>
                    <m:r>
                      <a:rPr lang="en-US" sz="2400" b="0" i="1" dirty="0" smtClean="0">
                        <a:latin typeface="Cambria Math" panose="02040503050406030204" pitchFamily="18" charset="0"/>
                      </a:rPr>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𝐽</m:t>
                        </m:r>
                      </m:e>
                      <m:sub>
                        <m:r>
                          <a:rPr lang="en-US" sz="2400" b="0" i="1" dirty="0" smtClean="0">
                            <a:latin typeface="Cambria Math" panose="02040503050406030204" pitchFamily="18" charset="0"/>
                          </a:rPr>
                          <m:t>𝑆𝐶𝐿</m:t>
                        </m:r>
                      </m:sub>
                    </m:sSub>
                    <m:r>
                      <a:rPr lang="en-US" sz="2400" b="0" i="1" dirty="0" smtClean="0">
                        <a:latin typeface="Cambria Math" panose="02040503050406030204" pitchFamily="18" charset="0"/>
                      </a:rPr>
                      <m:t>~ 4.2 </m:t>
                    </m:r>
                    <m:sSup>
                      <m:sSupPr>
                        <m:ctrlPr>
                          <a:rPr lang="en-US" sz="2400" b="0" i="1" dirty="0" smtClean="0">
                            <a:latin typeface="Cambria Math" panose="02040503050406030204" pitchFamily="18" charset="0"/>
                          </a:rPr>
                        </m:ctrlPr>
                      </m:sSupPr>
                      <m:e>
                        <m:r>
                          <m:rPr>
                            <m:nor/>
                          </m:rPr>
                          <a:rPr lang="en-US" sz="2400" b="0" i="0" dirty="0" smtClean="0">
                            <a:latin typeface="Cambria Math" panose="02040503050406030204" pitchFamily="18" charset="0"/>
                          </a:rPr>
                          <m:t>A</m:t>
                        </m:r>
                        <m:r>
                          <m:rPr>
                            <m:nor/>
                          </m:rPr>
                          <a:rPr lang="en-US" sz="2400" b="0" i="0" dirty="0" smtClean="0">
                            <a:latin typeface="Cambria Math" panose="02040503050406030204" pitchFamily="18" charset="0"/>
                          </a:rPr>
                          <m:t>/</m:t>
                        </m:r>
                        <m:r>
                          <m:rPr>
                            <m:nor/>
                          </m:rPr>
                          <a:rPr lang="en-US" sz="2400" b="0" i="0" dirty="0" smtClean="0">
                            <a:latin typeface="Cambria Math" panose="02040503050406030204" pitchFamily="18" charset="0"/>
                          </a:rPr>
                          <m:t>cm</m:t>
                        </m:r>
                      </m:e>
                      <m:sup>
                        <m:r>
                          <a:rPr lang="en-US" sz="2400" b="0" i="1" dirty="0" smtClean="0">
                            <a:latin typeface="Cambria Math" panose="02040503050406030204" pitchFamily="18" charset="0"/>
                          </a:rPr>
                          <m:t>2</m:t>
                        </m:r>
                      </m:sup>
                    </m:sSup>
                    <m:r>
                      <a:rPr lang="en-US" sz="2400" b="0" i="1" dirty="0" smtClean="0">
                        <a:latin typeface="Cambria Math" panose="02040503050406030204" pitchFamily="18" charset="0"/>
                      </a:rPr>
                      <m:t>)</m:t>
                    </m:r>
                  </m:oMath>
                </a14:m>
                <a:endParaRPr lang="en-US" sz="2400" b="0" dirty="0"/>
              </a:p>
              <a:p>
                <a:r>
                  <a:rPr lang="en-US" sz="2400" dirty="0"/>
                  <a:t>Easier to understand contributions from various WFs by studying </a:t>
                </a:r>
                <a:r>
                  <a:rPr lang="en-US" sz="2400" dirty="0">
                    <a:solidFill>
                      <a:srgbClr val="002D62"/>
                    </a:solidFill>
                  </a:rPr>
                  <a:t>current</a:t>
                </a:r>
                <a:r>
                  <a:rPr lang="en-US" sz="2400" dirty="0"/>
                  <a:t>, not </a:t>
                </a:r>
                <a:r>
                  <a:rPr lang="en-US" sz="2400" dirty="0">
                    <a:solidFill>
                      <a:srgbClr val="002D62"/>
                    </a:solidFill>
                  </a:rPr>
                  <a:t>current </a:t>
                </a:r>
                <a:r>
                  <a:rPr lang="en-US" sz="2400" i="1" dirty="0">
                    <a:solidFill>
                      <a:srgbClr val="002D62"/>
                    </a:solidFill>
                  </a:rPr>
                  <a:t>density</a:t>
                </a:r>
              </a:p>
            </p:txBody>
          </p:sp>
        </mc:Choice>
        <mc:Fallback xmlns="">
          <p:sp>
            <p:nvSpPr>
              <p:cNvPr id="39" name="Content Placeholder 2"/>
              <p:cNvSpPr>
                <a:spLocks noGrp="1" noRot="1" noChangeAspect="1" noMove="1" noResize="1" noEditPoints="1" noAdjustHandles="1" noChangeArrowheads="1" noChangeShapeType="1" noTextEdit="1"/>
              </p:cNvSpPr>
              <p:nvPr>
                <p:ph idx="1"/>
              </p:nvPr>
            </p:nvSpPr>
            <p:spPr>
              <a:xfrm>
                <a:off x="332091" y="1684161"/>
                <a:ext cx="6835191" cy="1935198"/>
              </a:xfrm>
              <a:blipFill>
                <a:blip r:embed="rId6"/>
                <a:stretch>
                  <a:fillRect l="-1159" t="-4403"/>
                </a:stretch>
              </a:blipFill>
            </p:spPr>
            <p:txBody>
              <a:bodyPr/>
              <a:lstStyle/>
              <a:p>
                <a:r>
                  <a:rPr lang="en-US">
                    <a:noFill/>
                  </a:rPr>
                  <a:t> </a:t>
                </a:r>
              </a:p>
            </p:txBody>
          </p:sp>
        </mc:Fallback>
      </mc:AlternateContent>
      <p:pic>
        <p:nvPicPr>
          <p:cNvPr id="8" name="Picture 7"/>
          <p:cNvPicPr>
            <a:picLocks noChangeAspect="1"/>
          </p:cNvPicPr>
          <p:nvPr/>
        </p:nvPicPr>
        <p:blipFill>
          <a:blip r:embed="rId7"/>
          <a:stretch>
            <a:fillRect/>
          </a:stretch>
        </p:blipFill>
        <p:spPr>
          <a:xfrm>
            <a:off x="3376891" y="3781291"/>
            <a:ext cx="5479476" cy="2757621"/>
          </a:xfrm>
          <a:prstGeom prst="rect">
            <a:avLst/>
          </a:prstGeom>
        </p:spPr>
      </p:pic>
      <p:sp>
        <p:nvSpPr>
          <p:cNvPr id="33" name="TextBox 32"/>
          <p:cNvSpPr txBox="1"/>
          <p:nvPr/>
        </p:nvSpPr>
        <p:spPr>
          <a:xfrm>
            <a:off x="1258499" y="3556189"/>
            <a:ext cx="1074942" cy="400110"/>
          </a:xfrm>
          <a:prstGeom prst="rect">
            <a:avLst/>
          </a:prstGeom>
          <a:noFill/>
          <a:ln w="19050">
            <a:solidFill>
              <a:schemeClr val="tx1"/>
            </a:solidFill>
          </a:ln>
        </p:spPr>
        <p:txBody>
          <a:bodyPr wrap="square" rtlCol="0">
            <a:spAutoFit/>
          </a:bodyPr>
          <a:lstStyle/>
          <a:p>
            <a:pPr algn="ctr"/>
            <a:r>
              <a:rPr lang="en-US" sz="2000" b="1" dirty="0"/>
              <a:t>Rand I</a:t>
            </a:r>
          </a:p>
        </p:txBody>
      </p:sp>
      <p:pic>
        <p:nvPicPr>
          <p:cNvPr id="13" name="Picture 12"/>
          <p:cNvPicPr/>
          <p:nvPr/>
        </p:nvPicPr>
        <p:blipFill rotWithShape="1">
          <a:blip r:embed="rId8">
            <a:extLst>
              <a:ext uri="{28A0092B-C50C-407E-A947-70E740481C1C}">
                <a14:useLocalDpi xmlns:a14="http://schemas.microsoft.com/office/drawing/2010/main" val="0"/>
              </a:ext>
            </a:extLst>
          </a:blip>
          <a:srcRect l="8960" r="4659"/>
          <a:stretch/>
        </p:blipFill>
        <p:spPr bwMode="auto">
          <a:xfrm>
            <a:off x="488822" y="3836695"/>
            <a:ext cx="2888069" cy="2601886"/>
          </a:xfrm>
          <a:prstGeom prst="rect">
            <a:avLst/>
          </a:prstGeom>
          <a:noFill/>
          <a:ln>
            <a:noFill/>
          </a:ln>
          <a:extLst>
            <a:ext uri="{53640926-AAD7-44D8-BBD7-CCE9431645EC}">
              <a14:shadowObscured xmlns:a14="http://schemas.microsoft.com/office/drawing/2010/main"/>
            </a:ext>
          </a:extLst>
        </p:spPr>
      </p:pic>
      <p:grpSp>
        <p:nvGrpSpPr>
          <p:cNvPr id="9" name="Group 8"/>
          <p:cNvGrpSpPr/>
          <p:nvPr/>
        </p:nvGrpSpPr>
        <p:grpSpPr>
          <a:xfrm>
            <a:off x="2193457" y="3629249"/>
            <a:ext cx="1367971" cy="307777"/>
            <a:chOff x="10528102" y="3615806"/>
            <a:chExt cx="1367971" cy="307777"/>
          </a:xfrm>
        </p:grpSpPr>
        <mc:AlternateContent xmlns:mc="http://schemas.openxmlformats.org/markup-compatibility/2006" xmlns:a14="http://schemas.microsoft.com/office/drawing/2010/main">
          <mc:Choice Requires="a14">
            <p:sp>
              <p:nvSpPr>
                <p:cNvPr id="18" name="TextBox 17"/>
                <p:cNvSpPr txBox="1"/>
                <p:nvPr/>
              </p:nvSpPr>
              <p:spPr>
                <a:xfrm>
                  <a:off x="10528102" y="3615806"/>
                  <a:ext cx="1367971" cy="307777"/>
                </a:xfrm>
                <a:prstGeom prst="rect">
                  <a:avLst/>
                </a:prstGeom>
                <a:noFill/>
              </p:spPr>
              <p:txBody>
                <a:bodyPr wrap="square" rtlCol="0">
                  <a:spAutoFit/>
                </a:bodyPr>
                <a:lstStyle/>
                <a:p>
                  <a:pPr algn="just"/>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𝒔</m:t>
                        </m:r>
                        <m:r>
                          <a:rPr lang="en-US" sz="1400" b="1" i="1" smtClean="0">
                            <a:latin typeface="Cambria Math" panose="02040503050406030204" pitchFamily="18" charset="0"/>
                          </a:rPr>
                          <m:t>=</m:t>
                        </m:r>
                        <m:r>
                          <a:rPr lang="en-US" sz="1400" b="1" i="1" smtClean="0">
                            <a:latin typeface="Cambria Math" panose="02040503050406030204" pitchFamily="18" charset="0"/>
                          </a:rPr>
                          <m:t>𝟐</m:t>
                        </m:r>
                        <m:r>
                          <a:rPr lang="en-US" sz="1400" b="1" i="1" smtClean="0">
                            <a:latin typeface="Cambria Math" panose="02040503050406030204" pitchFamily="18" charset="0"/>
                          </a:rPr>
                          <m:t>.</m:t>
                        </m:r>
                        <m:r>
                          <a:rPr lang="en-US" sz="1400" b="1" i="1" smtClean="0">
                            <a:latin typeface="Cambria Math" panose="02040503050406030204" pitchFamily="18" charset="0"/>
                          </a:rPr>
                          <m:t>𝟓</m:t>
                        </m:r>
                        <m:r>
                          <a:rPr lang="en-US" sz="1400" b="1" i="1" smtClean="0">
                            <a:latin typeface="Cambria Math" panose="02040503050406030204" pitchFamily="18" charset="0"/>
                          </a:rPr>
                          <m:t> </m:t>
                        </m:r>
                        <m:r>
                          <a:rPr lang="en-US" sz="1400" b="1" i="1" smtClean="0">
                            <a:latin typeface="Cambria Math" panose="02040503050406030204" pitchFamily="18" charset="0"/>
                          </a:rPr>
                          <m:t>𝝁</m:t>
                        </m:r>
                        <m:r>
                          <a:rPr lang="en-US" sz="1400" b="1" i="1" smtClean="0">
                            <a:latin typeface="Cambria Math" panose="02040503050406030204" pitchFamily="18" charset="0"/>
                          </a:rPr>
                          <m:t>𝒎</m:t>
                        </m:r>
                      </m:oMath>
                    </m:oMathPara>
                  </a14:m>
                  <a:endParaRPr lang="en-US" sz="11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0528102" y="3615806"/>
                  <a:ext cx="1367971" cy="307777"/>
                </a:xfrm>
                <a:prstGeom prst="rect">
                  <a:avLst/>
                </a:prstGeom>
                <a:blipFill>
                  <a:blip r:embed="rId9"/>
                  <a:stretch>
                    <a:fillRect/>
                  </a:stretch>
                </a:blipFill>
              </p:spPr>
              <p:txBody>
                <a:bodyPr/>
                <a:lstStyle/>
                <a:p>
                  <a:r>
                    <a:rPr lang="en-US">
                      <a:noFill/>
                    </a:rPr>
                    <a:t> </a:t>
                  </a:r>
                </a:p>
              </p:txBody>
            </p:sp>
          </mc:Fallback>
        </mc:AlternateContent>
        <p:cxnSp>
          <p:nvCxnSpPr>
            <p:cNvPr id="27" name="Straight Arrow Connector 26"/>
            <p:cNvCxnSpPr/>
            <p:nvPr/>
          </p:nvCxnSpPr>
          <p:spPr>
            <a:xfrm flipV="1">
              <a:off x="10814925" y="3919554"/>
              <a:ext cx="182880" cy="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aphicFrame>
        <p:nvGraphicFramePr>
          <p:cNvPr id="10" name="Table 9">
            <a:extLst>
              <a:ext uri="{FF2B5EF4-FFF2-40B4-BE49-F238E27FC236}">
                <a16:creationId xmlns:a16="http://schemas.microsoft.com/office/drawing/2014/main" id="{D0DCCA17-FF4B-D440-A65F-F472C817F82B}"/>
              </a:ext>
            </a:extLst>
          </p:cNvPr>
          <p:cNvGraphicFramePr>
            <a:graphicFrameLocks noGrp="1"/>
          </p:cNvGraphicFramePr>
          <p:nvPr>
            <p:extLst>
              <p:ext uri="{D42A27DB-BD31-4B8C-83A1-F6EECF244321}">
                <p14:modId xmlns:p14="http://schemas.microsoft.com/office/powerpoint/2010/main" val="429020993"/>
              </p:ext>
            </p:extLst>
          </p:nvPr>
        </p:nvGraphicFramePr>
        <p:xfrm>
          <a:off x="7434790" y="1634186"/>
          <a:ext cx="4402184" cy="1995063"/>
        </p:xfrm>
        <a:graphic>
          <a:graphicData uri="http://schemas.openxmlformats.org/drawingml/2006/table">
            <a:tbl>
              <a:tblPr firstRow="1" firstCol="1" bandRow="1"/>
              <a:tblGrid>
                <a:gridCol w="2025004">
                  <a:extLst>
                    <a:ext uri="{9D8B030D-6E8A-4147-A177-3AD203B41FA5}">
                      <a16:colId xmlns:a16="http://schemas.microsoft.com/office/drawing/2014/main" val="3174554118"/>
                    </a:ext>
                  </a:extLst>
                </a:gridCol>
                <a:gridCol w="2377180">
                  <a:extLst>
                    <a:ext uri="{9D8B030D-6E8A-4147-A177-3AD203B41FA5}">
                      <a16:colId xmlns:a16="http://schemas.microsoft.com/office/drawing/2014/main" val="2344557466"/>
                    </a:ext>
                  </a:extLst>
                </a:gridCol>
              </a:tblGrid>
              <a:tr h="570018">
                <a:tc>
                  <a:txBody>
                    <a:bodyPr/>
                    <a:lstStyle/>
                    <a:p>
                      <a:pPr marL="0" marR="0" algn="ctr">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Work Function [eV]</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Fractional cathode area in Rand 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125282"/>
                  </a:ext>
                </a:extLst>
              </a:tr>
              <a:tr h="285009">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17.97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476832"/>
                  </a:ext>
                </a:extLst>
              </a:tr>
              <a:tr h="285009">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221202"/>
                  </a:ext>
                </a:extLst>
              </a:tr>
              <a:tr h="285009">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9.38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162345"/>
                  </a:ext>
                </a:extLst>
              </a:tr>
              <a:tr h="285009">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2.31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43.75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0498589"/>
                  </a:ext>
                </a:extLst>
              </a:tr>
              <a:tr h="285009">
                <a:tc>
                  <a:txBody>
                    <a:bodyPr/>
                    <a:lstStyle/>
                    <a:p>
                      <a:pPr marL="0" marR="0" algn="ctr">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10 (non-emitting)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19.14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2281176"/>
                  </a:ext>
                </a:extLst>
              </a:tr>
            </a:tbl>
          </a:graphicData>
        </a:graphic>
      </p:graphicFrame>
    </p:spTree>
    <p:extLst>
      <p:ext uri="{BB962C8B-B14F-4D97-AF65-F5344CB8AC3E}">
        <p14:creationId xmlns:p14="http://schemas.microsoft.com/office/powerpoint/2010/main" val="345873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395" y="272009"/>
            <a:ext cx="9269260" cy="1210048"/>
          </a:xfrm>
        </p:spPr>
        <p:txBody>
          <a:bodyPr>
            <a:normAutofit/>
          </a:bodyPr>
          <a:lstStyle/>
          <a:p>
            <a:r>
              <a:rPr lang="en-US" dirty="0"/>
              <a:t>2-1/2D Model</a:t>
            </a:r>
            <a:br>
              <a:rPr lang="en-US" dirty="0"/>
            </a:br>
            <a:r>
              <a:rPr lang="en-US" sz="3100" dirty="0">
                <a:solidFill>
                  <a:srgbClr val="002060"/>
                </a:solidFill>
              </a:rPr>
              <a:t>Effect of tile size on random distribution</a:t>
            </a:r>
            <a:endParaRPr lang="en-US" dirty="0">
              <a:solidFill>
                <a:srgbClr val="002060"/>
              </a:solidFill>
            </a:endParaRPr>
          </a:p>
        </p:txBody>
      </p:sp>
      <mc:AlternateContent xmlns:mc="http://schemas.openxmlformats.org/markup-compatibility/2006" xmlns:a14="http://schemas.microsoft.com/office/drawing/2010/main">
        <mc:Choice Requires="a14">
          <p:sp>
            <p:nvSpPr>
              <p:cNvPr id="15" name="Content Placeholder 2"/>
              <p:cNvSpPr>
                <a:spLocks noGrp="1"/>
              </p:cNvSpPr>
              <p:nvPr>
                <p:ph idx="1"/>
              </p:nvPr>
            </p:nvSpPr>
            <p:spPr>
              <a:xfrm>
                <a:off x="253367" y="1679544"/>
                <a:ext cx="5781435" cy="2351118"/>
              </a:xfrm>
            </p:spPr>
            <p:txBody>
              <a:bodyPr>
                <a:normAutofit fontScale="92500" lnSpcReduction="20000"/>
              </a:bodyPr>
              <a:lstStyle/>
              <a:p>
                <a:r>
                  <a:rPr lang="en-US" dirty="0">
                    <a:latin typeface="Arial" panose="020B0604020202020204" pitchFamily="34" charset="0"/>
                    <a:cs typeface="Arial" panose="020B0604020202020204" pitchFamily="34" charset="0"/>
                  </a:rPr>
                  <a:t>Smaller tile size (s) correlates with sharper knee</a:t>
                </a:r>
              </a:p>
              <a:p>
                <a:pPr lvl="1"/>
                <a:r>
                  <a:rPr lang="en-US" dirty="0">
                    <a:latin typeface="Arial" panose="020B0604020202020204" pitchFamily="34" charset="0"/>
                    <a:cs typeface="Arial" panose="020B0604020202020204" pitchFamily="34" charset="0"/>
                  </a:rPr>
                  <a:t>i.e. smaller length scale of cathode variations implies higher anode current density for lower cathode temperature</a:t>
                </a:r>
              </a:p>
              <a:p>
                <a:r>
                  <a:rPr lang="en-US" dirty="0">
                    <a:latin typeface="Arial" panose="020B0604020202020204" pitchFamily="34" charset="0"/>
                    <a:cs typeface="Arial" panose="020B0604020202020204" pitchFamily="34" charset="0"/>
                  </a:rPr>
                  <a:t>Current compensation occurs at tile boundaries </a:t>
                </a:r>
                <a14:m>
                  <m:oMath xmlns:m="http://schemas.openxmlformats.org/officeDocument/2006/math">
                    <m:d>
                      <m:dPr>
                        <m:ctrlPr>
                          <a:rPr lang="en-US" b="0" i="1" smtClean="0">
                            <a:latin typeface="Cambria Math" panose="02040503050406030204" pitchFamily="18" charset="0"/>
                            <a:cs typeface="Arial" panose="020B0604020202020204" pitchFamily="34" charset="0"/>
                          </a:rPr>
                        </m:ctrlPr>
                      </m:dPr>
                      <m:e>
                        <m:r>
                          <m:rPr>
                            <m:nor/>
                          </m:rPr>
                          <a:rPr lang="en-US" b="0" i="0" smtClean="0">
                            <a:latin typeface="Arial" panose="020B0604020202020204" pitchFamily="34" charset="0"/>
                            <a:cs typeface="Arial" panose="020B0604020202020204" pitchFamily="34" charset="0"/>
                          </a:rPr>
                          <m:t>scales</m:t>
                        </m:r>
                        <m:r>
                          <a:rPr lang="en-US" b="0" i="1" smtClean="0">
                            <a:latin typeface="Cambria Math" panose="02040503050406030204" pitchFamily="18" charset="0"/>
                            <a:cs typeface="Arial" panose="020B0604020202020204" pitchFamily="34" charset="0"/>
                          </a:rPr>
                          <m:t> ~</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𝑠</m:t>
                            </m:r>
                          </m:den>
                        </m:f>
                      </m:e>
                    </m:d>
                  </m:oMath>
                </a14:m>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mc:Choice>
        <mc:Fallback xmlns="">
          <p:sp>
            <p:nvSpPr>
              <p:cNvPr id="15" name="Content Placeholder 2"/>
              <p:cNvSpPr>
                <a:spLocks noGrp="1" noRot="1" noChangeAspect="1" noMove="1" noResize="1" noEditPoints="1" noAdjustHandles="1" noChangeArrowheads="1" noChangeShapeType="1" noTextEdit="1"/>
              </p:cNvSpPr>
              <p:nvPr>
                <p:ph idx="1"/>
              </p:nvPr>
            </p:nvSpPr>
            <p:spPr>
              <a:xfrm>
                <a:off x="253367" y="1679544"/>
                <a:ext cx="5781435" cy="2351118"/>
              </a:xfrm>
              <a:blipFill>
                <a:blip r:embed="rId5"/>
                <a:stretch>
                  <a:fillRect l="-1688" t="-7532" r="-949"/>
                </a:stretch>
              </a:blipFill>
            </p:spPr>
            <p:txBody>
              <a:bodyPr/>
              <a:lstStyle/>
              <a:p>
                <a:r>
                  <a:rPr lang="en-US">
                    <a:noFill/>
                  </a:rPr>
                  <a:t> </a:t>
                </a:r>
              </a:p>
            </p:txBody>
          </p:sp>
        </mc:Fallback>
      </mc:AlternateContent>
      <p:sp>
        <p:nvSpPr>
          <p:cNvPr id="18" name="Slide Number Placeholder 17"/>
          <p:cNvSpPr>
            <a:spLocks noGrp="1"/>
          </p:cNvSpPr>
          <p:nvPr>
            <p:ph type="sldNum" sz="quarter" idx="12"/>
          </p:nvPr>
        </p:nvSpPr>
        <p:spPr/>
        <p:txBody>
          <a:bodyPr/>
          <a:lstStyle/>
          <a:p>
            <a:fld id="{5B780650-73D5-43D5-82BC-C00EFD70B6EB}" type="slidenum">
              <a:rPr lang="en-US" smtClean="0"/>
              <a:t>12</a:t>
            </a:fld>
            <a:endParaRPr lang="en-US"/>
          </a:p>
        </p:txBody>
      </p:sp>
      <p:graphicFrame>
        <p:nvGraphicFramePr>
          <p:cNvPr id="16" name="Chart 15"/>
          <p:cNvGraphicFramePr>
            <a:graphicFrameLocks/>
          </p:cNvGraphicFramePr>
          <p:nvPr>
            <p:extLst>
              <p:ext uri="{D42A27DB-BD31-4B8C-83A1-F6EECF244321}">
                <p14:modId xmlns:p14="http://schemas.microsoft.com/office/powerpoint/2010/main" val="2337468097"/>
              </p:ext>
            </p:extLst>
          </p:nvPr>
        </p:nvGraphicFramePr>
        <p:xfrm>
          <a:off x="5860973" y="1679544"/>
          <a:ext cx="6071985" cy="467680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1992115" y="4046737"/>
            <a:ext cx="955227" cy="369332"/>
          </a:xfrm>
          <a:prstGeom prst="rect">
            <a:avLst/>
          </a:prstGeom>
          <a:noFill/>
          <a:ln w="19050">
            <a:solidFill>
              <a:schemeClr val="tx1"/>
            </a:solidFill>
          </a:ln>
        </p:spPr>
        <p:txBody>
          <a:bodyPr wrap="square" rtlCol="0">
            <a:spAutoFit/>
          </a:bodyPr>
          <a:lstStyle/>
          <a:p>
            <a:pPr algn="ctr"/>
            <a:r>
              <a:rPr lang="en-US" b="1" dirty="0"/>
              <a:t>Rand I</a:t>
            </a:r>
          </a:p>
        </p:txBody>
      </p:sp>
      <p:pic>
        <p:nvPicPr>
          <p:cNvPr id="20" name="Picture 19"/>
          <p:cNvPicPr/>
          <p:nvPr/>
        </p:nvPicPr>
        <p:blipFill rotWithShape="1">
          <a:blip r:embed="rId7">
            <a:extLst>
              <a:ext uri="{28A0092B-C50C-407E-A947-70E740481C1C}">
                <a14:useLocalDpi xmlns:a14="http://schemas.microsoft.com/office/drawing/2010/main" val="0"/>
              </a:ext>
            </a:extLst>
          </a:blip>
          <a:srcRect l="8960" r="4659"/>
          <a:stretch/>
        </p:blipFill>
        <p:spPr bwMode="auto">
          <a:xfrm>
            <a:off x="1269261" y="4330128"/>
            <a:ext cx="2884727" cy="2230365"/>
          </a:xfrm>
          <a:prstGeom prst="rect">
            <a:avLst/>
          </a:prstGeom>
          <a:noFill/>
          <a:ln>
            <a:noFill/>
          </a:ln>
          <a:extLst>
            <a:ext uri="{53640926-AAD7-44D8-BBD7-CCE9431645EC}">
              <a14:shadowObscured xmlns:a14="http://schemas.microsoft.com/office/drawing/2010/main"/>
            </a:ext>
          </a:extLst>
        </p:spPr>
      </p:pic>
      <p:grpSp>
        <p:nvGrpSpPr>
          <p:cNvPr id="21" name="Group 20"/>
          <p:cNvGrpSpPr/>
          <p:nvPr/>
        </p:nvGrpSpPr>
        <p:grpSpPr>
          <a:xfrm>
            <a:off x="3057236" y="4148863"/>
            <a:ext cx="386482" cy="408936"/>
            <a:chOff x="10727285" y="3603091"/>
            <a:chExt cx="386930" cy="477054"/>
          </a:xfrm>
        </p:grpSpPr>
        <mc:AlternateContent xmlns:mc="http://schemas.openxmlformats.org/markup-compatibility/2006" xmlns:a14="http://schemas.microsoft.com/office/drawing/2010/main">
          <mc:Choice Requires="a14">
            <p:sp>
              <p:nvSpPr>
                <p:cNvPr id="22" name="TextBox 21"/>
                <p:cNvSpPr txBox="1"/>
                <p:nvPr/>
              </p:nvSpPr>
              <p:spPr>
                <a:xfrm>
                  <a:off x="10727285" y="3603091"/>
                  <a:ext cx="386930" cy="477054"/>
                </a:xfrm>
                <a:prstGeom prst="rect">
                  <a:avLst/>
                </a:prstGeom>
                <a:noFill/>
              </p:spPr>
              <p:txBody>
                <a:bodyPr wrap="square" rtlCol="0">
                  <a:spAutoFit/>
                </a:bodyPr>
                <a:lstStyle/>
                <a:p>
                  <a:pPr algn="just"/>
                  <a14:m>
                    <m:oMathPara xmlns:m="http://schemas.openxmlformats.org/officeDocument/2006/math">
                      <m:oMathParaPr>
                        <m:jc m:val="center"/>
                      </m:oMathParaPr>
                      <m:oMath xmlns:m="http://schemas.openxmlformats.org/officeDocument/2006/math">
                        <m:r>
                          <a:rPr lang="en-US" sz="1400" b="1" i="1" smtClean="0">
                            <a:latin typeface="Cambria Math" panose="02040503050406030204" pitchFamily="18" charset="0"/>
                          </a:rPr>
                          <m:t>𝒔</m:t>
                        </m:r>
                      </m:oMath>
                    </m:oMathPara>
                  </a14:m>
                  <a:endParaRPr lang="en-US" sz="1400" b="1" dirty="0"/>
                </a:p>
                <a:p>
                  <a:pPr algn="just"/>
                  <a:endParaRPr lang="en-US" sz="11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10727285" y="3603091"/>
                  <a:ext cx="386930" cy="477054"/>
                </a:xfrm>
                <a:prstGeom prst="rect">
                  <a:avLst/>
                </a:prstGeom>
                <a:blipFill>
                  <a:blip r:embed="rId8"/>
                  <a:stretch>
                    <a:fillRect/>
                  </a:stretch>
                </a:blipFill>
              </p:spPr>
              <p:txBody>
                <a:bodyPr/>
                <a:lstStyle/>
                <a:p>
                  <a:r>
                    <a:rPr lang="en-US">
                      <a:noFill/>
                    </a:rPr>
                    <a:t> </a:t>
                  </a:r>
                </a:p>
              </p:txBody>
            </p:sp>
          </mc:Fallback>
        </mc:AlternateContent>
        <p:cxnSp>
          <p:nvCxnSpPr>
            <p:cNvPr id="23" name="Straight Arrow Connector 22"/>
            <p:cNvCxnSpPr/>
            <p:nvPr/>
          </p:nvCxnSpPr>
          <p:spPr>
            <a:xfrm flipV="1">
              <a:off x="10814925" y="3919554"/>
              <a:ext cx="164783" cy="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55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388" y="1495241"/>
            <a:ext cx="5449866" cy="2450458"/>
          </a:xfrm>
        </p:spPr>
        <p:txBody>
          <a:bodyPr>
            <a:normAutofit fontScale="92500" lnSpcReduction="10000"/>
          </a:bodyPr>
          <a:lstStyle/>
          <a:p>
            <a:r>
              <a:rPr lang="en-US" dirty="0">
                <a:latin typeface="Arial" panose="020B0604020202020204" pitchFamily="34" charset="0"/>
                <a:cs typeface="Arial" panose="020B0604020202020204" pitchFamily="34" charset="0"/>
              </a:rPr>
              <a:t>Randomly select a fraction of 10eV (non-emitting) tiles and replace them with 1.6eV tiles</a:t>
            </a:r>
          </a:p>
          <a:p>
            <a:pPr lvl="1"/>
            <a:r>
              <a:rPr lang="en-US" dirty="0">
                <a:latin typeface="Arial" panose="020B0604020202020204" pitchFamily="34" charset="0"/>
                <a:cs typeface="Arial" panose="020B0604020202020204" pitchFamily="34" charset="0"/>
              </a:rPr>
              <a:t>Simulates effects of non-emitting areas</a:t>
            </a:r>
          </a:p>
          <a:p>
            <a:r>
              <a:rPr lang="en-US" dirty="0">
                <a:latin typeface="Arial" panose="020B0604020202020204" pitchFamily="34" charset="0"/>
                <a:cs typeface="Arial" panose="020B0604020202020204" pitchFamily="34" charset="0"/>
              </a:rPr>
              <a:t>Shifts entire </a:t>
            </a:r>
            <a:r>
              <a:rPr lang="en-US" dirty="0" err="1">
                <a:latin typeface="Arial" panose="020B0604020202020204" pitchFamily="34" charset="0"/>
                <a:cs typeface="Arial" panose="020B0604020202020204" pitchFamily="34" charset="0"/>
              </a:rPr>
              <a:t>Miram</a:t>
            </a:r>
            <a:r>
              <a:rPr lang="en-US" dirty="0">
                <a:latin typeface="Arial" panose="020B0604020202020204" pitchFamily="34" charset="0"/>
                <a:cs typeface="Arial" panose="020B0604020202020204" pitchFamily="34" charset="0"/>
              </a:rPr>
              <a:t> curve to the left</a:t>
            </a:r>
          </a:p>
        </p:txBody>
      </p:sp>
      <p:sp>
        <p:nvSpPr>
          <p:cNvPr id="5" name="Title 1"/>
          <p:cNvSpPr>
            <a:spLocks noGrp="1"/>
          </p:cNvSpPr>
          <p:nvPr>
            <p:ph type="title"/>
          </p:nvPr>
        </p:nvSpPr>
        <p:spPr/>
        <p:txBody>
          <a:bodyPr>
            <a:normAutofit/>
          </a:bodyPr>
          <a:lstStyle/>
          <a:p>
            <a:r>
              <a:rPr lang="en-US" dirty="0"/>
              <a:t>2-1/2D Model</a:t>
            </a:r>
            <a:br>
              <a:rPr lang="en-US" dirty="0"/>
            </a:br>
            <a:r>
              <a:rPr lang="en-US" sz="3100" dirty="0"/>
              <a:t>Effect of ‘fill-up’ on Rand I</a:t>
            </a:r>
            <a:endParaRPr lang="en-US" dirty="0"/>
          </a:p>
        </p:txBody>
      </p:sp>
      <p:sp>
        <p:nvSpPr>
          <p:cNvPr id="19" name="Slide Number Placeholder 18"/>
          <p:cNvSpPr>
            <a:spLocks noGrp="1"/>
          </p:cNvSpPr>
          <p:nvPr>
            <p:ph type="sldNum" sz="quarter" idx="12"/>
          </p:nvPr>
        </p:nvSpPr>
        <p:spPr/>
        <p:txBody>
          <a:bodyPr/>
          <a:lstStyle/>
          <a:p>
            <a:fld id="{5B780650-73D5-43D5-82BC-C00EFD70B6EB}" type="slidenum">
              <a:rPr lang="en-US" smtClean="0"/>
              <a:t>13</a:t>
            </a:fld>
            <a:endParaRPr lang="en-US"/>
          </a:p>
        </p:txBody>
      </p:sp>
      <p:graphicFrame>
        <p:nvGraphicFramePr>
          <p:cNvPr id="11" name="Chart 10"/>
          <p:cNvGraphicFramePr>
            <a:graphicFrameLocks/>
          </p:cNvGraphicFramePr>
          <p:nvPr>
            <p:extLst>
              <p:ext uri="{D42A27DB-BD31-4B8C-83A1-F6EECF244321}">
                <p14:modId xmlns:p14="http://schemas.microsoft.com/office/powerpoint/2010/main" val="897514506"/>
              </p:ext>
            </p:extLst>
          </p:nvPr>
        </p:nvGraphicFramePr>
        <p:xfrm>
          <a:off x="6177819" y="1395787"/>
          <a:ext cx="5969306" cy="4839760"/>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Arrow Connector 11"/>
          <p:cNvCxnSpPr/>
          <p:nvPr/>
        </p:nvCxnSpPr>
        <p:spPr>
          <a:xfrm flipH="1" flipV="1">
            <a:off x="275425" y="4729042"/>
            <a:ext cx="0" cy="137160"/>
          </a:xfrm>
          <a:prstGeom prst="straightConnector1">
            <a:avLst/>
          </a:prstGeom>
          <a:ln w="19050">
            <a:solidFill>
              <a:schemeClr val="tx1"/>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0" y="4315451"/>
                <a:ext cx="1259910" cy="27699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n-US" sz="1200" b="1" i="1" smtClean="0">
                          <a:latin typeface="Cambria Math" panose="02040503050406030204" pitchFamily="18" charset="0"/>
                        </a:rPr>
                        <m:t>𝒔</m:t>
                      </m:r>
                      <m:r>
                        <a:rPr lang="en-US" sz="1200" b="1" i="1" smtClean="0">
                          <a:latin typeface="Cambria Math" panose="02040503050406030204" pitchFamily="18" charset="0"/>
                        </a:rPr>
                        <m:t>=</m:t>
                      </m:r>
                      <m:r>
                        <a:rPr lang="en-US" sz="1200" b="1" i="1" smtClean="0">
                          <a:latin typeface="Cambria Math" panose="02040503050406030204" pitchFamily="18" charset="0"/>
                        </a:rPr>
                        <m:t>𝟐</m:t>
                      </m:r>
                      <m:r>
                        <a:rPr lang="en-US" sz="1200" b="1" i="1" smtClean="0">
                          <a:latin typeface="Cambria Math" panose="02040503050406030204" pitchFamily="18" charset="0"/>
                        </a:rPr>
                        <m:t>.</m:t>
                      </m:r>
                      <m:r>
                        <a:rPr lang="en-US" sz="1200" b="1" i="1" smtClean="0">
                          <a:latin typeface="Cambria Math" panose="02040503050406030204" pitchFamily="18" charset="0"/>
                        </a:rPr>
                        <m:t>𝟓</m:t>
                      </m:r>
                      <m:r>
                        <a:rPr lang="en-US" sz="1200" b="1" i="1" smtClean="0">
                          <a:latin typeface="Cambria Math" panose="02040503050406030204" pitchFamily="18" charset="0"/>
                        </a:rPr>
                        <m:t> </m:t>
                      </m:r>
                      <m:r>
                        <a:rPr lang="en-US" sz="1200" b="1" i="1" smtClean="0">
                          <a:latin typeface="Cambria Math" panose="02040503050406030204" pitchFamily="18" charset="0"/>
                        </a:rPr>
                        <m:t>𝝁</m:t>
                      </m:r>
                      <m:r>
                        <a:rPr lang="en-US" sz="1200" b="1" i="1" smtClean="0">
                          <a:latin typeface="Cambria Math" panose="02040503050406030204" pitchFamily="18" charset="0"/>
                        </a:rPr>
                        <m:t>𝒎</m:t>
                      </m:r>
                    </m:oMath>
                  </m:oMathPara>
                </a14:m>
                <a:endParaRPr lang="en-US" sz="105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0" y="4315451"/>
                <a:ext cx="1259910" cy="276999"/>
              </a:xfrm>
              <a:prstGeom prst="rect">
                <a:avLst/>
              </a:prstGeom>
              <a:blipFill>
                <a:blip r:embed="rId6"/>
                <a:stretch>
                  <a:fillRect/>
                </a:stretch>
              </a:blipFill>
            </p:spPr>
            <p:txBody>
              <a:bodyPr/>
              <a:lstStyle/>
              <a:p>
                <a:r>
                  <a:rPr lang="en-US">
                    <a:noFill/>
                  </a:rPr>
                  <a:t> </a:t>
                </a:r>
              </a:p>
            </p:txBody>
          </p:sp>
        </mc:Fallback>
      </mc:AlternateContent>
      <p:pic>
        <p:nvPicPr>
          <p:cNvPr id="17" name="Picture 16"/>
          <p:cNvPicPr/>
          <p:nvPr/>
        </p:nvPicPr>
        <p:blipFill rotWithShape="1">
          <a:blip r:embed="rId7">
            <a:extLst>
              <a:ext uri="{28A0092B-C50C-407E-A947-70E740481C1C}">
                <a14:useLocalDpi xmlns:a14="http://schemas.microsoft.com/office/drawing/2010/main" val="0"/>
              </a:ext>
            </a:extLst>
          </a:blip>
          <a:srcRect l="8960" r="22313"/>
          <a:stretch/>
        </p:blipFill>
        <p:spPr bwMode="auto">
          <a:xfrm>
            <a:off x="332772" y="4460764"/>
            <a:ext cx="1859585" cy="1977548"/>
          </a:xfrm>
          <a:prstGeom prst="rect">
            <a:avLst/>
          </a:prstGeom>
          <a:noFill/>
          <a:ln>
            <a:noFill/>
          </a:ln>
          <a:extLst>
            <a:ext uri="{53640926-AAD7-44D8-BBD7-CCE9431645EC}">
              <a14:shadowObscured xmlns:a14="http://schemas.microsoft.com/office/drawing/2010/main"/>
            </a:ext>
          </a:extLst>
        </p:spPr>
      </p:pic>
      <p:sp>
        <p:nvSpPr>
          <p:cNvPr id="20" name="TextBox 19"/>
          <p:cNvSpPr txBox="1"/>
          <p:nvPr/>
        </p:nvSpPr>
        <p:spPr>
          <a:xfrm>
            <a:off x="896543" y="4185780"/>
            <a:ext cx="844122" cy="338554"/>
          </a:xfrm>
          <a:prstGeom prst="rect">
            <a:avLst/>
          </a:prstGeom>
          <a:noFill/>
          <a:ln w="19050">
            <a:solidFill>
              <a:schemeClr val="tx1"/>
            </a:solidFill>
          </a:ln>
        </p:spPr>
        <p:txBody>
          <a:bodyPr wrap="square" rtlCol="0">
            <a:spAutoFit/>
          </a:bodyPr>
          <a:lstStyle/>
          <a:p>
            <a:pPr algn="ctr"/>
            <a:r>
              <a:rPr lang="en-US" sz="1600" b="1" dirty="0"/>
              <a:t>Rand I</a:t>
            </a:r>
          </a:p>
        </p:txBody>
      </p:sp>
      <p:pic>
        <p:nvPicPr>
          <p:cNvPr id="4" name="Picture 3"/>
          <p:cNvPicPr>
            <a:picLocks noChangeAspect="1"/>
          </p:cNvPicPr>
          <p:nvPr/>
        </p:nvPicPr>
        <p:blipFill rotWithShape="1">
          <a:blip r:embed="rId8"/>
          <a:srcRect l="10895" t="6420" r="17848" b="9862"/>
          <a:stretch/>
        </p:blipFill>
        <p:spPr>
          <a:xfrm>
            <a:off x="2249703" y="4592450"/>
            <a:ext cx="1864699" cy="1643097"/>
          </a:xfrm>
          <a:prstGeom prst="rect">
            <a:avLst/>
          </a:prstGeom>
        </p:spPr>
      </p:pic>
      <p:sp>
        <p:nvSpPr>
          <p:cNvPr id="21" name="TextBox 20"/>
          <p:cNvSpPr txBox="1"/>
          <p:nvPr/>
        </p:nvSpPr>
        <p:spPr>
          <a:xfrm>
            <a:off x="2639374" y="4185780"/>
            <a:ext cx="1164708" cy="338554"/>
          </a:xfrm>
          <a:prstGeom prst="rect">
            <a:avLst/>
          </a:prstGeom>
          <a:noFill/>
          <a:ln w="19050">
            <a:solidFill>
              <a:srgbClr val="00B0F0"/>
            </a:solidFill>
          </a:ln>
        </p:spPr>
        <p:txBody>
          <a:bodyPr wrap="square" rtlCol="0">
            <a:spAutoFit/>
          </a:bodyPr>
          <a:lstStyle/>
          <a:p>
            <a:pPr algn="ctr"/>
            <a:r>
              <a:rPr lang="en-US" sz="1600" b="1" dirty="0">
                <a:solidFill>
                  <a:srgbClr val="00B0F0"/>
                </a:solidFill>
              </a:rPr>
              <a:t>¼ replaced</a:t>
            </a:r>
          </a:p>
        </p:txBody>
      </p:sp>
      <p:pic>
        <p:nvPicPr>
          <p:cNvPr id="6" name="Picture 5"/>
          <p:cNvPicPr>
            <a:picLocks noChangeAspect="1"/>
          </p:cNvPicPr>
          <p:nvPr/>
        </p:nvPicPr>
        <p:blipFill rotWithShape="1">
          <a:blip r:embed="rId9"/>
          <a:srcRect l="10758" t="6261" r="17813" b="10721"/>
          <a:stretch/>
        </p:blipFill>
        <p:spPr>
          <a:xfrm>
            <a:off x="4171748" y="4570585"/>
            <a:ext cx="1913169" cy="1667668"/>
          </a:xfrm>
          <a:prstGeom prst="rect">
            <a:avLst/>
          </a:prstGeom>
        </p:spPr>
      </p:pic>
      <p:sp>
        <p:nvSpPr>
          <p:cNvPr id="22" name="TextBox 21"/>
          <p:cNvSpPr txBox="1"/>
          <p:nvPr/>
        </p:nvSpPr>
        <p:spPr>
          <a:xfrm>
            <a:off x="4512583" y="4185780"/>
            <a:ext cx="1164708" cy="338554"/>
          </a:xfrm>
          <a:prstGeom prst="rect">
            <a:avLst/>
          </a:prstGeom>
          <a:noFill/>
          <a:ln w="19050">
            <a:solidFill>
              <a:srgbClr val="FFC000"/>
            </a:solidFill>
          </a:ln>
        </p:spPr>
        <p:txBody>
          <a:bodyPr wrap="square" rtlCol="0">
            <a:spAutoFit/>
          </a:bodyPr>
          <a:lstStyle/>
          <a:p>
            <a:pPr algn="ctr"/>
            <a:r>
              <a:rPr lang="en-US" sz="1600" b="1" dirty="0">
                <a:solidFill>
                  <a:srgbClr val="FFC000"/>
                </a:solidFill>
              </a:rPr>
              <a:t>¾ replaced</a:t>
            </a:r>
          </a:p>
        </p:txBody>
      </p:sp>
    </p:spTree>
    <p:extLst>
      <p:ext uri="{BB962C8B-B14F-4D97-AF65-F5344CB8AC3E}">
        <p14:creationId xmlns:p14="http://schemas.microsoft.com/office/powerpoint/2010/main" val="2524950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340" y="461312"/>
            <a:ext cx="9269260" cy="1210048"/>
          </a:xfrm>
        </p:spPr>
        <p:txBody>
          <a:bodyPr>
            <a:normAutofit fontScale="90000"/>
          </a:bodyPr>
          <a:lstStyle/>
          <a:p>
            <a:r>
              <a:rPr lang="en-US" dirty="0"/>
              <a:t>Conclusions</a:t>
            </a:r>
            <a:br>
              <a:rPr lang="en-US" u="sng" dirty="0"/>
            </a:br>
            <a:r>
              <a:rPr lang="en-US" sz="700" u="sng" dirty="0">
                <a:solidFill>
                  <a:srgbClr val="002D62"/>
                </a:solidFill>
              </a:rPr>
              <a:t> </a:t>
            </a:r>
            <a:br>
              <a:rPr lang="en-US" dirty="0">
                <a:solidFill>
                  <a:srgbClr val="002D62"/>
                </a:solidFill>
              </a:rPr>
            </a:br>
            <a:r>
              <a:rPr lang="en-US" sz="3300" dirty="0">
                <a:solidFill>
                  <a:srgbClr val="002D62"/>
                </a:solidFill>
                <a:ea typeface="+mn-ea"/>
              </a:rPr>
              <a:t>Studies into the shape of </a:t>
            </a:r>
            <a:r>
              <a:rPr lang="en-US" sz="3300" dirty="0" err="1">
                <a:solidFill>
                  <a:srgbClr val="002D62"/>
                </a:solidFill>
                <a:ea typeface="+mn-ea"/>
              </a:rPr>
              <a:t>Miram</a:t>
            </a:r>
            <a:r>
              <a:rPr lang="en-US" sz="3300" dirty="0">
                <a:solidFill>
                  <a:srgbClr val="002D62"/>
                </a:solidFill>
                <a:ea typeface="+mn-ea"/>
              </a:rPr>
              <a:t> curves using a novel 2-1/2D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5134" y="2012950"/>
                <a:ext cx="11459228" cy="4343400"/>
              </a:xfrm>
            </p:spPr>
            <p:txBody>
              <a:bodyPr>
                <a:normAutofit lnSpcReduction="10000"/>
              </a:bodyPr>
              <a:lstStyle/>
              <a:p>
                <a:r>
                  <a:rPr lang="en-US" dirty="0">
                    <a:latin typeface="Arial" panose="020B0604020202020204" pitchFamily="34" charset="0"/>
                    <a:cs typeface="Arial" panose="020B0604020202020204" pitchFamily="34" charset="0"/>
                  </a:rPr>
                  <a:t>Discrete work function distribution may lead to smooth </a:t>
                </a:r>
                <a:r>
                  <a:rPr lang="en-US" dirty="0" err="1">
                    <a:latin typeface="Arial" panose="020B0604020202020204" pitchFamily="34" charset="0"/>
                    <a:cs typeface="Arial" panose="020B0604020202020204" pitchFamily="34" charset="0"/>
                  </a:rPr>
                  <a:t>Miram</a:t>
                </a:r>
                <a:r>
                  <a:rPr lang="en-US" dirty="0">
                    <a:latin typeface="Arial" panose="020B0604020202020204" pitchFamily="34" charset="0"/>
                    <a:cs typeface="Arial" panose="020B0604020202020204" pitchFamily="34" charset="0"/>
                  </a:rPr>
                  <a:t> curves</a:t>
                </a:r>
              </a:p>
              <a:p>
                <a:r>
                  <a:rPr lang="en-US" dirty="0">
                    <a:latin typeface="Arial" panose="020B0604020202020204" pitchFamily="34" charset="0"/>
                    <a:cs typeface="Arial" panose="020B0604020202020204" pitchFamily="34" charset="0"/>
                  </a:rPr>
                  <a:t>Heavily emitting regions can make up anode current for neighboring weakly emitting regions through a 2D space charge effect</a:t>
                </a:r>
              </a:p>
              <a:p>
                <a:r>
                  <a:rPr lang="en-US" dirty="0">
                    <a:latin typeface="Arial" panose="020B0604020202020204" pitchFamily="34" charset="0"/>
                    <a:cs typeface="Arial" panose="020B0604020202020204" pitchFamily="34" charset="0"/>
                  </a:rPr>
                  <a:t>Even with a large fraction of the cathode becoming non-emitting, the anode current is still governed by 1D CL law as if the entire cathode were emitting (at sufficiently high </a:t>
                </a:r>
                <a:r>
                  <a:rPr lang="en-US" dirty="0" err="1">
                    <a:latin typeface="Arial" panose="020B0604020202020204" pitchFamily="34" charset="0"/>
                    <a:cs typeface="Arial" panose="020B0604020202020204" pitchFamily="34" charset="0"/>
                  </a:rPr>
                  <a:t>T</a:t>
                </a:r>
                <a:r>
                  <a:rPr lang="en-US" baseline="-25000" dirty="0" err="1">
                    <a:latin typeface="Arial" panose="020B0604020202020204" pitchFamily="34" charset="0"/>
                    <a:cs typeface="Arial" panose="020B0604020202020204" pitchFamily="34" charset="0"/>
                  </a:rPr>
                  <a:t>cathode</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Work function variations in both </a:t>
                </a:r>
                <a14:m>
                  <m:oMath xmlns:m="http://schemas.openxmlformats.org/officeDocument/2006/math">
                    <m:r>
                      <a:rPr lang="en-US" b="0" i="1" smtClean="0">
                        <a:latin typeface="Cambria Math" panose="02040503050406030204" pitchFamily="18" charset="0"/>
                        <a:cs typeface="Arial" panose="020B0604020202020204" pitchFamily="34" charset="0"/>
                      </a:rPr>
                      <m:t>𝑥</m:t>
                    </m:r>
                    <m:r>
                      <a:rPr lang="en-US" b="0" i="1" smtClean="0">
                        <a:latin typeface="Cambria Math" panose="02040503050406030204" pitchFamily="18" charset="0"/>
                        <a:cs typeface="Arial" panose="020B0604020202020204" pitchFamily="34" charset="0"/>
                      </a:rPr>
                      <m:t> &amp; </m:t>
                    </m:r>
                    <m:r>
                      <a:rPr lang="en-US" b="0" i="1" smtClean="0">
                        <a:latin typeface="Cambria Math" panose="02040503050406030204" pitchFamily="18" charset="0"/>
                        <a:cs typeface="Arial" panose="020B0604020202020204" pitchFamily="34" charset="0"/>
                      </a:rPr>
                      <m:t>𝑦</m:t>
                    </m:r>
                  </m:oMath>
                </a14:m>
                <a:r>
                  <a:rPr lang="en-US" dirty="0">
                    <a:latin typeface="Arial" panose="020B0604020202020204" pitchFamily="34" charset="0"/>
                    <a:cs typeface="Arial" panose="020B0604020202020204" pitchFamily="34" charset="0"/>
                  </a:rPr>
                  <a:t> lead to smoother </a:t>
                </a:r>
                <a:r>
                  <a:rPr lang="en-US" dirty="0" err="1">
                    <a:latin typeface="Arial" panose="020B0604020202020204" pitchFamily="34" charset="0"/>
                    <a:cs typeface="Arial" panose="020B0604020202020204" pitchFamily="34" charset="0"/>
                  </a:rPr>
                  <a:t>Miram</a:t>
                </a:r>
                <a:r>
                  <a:rPr lang="en-US" dirty="0">
                    <a:latin typeface="Arial" panose="020B0604020202020204" pitchFamily="34" charset="0"/>
                    <a:cs typeface="Arial" panose="020B0604020202020204" pitchFamily="34" charset="0"/>
                  </a:rPr>
                  <a:t> knees</a:t>
                </a:r>
              </a:p>
              <a:p>
                <a:r>
                  <a:rPr lang="en-US" dirty="0">
                    <a:latin typeface="Arial" panose="020B0604020202020204" pitchFamily="34" charset="0"/>
                    <a:cs typeface="Arial" panose="020B0604020202020204" pitchFamily="34" charset="0"/>
                  </a:rPr>
                  <a:t>Decreasing tile (grain) size is correlated with sharper knees</a:t>
                </a:r>
              </a:p>
              <a:p>
                <a:r>
                  <a:rPr lang="en-US" dirty="0">
                    <a:latin typeface="Arial" panose="020B0604020202020204" pitchFamily="34" charset="0"/>
                    <a:cs typeface="Arial" panose="020B0604020202020204" pitchFamily="34" charset="0"/>
                  </a:rPr>
                  <a:t>Solving the reverse problem, to determine a work function distribution from a </a:t>
                </a:r>
                <a:r>
                  <a:rPr lang="en-US" dirty="0" err="1">
                    <a:latin typeface="Arial" panose="020B0604020202020204" pitchFamily="34" charset="0"/>
                    <a:cs typeface="Arial" panose="020B0604020202020204" pitchFamily="34" charset="0"/>
                  </a:rPr>
                  <a:t>Miram</a:t>
                </a:r>
                <a:r>
                  <a:rPr lang="en-US" dirty="0">
                    <a:latin typeface="Arial" panose="020B0604020202020204" pitchFamily="34" charset="0"/>
                    <a:cs typeface="Arial" panose="020B0604020202020204" pitchFamily="34" charset="0"/>
                  </a:rPr>
                  <a:t> curve, is unlikely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5134" y="2012950"/>
                <a:ext cx="11459228" cy="4343400"/>
              </a:xfrm>
              <a:blipFill>
                <a:blip r:embed="rId4"/>
                <a:stretch>
                  <a:fillRect l="-957" t="-3366" r="-957"/>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5B780650-73D5-43D5-82BC-C00EFD70B6EB}" type="slidenum">
              <a:rPr lang="en-US" smtClean="0"/>
              <a:t>14</a:t>
            </a:fld>
            <a:endParaRPr lang="en-US"/>
          </a:p>
        </p:txBody>
      </p:sp>
    </p:spTree>
    <p:extLst>
      <p:ext uri="{BB962C8B-B14F-4D97-AF65-F5344CB8AC3E}">
        <p14:creationId xmlns:p14="http://schemas.microsoft.com/office/powerpoint/2010/main" val="402999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59A52-9FA6-1D41-970D-D7734FB4322B}"/>
              </a:ext>
            </a:extLst>
          </p:cNvPr>
          <p:cNvSpPr>
            <a:spLocks noGrp="1"/>
          </p:cNvSpPr>
          <p:nvPr>
            <p:ph type="title"/>
          </p:nvPr>
        </p:nvSpPr>
        <p:spPr/>
        <p:txBody>
          <a:bodyPr>
            <a:normAutofit/>
          </a:bodyPr>
          <a:lstStyle/>
          <a:p>
            <a:r>
              <a:rPr lang="en-US" sz="4800" dirty="0"/>
              <a:t>Acknowledgements</a:t>
            </a:r>
          </a:p>
        </p:txBody>
      </p:sp>
      <p:sp>
        <p:nvSpPr>
          <p:cNvPr id="3" name="Content Placeholder 2">
            <a:extLst>
              <a:ext uri="{FF2B5EF4-FFF2-40B4-BE49-F238E27FC236}">
                <a16:creationId xmlns:a16="http://schemas.microsoft.com/office/drawing/2014/main" id="{6BF78C2E-DCE2-164A-9D4A-923C695B586B}"/>
              </a:ext>
            </a:extLst>
          </p:cNvPr>
          <p:cNvSpPr>
            <a:spLocks noGrp="1"/>
          </p:cNvSpPr>
          <p:nvPr>
            <p:ph idx="1"/>
          </p:nvPr>
        </p:nvSpPr>
        <p:spPr/>
        <p:txBody>
          <a:bodyPr>
            <a:normAutofit/>
          </a:bodyPr>
          <a:lstStyle/>
          <a:p>
            <a:r>
              <a:rPr lang="en-US" sz="3200" dirty="0">
                <a:latin typeface="Arial" panose="020B0604020202020204" pitchFamily="34" charset="0"/>
                <a:cs typeface="Arial" panose="020B0604020202020204" pitchFamily="34" charset="0"/>
              </a:rPr>
              <a:t>Colleagues at Leidos, Inc., Reston, VA</a:t>
            </a:r>
          </a:p>
          <a:p>
            <a:pPr lvl="1"/>
            <a:r>
              <a:rPr lang="en-US" sz="2800" dirty="0">
                <a:latin typeface="Arial" panose="020B0604020202020204" pitchFamily="34" charset="0"/>
                <a:cs typeface="Arial" panose="020B0604020202020204" pitchFamily="34" charset="0"/>
              </a:rPr>
              <a:t>D. </a:t>
            </a:r>
            <a:r>
              <a:rPr lang="en-US" sz="2800" dirty="0" err="1">
                <a:latin typeface="Arial" panose="020B0604020202020204" pitchFamily="34" charset="0"/>
                <a:cs typeface="Arial" panose="020B0604020202020204" pitchFamily="34" charset="0"/>
              </a:rPr>
              <a:t>Chernin</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J. J. </a:t>
            </a:r>
            <a:r>
              <a:rPr lang="en-US" sz="2800" dirty="0" err="1">
                <a:latin typeface="Arial" panose="020B0604020202020204" pitchFamily="34" charset="0"/>
                <a:cs typeface="Arial" panose="020B0604020202020204" pitchFamily="34" charset="0"/>
              </a:rPr>
              <a:t>Petillo</a:t>
            </a: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A. Jensen</a:t>
            </a:r>
          </a:p>
          <a:p>
            <a:pPr lvl="1"/>
            <a:r>
              <a:rPr lang="en-US" sz="2800" dirty="0">
                <a:latin typeface="Arial" panose="020B0604020202020204" pitchFamily="34" charset="0"/>
                <a:cs typeface="Arial" panose="020B0604020202020204" pitchFamily="34" charset="0"/>
              </a:rPr>
              <a:t>S. </a:t>
            </a:r>
            <a:r>
              <a:rPr lang="en-US" sz="2800" dirty="0" err="1">
                <a:latin typeface="Arial" panose="020B0604020202020204" pitchFamily="34" charset="0"/>
                <a:cs typeface="Arial" panose="020B0604020202020204" pitchFamily="34" charset="0"/>
              </a:rPr>
              <a:t>Ovtchinnikov</a:t>
            </a:r>
            <a:endParaRPr lang="en-US" sz="2800" dirty="0">
              <a:latin typeface="Arial" panose="020B0604020202020204" pitchFamily="34" charset="0"/>
              <a:cs typeface="Arial" panose="020B0604020202020204" pitchFamily="34" charset="0"/>
            </a:endParaRPr>
          </a:p>
          <a:p>
            <a:pPr lvl="1"/>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9A66262-98C7-4A47-A2BE-1A82E529C559}"/>
              </a:ext>
            </a:extLst>
          </p:cNvPr>
          <p:cNvSpPr>
            <a:spLocks noGrp="1"/>
          </p:cNvSpPr>
          <p:nvPr>
            <p:ph type="sldNum" sz="quarter" idx="12"/>
          </p:nvPr>
        </p:nvSpPr>
        <p:spPr/>
        <p:txBody>
          <a:bodyPr/>
          <a:lstStyle/>
          <a:p>
            <a:fld id="{5B780650-73D5-43D5-82BC-C00EFD70B6EB}" type="slidenum">
              <a:rPr lang="en-US" smtClean="0"/>
              <a:t>15</a:t>
            </a:fld>
            <a:endParaRPr lang="en-US"/>
          </a:p>
        </p:txBody>
      </p:sp>
    </p:spTree>
    <p:extLst>
      <p:ext uri="{BB962C8B-B14F-4D97-AF65-F5344CB8AC3E}">
        <p14:creationId xmlns:p14="http://schemas.microsoft.com/office/powerpoint/2010/main" val="2643650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crowaves101 | Traveling wave tubes (TWTs)">
            <a:extLst>
              <a:ext uri="{FF2B5EF4-FFF2-40B4-BE49-F238E27FC236}">
                <a16:creationId xmlns:a16="http://schemas.microsoft.com/office/drawing/2014/main" id="{74AD4476-6874-9D43-B2B6-21FD26F95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3730" y="1564229"/>
            <a:ext cx="3676940" cy="13448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Motivation</a:t>
            </a:r>
          </a:p>
        </p:txBody>
      </p:sp>
      <p:sp>
        <p:nvSpPr>
          <p:cNvPr id="3" name="Content Placeholder 2"/>
          <p:cNvSpPr>
            <a:spLocks noGrp="1"/>
          </p:cNvSpPr>
          <p:nvPr>
            <p:ph idx="1"/>
          </p:nvPr>
        </p:nvSpPr>
        <p:spPr>
          <a:xfrm>
            <a:off x="838200" y="1508693"/>
            <a:ext cx="6388866" cy="4575175"/>
          </a:xfrm>
        </p:spPr>
        <p:txBody>
          <a:bodyPr>
            <a:normAutofit/>
          </a:bodyPr>
          <a:lstStyle/>
          <a:p>
            <a:r>
              <a:rPr lang="en-US" altLang="en-US" dirty="0">
                <a:latin typeface="Arial" panose="020B0604020202020204" pitchFamily="34" charset="0"/>
                <a:ea typeface="ＭＳ Ｐゴシック" pitchFamily="34" charset="-128"/>
                <a:cs typeface="Arial" panose="020B0604020202020204" pitchFamily="34" charset="0"/>
              </a:rPr>
              <a:t>Life of thermionic cathode is highly dependent on operating temperature</a:t>
            </a:r>
          </a:p>
          <a:p>
            <a:r>
              <a:rPr lang="en-US" altLang="en-US" dirty="0" err="1">
                <a:latin typeface="Arial" panose="020B0604020202020204" pitchFamily="34" charset="0"/>
                <a:ea typeface="ＭＳ Ｐゴシック" pitchFamily="34" charset="-128"/>
                <a:cs typeface="Arial" panose="020B0604020202020204" pitchFamily="34" charset="0"/>
              </a:rPr>
              <a:t>Miram</a:t>
            </a:r>
            <a:r>
              <a:rPr lang="en-US" altLang="en-US" dirty="0">
                <a:latin typeface="Arial" panose="020B0604020202020204" pitchFamily="34" charset="0"/>
                <a:ea typeface="ＭＳ Ｐゴシック" pitchFamily="34" charset="-128"/>
                <a:cs typeface="Arial" panose="020B0604020202020204" pitchFamily="34" charset="0"/>
              </a:rPr>
              <a:t> curves (</a:t>
            </a:r>
            <a:r>
              <a:rPr lang="en-US" altLang="en-US" dirty="0" err="1">
                <a:latin typeface="Arial" panose="020B0604020202020204" pitchFamily="34" charset="0"/>
                <a:ea typeface="ＭＳ Ｐゴシック" pitchFamily="34" charset="-128"/>
                <a:cs typeface="Arial" panose="020B0604020202020204" pitchFamily="34" charset="0"/>
              </a:rPr>
              <a:t>J</a:t>
            </a:r>
            <a:r>
              <a:rPr lang="en-US" altLang="en-US" baseline="-25000" dirty="0" err="1">
                <a:latin typeface="Arial" panose="020B0604020202020204" pitchFamily="34" charset="0"/>
                <a:ea typeface="ＭＳ Ｐゴシック" pitchFamily="34" charset="-128"/>
                <a:cs typeface="Arial" panose="020B0604020202020204" pitchFamily="34" charset="0"/>
              </a:rPr>
              <a:t>anode</a:t>
            </a:r>
            <a:r>
              <a:rPr lang="en-US" altLang="en-US" dirty="0">
                <a:latin typeface="Arial" panose="020B0604020202020204" pitchFamily="34" charset="0"/>
                <a:ea typeface="ＭＳ Ｐゴシック" pitchFamily="34" charset="-128"/>
                <a:cs typeface="Arial" panose="020B0604020202020204" pitchFamily="34" charset="0"/>
              </a:rPr>
              <a:t> vs T plot for thermionic cathode) show transition from temperature limited to space charge limited regimes</a:t>
            </a:r>
          </a:p>
          <a:p>
            <a:r>
              <a:rPr lang="en-US" dirty="0">
                <a:latin typeface="Arial" panose="020B0604020202020204" pitchFamily="34" charset="0"/>
                <a:ea typeface="ＭＳ Ｐゴシック" pitchFamily="34" charset="-128"/>
                <a:cs typeface="Arial" panose="020B0604020202020204" pitchFamily="34" charset="0"/>
              </a:rPr>
              <a:t>Knee on </a:t>
            </a:r>
            <a:r>
              <a:rPr lang="en-US" dirty="0" err="1">
                <a:latin typeface="Arial" panose="020B0604020202020204" pitchFamily="34" charset="0"/>
                <a:ea typeface="ＭＳ Ｐゴシック" pitchFamily="34" charset="-128"/>
                <a:cs typeface="Arial" panose="020B0604020202020204" pitchFamily="34" charset="0"/>
              </a:rPr>
              <a:t>Miram</a:t>
            </a:r>
            <a:r>
              <a:rPr lang="en-US" dirty="0">
                <a:latin typeface="Arial" panose="020B0604020202020204" pitchFamily="34" charset="0"/>
                <a:ea typeface="ＭＳ Ｐゴシック" pitchFamily="34" charset="-128"/>
                <a:cs typeface="Arial" panose="020B0604020202020204" pitchFamily="34" charset="0"/>
              </a:rPr>
              <a:t> curve, usually the preferred operating point, is much broader than 1D theory indicates. Physical origin remains unclear.</a:t>
            </a:r>
          </a:p>
          <a:p>
            <a:endParaRPr lang="en-US" dirty="0"/>
          </a:p>
        </p:txBody>
      </p:sp>
      <p:sp>
        <p:nvSpPr>
          <p:cNvPr id="4" name="Slide Number Placeholder 3"/>
          <p:cNvSpPr>
            <a:spLocks noGrp="1"/>
          </p:cNvSpPr>
          <p:nvPr>
            <p:ph type="sldNum" sz="quarter" idx="12"/>
          </p:nvPr>
        </p:nvSpPr>
        <p:spPr/>
        <p:txBody>
          <a:bodyPr/>
          <a:lstStyle/>
          <a:p>
            <a:fld id="{5B780650-73D5-43D5-82BC-C00EFD70B6EB}" type="slidenum">
              <a:rPr lang="en-US" smtClean="0"/>
              <a:t>2</a:t>
            </a:fld>
            <a:endParaRPr lang="en-US"/>
          </a:p>
        </p:txBody>
      </p:sp>
      <p:sp>
        <p:nvSpPr>
          <p:cNvPr id="7" name="TextBox 6"/>
          <p:cNvSpPr txBox="1"/>
          <p:nvPr/>
        </p:nvSpPr>
        <p:spPr>
          <a:xfrm>
            <a:off x="7496119" y="5767368"/>
            <a:ext cx="4208443" cy="95410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Example of </a:t>
            </a:r>
            <a:r>
              <a:rPr lang="en-US" sz="1400" dirty="0" err="1">
                <a:latin typeface="Times New Roman" panose="02020603050405020304" pitchFamily="18" charset="0"/>
                <a:cs typeface="Times New Roman" panose="02020603050405020304" pitchFamily="18" charset="0"/>
              </a:rPr>
              <a:t>Miram</a:t>
            </a:r>
            <a:r>
              <a:rPr lang="en-US" sz="1400" dirty="0">
                <a:latin typeface="Times New Roman" panose="02020603050405020304" pitchFamily="18" charset="0"/>
                <a:cs typeface="Times New Roman" panose="02020603050405020304" pitchFamily="18" charset="0"/>
              </a:rPr>
              <a:t> curve (Adapted from: A. S. Gilmour, Klystrons, Traveling Wave Tubes, Magnetrons, Crossed-field Amplifiers, and Gyrotrons. Artech House, 2011.)  </a:t>
            </a:r>
          </a:p>
        </p:txBody>
      </p:sp>
      <p:pic>
        <p:nvPicPr>
          <p:cNvPr id="10" name="Picture 9" descr="Diagram&#10;&#10;Description automatically generated">
            <a:extLst>
              <a:ext uri="{FF2B5EF4-FFF2-40B4-BE49-F238E27FC236}">
                <a16:creationId xmlns:a16="http://schemas.microsoft.com/office/drawing/2014/main" id="{B70B8BE5-A7D3-E440-AA39-E83D6B74F7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4917" y="2976340"/>
            <a:ext cx="4009645" cy="2791028"/>
          </a:xfrm>
          <a:prstGeom prst="rect">
            <a:avLst/>
          </a:prstGeom>
        </p:spPr>
      </p:pic>
      <p:sp>
        <p:nvSpPr>
          <p:cNvPr id="11" name="Rectangle 10">
            <a:extLst>
              <a:ext uri="{FF2B5EF4-FFF2-40B4-BE49-F238E27FC236}">
                <a16:creationId xmlns:a16="http://schemas.microsoft.com/office/drawing/2014/main" id="{102DF288-EAA1-DE43-806A-DC5D8497333D}"/>
              </a:ext>
            </a:extLst>
          </p:cNvPr>
          <p:cNvSpPr/>
          <p:nvPr/>
        </p:nvSpPr>
        <p:spPr>
          <a:xfrm>
            <a:off x="8143730" y="1631441"/>
            <a:ext cx="1300073" cy="13448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88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CF9D4801-A6A6-D745-B0E5-B80C794F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641" y="3930351"/>
            <a:ext cx="3181258" cy="2825589"/>
          </a:xfrm>
          <a:prstGeom prst="rect">
            <a:avLst/>
          </a:prstGeom>
        </p:spPr>
      </p:pic>
      <p:sp>
        <p:nvSpPr>
          <p:cNvPr id="2" name="Title 1"/>
          <p:cNvSpPr>
            <a:spLocks noGrp="1"/>
          </p:cNvSpPr>
          <p:nvPr>
            <p:ph type="title"/>
          </p:nvPr>
        </p:nvSpPr>
        <p:spPr>
          <a:xfrm>
            <a:off x="1352811" y="135635"/>
            <a:ext cx="9269260" cy="1210048"/>
          </a:xfrm>
        </p:spPr>
        <p:txBody>
          <a:bodyPr/>
          <a:lstStyle/>
          <a:p>
            <a:r>
              <a:rPr lang="en-US" dirty="0"/>
              <a:t>1D Theory of </a:t>
            </a:r>
            <a:r>
              <a:rPr lang="en-US" dirty="0" err="1"/>
              <a:t>Miram</a:t>
            </a:r>
            <a:r>
              <a:rPr lang="en-US" dirty="0"/>
              <a:t> Curves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77887" y="1112852"/>
                <a:ext cx="8654661" cy="2664313"/>
              </a:xfrm>
            </p:spPr>
            <p:txBody>
              <a:bodyPr>
                <a:normAutofit fontScale="77500" lnSpcReduction="20000"/>
              </a:bodyPr>
              <a:lstStyle/>
              <a:p>
                <a:r>
                  <a:rPr lang="en-US" dirty="0">
                    <a:latin typeface="Arial" panose="020B0604020202020204" pitchFamily="34" charset="0"/>
                    <a:cs typeface="Arial" panose="020B0604020202020204" pitchFamily="34" charset="0"/>
                  </a:rPr>
                  <a:t>Temperature limited regime: Richardson-</a:t>
                </a:r>
                <a:r>
                  <a:rPr lang="en-US" dirty="0" err="1">
                    <a:latin typeface="Arial" panose="020B0604020202020204" pitchFamily="34" charset="0"/>
                    <a:cs typeface="Arial" panose="020B0604020202020204" pitchFamily="34" charset="0"/>
                  </a:rPr>
                  <a:t>Dushman</a:t>
                </a:r>
                <a:r>
                  <a:rPr lang="en-US" dirty="0">
                    <a:latin typeface="Arial" panose="020B0604020202020204" pitchFamily="34" charset="0"/>
                    <a:cs typeface="Arial" panose="020B0604020202020204" pitchFamily="34" charset="0"/>
                  </a:rPr>
                  <a:t> Equation</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𝐽</m:t>
                          </m:r>
                        </m:e>
                        <m:sub>
                          <m:r>
                            <a:rPr lang="en-US" b="0" i="1" smtClean="0">
                              <a:solidFill>
                                <a:srgbClr val="FF0000"/>
                              </a:solidFill>
                              <a:latin typeface="Cambria Math" panose="02040503050406030204" pitchFamily="18" charset="0"/>
                            </a:rPr>
                            <m:t>𝑅𝐷</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𝐴</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𝑇</m:t>
                          </m:r>
                        </m:e>
                        <m:sup>
                          <m:r>
                            <a:rPr lang="en-US" b="0" i="1" smtClean="0">
                              <a:solidFill>
                                <a:srgbClr val="FF0000"/>
                              </a:solidFill>
                              <a:latin typeface="Cambria Math" panose="02040503050406030204" pitchFamily="18" charset="0"/>
                            </a:rPr>
                            <m:t>2</m:t>
                          </m:r>
                        </m:sup>
                      </m:sSup>
                      <m:func>
                        <m:funcPr>
                          <m:ctrlPr>
                            <a:rPr lang="en-US" b="0" i="1" smtClean="0">
                              <a:solidFill>
                                <a:srgbClr val="FF0000"/>
                              </a:solidFill>
                              <a:latin typeface="Cambria Math" panose="02040503050406030204" pitchFamily="18" charset="0"/>
                            </a:rPr>
                          </m:ctrlPr>
                        </m:funcPr>
                        <m:fName>
                          <m:r>
                            <m:rPr>
                              <m:sty m:val="p"/>
                            </m:rPr>
                            <a:rPr lang="en-US" b="0" i="0" smtClean="0">
                              <a:solidFill>
                                <a:srgbClr val="FF0000"/>
                              </a:solidFill>
                              <a:latin typeface="Cambria Math" panose="02040503050406030204" pitchFamily="18" charset="0"/>
                            </a:rPr>
                            <m:t>exp</m:t>
                          </m:r>
                        </m:fName>
                        <m:e>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𝜙</m:t>
                                  </m:r>
                                </m:num>
                                <m:den>
                                  <m:r>
                                    <a:rPr lang="en-US" b="0" i="1" smtClean="0">
                                      <a:solidFill>
                                        <a:srgbClr val="FF0000"/>
                                      </a:solidFill>
                                      <a:latin typeface="Cambria Math" panose="02040503050406030204" pitchFamily="18" charset="0"/>
                                    </a:rPr>
                                    <m:t>𝑘𝑇</m:t>
                                  </m:r>
                                </m:den>
                              </m:f>
                            </m:e>
                          </m:d>
                        </m:e>
                      </m:func>
                    </m:oMath>
                  </m:oMathPara>
                </a14:m>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Space charge limited regime: Child Langmuir Law</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𝐽</m:t>
                          </m:r>
                        </m:e>
                        <m:sub>
                          <m:r>
                            <a:rPr lang="en-US" b="0" i="1" smtClean="0">
                              <a:solidFill>
                                <a:srgbClr val="0000FF"/>
                              </a:solidFill>
                              <a:latin typeface="Cambria Math" panose="02040503050406030204" pitchFamily="18" charset="0"/>
                            </a:rPr>
                            <m:t>𝐶𝐿</m:t>
                          </m:r>
                        </m:sub>
                      </m:sSub>
                      <m:r>
                        <a:rPr lang="en-US" b="0" i="1" smtClean="0">
                          <a:solidFill>
                            <a:srgbClr val="0000FF"/>
                          </a:solidFill>
                          <a:latin typeface="Cambria Math" panose="02040503050406030204" pitchFamily="18" charset="0"/>
                        </a:rPr>
                        <m:t>=</m:t>
                      </m:r>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4</m:t>
                          </m:r>
                        </m:num>
                        <m:den>
                          <m:r>
                            <a:rPr lang="en-US" b="0" i="1" smtClean="0">
                              <a:solidFill>
                                <a:srgbClr val="0000FF"/>
                              </a:solidFill>
                              <a:latin typeface="Cambria Math" panose="02040503050406030204" pitchFamily="18" charset="0"/>
                            </a:rPr>
                            <m:t>9</m:t>
                          </m:r>
                        </m:den>
                      </m:f>
                      <m:sSub>
                        <m:sSubPr>
                          <m:ctrlPr>
                            <a:rPr lang="en-US" b="0" i="1" smtClean="0">
                              <a:solidFill>
                                <a:srgbClr val="0000FF"/>
                              </a:solidFill>
                              <a:latin typeface="Cambria Math" panose="02040503050406030204" pitchFamily="18" charset="0"/>
                            </a:rPr>
                          </m:ctrlPr>
                        </m:sSubPr>
                        <m:e>
                          <m:r>
                            <a:rPr lang="en-US" b="0" i="1" smtClean="0">
                              <a:solidFill>
                                <a:srgbClr val="0000FF"/>
                              </a:solidFill>
                              <a:latin typeface="Cambria Math" panose="02040503050406030204" pitchFamily="18" charset="0"/>
                            </a:rPr>
                            <m:t>𝜖</m:t>
                          </m:r>
                        </m:e>
                        <m:sub>
                          <m:r>
                            <a:rPr lang="en-US" b="0" i="1" smtClean="0">
                              <a:solidFill>
                                <a:srgbClr val="0000FF"/>
                              </a:solidFill>
                              <a:latin typeface="Cambria Math" panose="02040503050406030204" pitchFamily="18" charset="0"/>
                            </a:rPr>
                            <m:t>0</m:t>
                          </m:r>
                        </m:sub>
                      </m:sSub>
                      <m:rad>
                        <m:radPr>
                          <m:degHide m:val="on"/>
                          <m:ctrlPr>
                            <a:rPr lang="en-US" b="0" i="1" smtClean="0">
                              <a:solidFill>
                                <a:srgbClr val="0000FF"/>
                              </a:solidFill>
                              <a:latin typeface="Cambria Math" panose="02040503050406030204" pitchFamily="18" charset="0"/>
                            </a:rPr>
                          </m:ctrlPr>
                        </m:radPr>
                        <m:deg/>
                        <m:e>
                          <m:f>
                            <m:fPr>
                              <m:ctrlPr>
                                <a:rPr lang="en-US" b="0" i="1" smtClean="0">
                                  <a:solidFill>
                                    <a:srgbClr val="0000FF"/>
                                  </a:solidFill>
                                  <a:latin typeface="Cambria Math" panose="02040503050406030204" pitchFamily="18" charset="0"/>
                                </a:rPr>
                              </m:ctrlPr>
                            </m:fPr>
                            <m:num>
                              <m:r>
                                <a:rPr lang="en-US" b="0" i="1" smtClean="0">
                                  <a:solidFill>
                                    <a:srgbClr val="0000FF"/>
                                  </a:solidFill>
                                  <a:latin typeface="Cambria Math" panose="02040503050406030204" pitchFamily="18" charset="0"/>
                                </a:rPr>
                                <m:t>2</m:t>
                              </m:r>
                              <m:r>
                                <a:rPr lang="en-US" b="0" i="1" smtClean="0">
                                  <a:solidFill>
                                    <a:srgbClr val="0000FF"/>
                                  </a:solidFill>
                                  <a:latin typeface="Cambria Math" panose="02040503050406030204" pitchFamily="18" charset="0"/>
                                </a:rPr>
                                <m:t>𝑒</m:t>
                              </m:r>
                            </m:num>
                            <m:den>
                              <m:r>
                                <a:rPr lang="en-US" b="0" i="1" smtClean="0">
                                  <a:solidFill>
                                    <a:srgbClr val="0000FF"/>
                                  </a:solidFill>
                                  <a:latin typeface="Cambria Math" panose="02040503050406030204" pitchFamily="18" charset="0"/>
                                </a:rPr>
                                <m:t>𝑚</m:t>
                              </m:r>
                            </m:den>
                          </m:f>
                        </m:e>
                      </m:rad>
                      <m:f>
                        <m:fPr>
                          <m:ctrlPr>
                            <a:rPr lang="en-US" b="0" i="1" smtClean="0">
                              <a:solidFill>
                                <a:srgbClr val="0000FF"/>
                              </a:solidFill>
                              <a:latin typeface="Cambria Math" panose="02040503050406030204" pitchFamily="18" charset="0"/>
                            </a:rPr>
                          </m:ctrlPr>
                        </m:fPr>
                        <m:num>
                          <m:sSubSup>
                            <m:sSubSupPr>
                              <m:ctrlPr>
                                <a:rPr lang="en-US" b="0" i="1" smtClean="0">
                                  <a:solidFill>
                                    <a:srgbClr val="0000FF"/>
                                  </a:solidFill>
                                  <a:latin typeface="Cambria Math" panose="02040503050406030204" pitchFamily="18" charset="0"/>
                                </a:rPr>
                              </m:ctrlPr>
                            </m:sSubSupPr>
                            <m:e>
                              <m:r>
                                <a:rPr lang="en-US" b="0" i="1" smtClean="0">
                                  <a:solidFill>
                                    <a:srgbClr val="0000FF"/>
                                  </a:solidFill>
                                  <a:latin typeface="Cambria Math" panose="02040503050406030204" pitchFamily="18" charset="0"/>
                                </a:rPr>
                                <m:t>𝑉</m:t>
                              </m:r>
                            </m:e>
                            <m:sub>
                              <m:r>
                                <a:rPr lang="en-US" b="0" i="1" smtClean="0">
                                  <a:solidFill>
                                    <a:srgbClr val="0000FF"/>
                                  </a:solidFill>
                                  <a:latin typeface="Cambria Math" panose="02040503050406030204" pitchFamily="18" charset="0"/>
                                </a:rPr>
                                <m:t>𝑎</m:t>
                              </m:r>
                            </m:sub>
                            <m:sup>
                              <m:r>
                                <a:rPr lang="en-US" b="0" i="1" smtClean="0">
                                  <a:solidFill>
                                    <a:srgbClr val="0000FF"/>
                                  </a:solidFill>
                                  <a:latin typeface="Cambria Math" panose="02040503050406030204" pitchFamily="18" charset="0"/>
                                </a:rPr>
                                <m:t>3/2</m:t>
                              </m:r>
                            </m:sup>
                          </m:sSubSup>
                        </m:num>
                        <m:den>
                          <m:sSup>
                            <m:sSupPr>
                              <m:ctrlPr>
                                <a:rPr lang="en-US" b="0" i="1" smtClean="0">
                                  <a:solidFill>
                                    <a:srgbClr val="0000FF"/>
                                  </a:solidFill>
                                  <a:latin typeface="Cambria Math" panose="02040503050406030204" pitchFamily="18" charset="0"/>
                                </a:rPr>
                              </m:ctrlPr>
                            </m:sSupPr>
                            <m:e>
                              <m:r>
                                <a:rPr lang="en-US" b="0" i="1" smtClean="0">
                                  <a:solidFill>
                                    <a:srgbClr val="0000FF"/>
                                  </a:solidFill>
                                  <a:latin typeface="Cambria Math" panose="02040503050406030204" pitchFamily="18" charset="0"/>
                                </a:rPr>
                                <m:t>𝐷</m:t>
                              </m:r>
                            </m:e>
                            <m:sup>
                              <m:r>
                                <a:rPr lang="en-US" b="0" i="1" smtClean="0">
                                  <a:solidFill>
                                    <a:srgbClr val="0000FF"/>
                                  </a:solidFill>
                                  <a:latin typeface="Cambria Math" panose="02040503050406030204" pitchFamily="18" charset="0"/>
                                </a:rPr>
                                <m:t>2</m:t>
                              </m:r>
                            </m:sup>
                          </m:sSup>
                        </m:den>
                      </m:f>
                    </m:oMath>
                  </m:oMathPara>
                </a14:m>
                <a:endParaRPr lang="en-US" dirty="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Miram</a:t>
                </a:r>
                <a:r>
                  <a:rPr lang="en-US" dirty="0">
                    <a:latin typeface="Arial" panose="020B0604020202020204" pitchFamily="34" charset="0"/>
                    <a:cs typeface="Arial" panose="020B0604020202020204" pitchFamily="34" charset="0"/>
                  </a:rPr>
                  <a:t> curves from experiments have much broader knees</a:t>
                </a:r>
              </a:p>
              <a:p>
                <a:endParaRPr lang="en-US"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77887" y="1112852"/>
                <a:ext cx="8654661" cy="2664313"/>
              </a:xfrm>
              <a:blipFill>
                <a:blip r:embed="rId6"/>
                <a:stretch>
                  <a:fillRect l="-775" t="-5034" b="-3204"/>
                </a:stretch>
              </a:blipFill>
            </p:spPr>
            <p:txBody>
              <a:bodyPr/>
              <a:lstStyle/>
              <a:p>
                <a:r>
                  <a:rPr lang="en-US">
                    <a:noFill/>
                  </a:rPr>
                  <a:t> </a:t>
                </a:r>
              </a:p>
            </p:txBody>
          </p:sp>
        </mc:Fallback>
      </mc:AlternateContent>
      <p:grpSp>
        <p:nvGrpSpPr>
          <p:cNvPr id="13" name="Group 12"/>
          <p:cNvGrpSpPr/>
          <p:nvPr/>
        </p:nvGrpSpPr>
        <p:grpSpPr>
          <a:xfrm>
            <a:off x="297297" y="4539736"/>
            <a:ext cx="4086329" cy="1565028"/>
            <a:chOff x="7999794" y="1666471"/>
            <a:chExt cx="4497799" cy="1650795"/>
          </a:xfrm>
        </p:grpSpPr>
        <p:sp>
          <p:nvSpPr>
            <p:cNvPr id="7" name="TextBox 6"/>
            <p:cNvSpPr txBox="1"/>
            <p:nvPr/>
          </p:nvSpPr>
          <p:spPr>
            <a:xfrm>
              <a:off x="10527875" y="1666471"/>
              <a:ext cx="1969718" cy="584775"/>
            </a:xfrm>
            <a:prstGeom prst="rect">
              <a:avLst/>
            </a:prstGeom>
            <a:noFill/>
          </p:spPr>
          <p:txBody>
            <a:bodyPr wrap="square" rtlCol="0">
              <a:spAutoFit/>
            </a:bodyPr>
            <a:lstStyle/>
            <a:p>
              <a:pPr algn="ctr"/>
              <a:r>
                <a:rPr lang="en-US" sz="1600" dirty="0">
                  <a:solidFill>
                    <a:srgbClr val="0000FF"/>
                  </a:solidFill>
                  <a:latin typeface="Arial" panose="020B0604020202020204" pitchFamily="34" charset="0"/>
                  <a:cs typeface="Arial" panose="020B0604020202020204" pitchFamily="34" charset="0"/>
                </a:rPr>
                <a:t>space charge limited</a:t>
              </a:r>
            </a:p>
          </p:txBody>
        </p:sp>
        <p:sp>
          <p:nvSpPr>
            <p:cNvPr id="8" name="TextBox 7"/>
            <p:cNvSpPr txBox="1"/>
            <p:nvPr/>
          </p:nvSpPr>
          <p:spPr>
            <a:xfrm>
              <a:off x="7999794" y="2732491"/>
              <a:ext cx="1841849" cy="584775"/>
            </a:xfrm>
            <a:prstGeom prst="rect">
              <a:avLst/>
            </a:prstGeom>
            <a:noFill/>
          </p:spPr>
          <p:txBody>
            <a:bodyPr wrap="square" rtlCol="0">
              <a:spAutoFit/>
            </a:bodyPr>
            <a:lstStyle/>
            <a:p>
              <a:pPr algn="ctr"/>
              <a:r>
                <a:rPr lang="en-US" sz="1600" dirty="0">
                  <a:solidFill>
                    <a:srgbClr val="FF0000"/>
                  </a:solidFill>
                  <a:latin typeface="Arial" panose="020B0604020202020204" pitchFamily="34" charset="0"/>
                  <a:cs typeface="Arial" panose="020B0604020202020204" pitchFamily="34" charset="0"/>
                </a:rPr>
                <a:t>temperature limited</a:t>
              </a:r>
            </a:p>
          </p:txBody>
        </p:sp>
      </p:grpSp>
      <p:pic>
        <p:nvPicPr>
          <p:cNvPr id="10" name="Picture 9"/>
          <p:cNvPicPr>
            <a:picLocks noChangeAspect="1"/>
          </p:cNvPicPr>
          <p:nvPr/>
        </p:nvPicPr>
        <p:blipFill>
          <a:blip r:embed="rId7"/>
          <a:stretch>
            <a:fillRect/>
          </a:stretch>
        </p:blipFill>
        <p:spPr>
          <a:xfrm>
            <a:off x="4655465" y="4234965"/>
            <a:ext cx="4117265" cy="2278441"/>
          </a:xfrm>
          <a:prstGeom prst="rect">
            <a:avLst/>
          </a:prstGeom>
        </p:spPr>
      </p:pic>
      <p:sp>
        <p:nvSpPr>
          <p:cNvPr id="11" name="TextBox 10"/>
          <p:cNvSpPr txBox="1"/>
          <p:nvPr/>
        </p:nvSpPr>
        <p:spPr>
          <a:xfrm>
            <a:off x="5265721" y="6478941"/>
            <a:ext cx="3112197" cy="276999"/>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Experimental </a:t>
            </a:r>
            <a:r>
              <a:rPr lang="en-US" sz="1200" dirty="0" err="1">
                <a:latin typeface="Times New Roman" panose="02020603050405020304" pitchFamily="18" charset="0"/>
                <a:cs typeface="Times New Roman" panose="02020603050405020304" pitchFamily="18" charset="0"/>
              </a:rPr>
              <a:t>Miram</a:t>
            </a:r>
            <a:r>
              <a:rPr lang="en-US" sz="1200" dirty="0">
                <a:latin typeface="Times New Roman" panose="02020603050405020304" pitchFamily="18" charset="0"/>
                <a:cs typeface="Times New Roman" panose="02020603050405020304" pitchFamily="18" charset="0"/>
              </a:rPr>
              <a:t> curves (Gilmour)</a:t>
            </a:r>
          </a:p>
        </p:txBody>
      </p:sp>
      <p:pic>
        <p:nvPicPr>
          <p:cNvPr id="12" name="Picture 11"/>
          <p:cNvPicPr>
            <a:picLocks noChangeAspect="1"/>
          </p:cNvPicPr>
          <p:nvPr/>
        </p:nvPicPr>
        <p:blipFill rotWithShape="1">
          <a:blip r:embed="rId8"/>
          <a:srcRect l="2149" t="3741" r="3985"/>
          <a:stretch/>
        </p:blipFill>
        <p:spPr>
          <a:xfrm>
            <a:off x="9034646" y="1610630"/>
            <a:ext cx="2743200" cy="2890020"/>
          </a:xfrm>
          <a:prstGeom prst="rect">
            <a:avLst/>
          </a:prstGeom>
        </p:spPr>
      </p:pic>
      <p:sp>
        <p:nvSpPr>
          <p:cNvPr id="14" name="TextBox 13"/>
          <p:cNvSpPr txBox="1"/>
          <p:nvPr/>
        </p:nvSpPr>
        <p:spPr>
          <a:xfrm>
            <a:off x="8894126" y="4526237"/>
            <a:ext cx="3026079" cy="1543499"/>
          </a:xfrm>
          <a:prstGeom prst="rect">
            <a:avLst/>
          </a:prstGeom>
          <a:noFill/>
          <a:ln w="28575">
            <a:solidFill>
              <a:schemeClr val="tx1"/>
            </a:solidFill>
          </a:ln>
        </p:spPr>
        <p:txBody>
          <a:bodyPr wrap="square" rtlCol="0">
            <a:spAutoFit/>
          </a:bodyPr>
          <a:lstStyle/>
          <a:p>
            <a:pPr marL="230188" lvl="1" indent="-119063">
              <a:lnSpc>
                <a:spcPct val="90000"/>
              </a:lnSpc>
              <a:spcBef>
                <a:spcPts val="500"/>
              </a:spcBef>
            </a:pPr>
            <a:endParaRPr lang="en-US" sz="300" dirty="0">
              <a:solidFill>
                <a:srgbClr val="0000FF"/>
              </a:solidFill>
              <a:latin typeface="Arial" panose="020B0604020202020204" pitchFamily="34" charset="0"/>
              <a:cs typeface="Arial" panose="020B0604020202020204" pitchFamily="34" charset="0"/>
            </a:endParaRP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V</a:t>
            </a:r>
            <a:r>
              <a:rPr lang="en-US" sz="1400" baseline="-25000" dirty="0" err="1">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 179.5 V</a:t>
            </a:r>
          </a:p>
          <a:p>
            <a:pPr marL="230188" lvl="1" indent="-119063">
              <a:lnSpc>
                <a:spcPct val="90000"/>
              </a:lnSpc>
              <a:spcBef>
                <a:spcPts val="500"/>
              </a:spcBef>
            </a:pPr>
            <a:r>
              <a:rPr lang="en-US" sz="1400" dirty="0">
                <a:latin typeface="Arial" panose="020B0604020202020204" pitchFamily="34" charset="0"/>
                <a:cs typeface="Arial" panose="020B0604020202020204" pitchFamily="34" charset="0"/>
              </a:rPr>
              <a:t>d = 0.381 mm</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B</a:t>
            </a:r>
            <a:r>
              <a:rPr lang="en-US" sz="1400" baseline="-25000" dirty="0" err="1">
                <a:latin typeface="Arial" panose="020B0604020202020204" pitchFamily="34" charset="0"/>
                <a:cs typeface="Arial" panose="020B0604020202020204" pitchFamily="34" charset="0"/>
              </a:rPr>
              <a:t>z</a:t>
            </a:r>
            <a:r>
              <a:rPr lang="en-US" sz="1400" dirty="0">
                <a:latin typeface="Arial" panose="020B0604020202020204" pitchFamily="34" charset="0"/>
                <a:cs typeface="Arial" panose="020B0604020202020204" pitchFamily="34" charset="0"/>
              </a:rPr>
              <a:t> = ∞</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J</a:t>
            </a:r>
            <a:r>
              <a:rPr lang="en-US" sz="1400" baseline="-25000" dirty="0" err="1">
                <a:latin typeface="Arial" panose="020B0604020202020204" pitchFamily="34" charset="0"/>
                <a:cs typeface="Arial" panose="020B0604020202020204" pitchFamily="34" charset="0"/>
              </a:rPr>
              <a:t>emit</a:t>
            </a:r>
            <a:r>
              <a:rPr lang="en-US" sz="1400" baseline="-25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Richardson-</a:t>
            </a:r>
            <a:r>
              <a:rPr lang="en-US" sz="1400" dirty="0" err="1">
                <a:latin typeface="Arial" panose="020B0604020202020204" pitchFamily="34" charset="0"/>
                <a:cs typeface="Arial" panose="020B0604020202020204" pitchFamily="34" charset="0"/>
              </a:rPr>
              <a:t>Dushman</a:t>
            </a:r>
            <a:endParaRPr lang="en-US" sz="1400" dirty="0">
              <a:latin typeface="Arial" panose="020B0604020202020204" pitchFamily="34" charset="0"/>
              <a:cs typeface="Arial" panose="020B0604020202020204" pitchFamily="34" charset="0"/>
            </a:endParaRPr>
          </a:p>
          <a:p>
            <a:pPr marL="627063" lvl="1" indent="-515938">
              <a:lnSpc>
                <a:spcPct val="90000"/>
              </a:lnSpc>
              <a:spcBef>
                <a:spcPts val="500"/>
              </a:spcBef>
            </a:pP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Maxwellian</a:t>
            </a:r>
            <a:r>
              <a:rPr lang="en-US" sz="1400" dirty="0">
                <a:latin typeface="Arial" panose="020B0604020202020204" pitchFamily="34" charset="0"/>
                <a:cs typeface="Arial" panose="020B0604020202020204" pitchFamily="34" charset="0"/>
              </a:rPr>
              <a:t> f(</a:t>
            </a:r>
            <a:r>
              <a:rPr lang="en-US" sz="1400" b="1" dirty="0">
                <a:latin typeface="Arial" panose="020B0604020202020204" pitchFamily="34" charset="0"/>
                <a:cs typeface="Arial" panose="020B0604020202020204" pitchFamily="34" charset="0"/>
              </a:rPr>
              <a:t>v</a:t>
            </a:r>
            <a:r>
              <a:rPr lang="en-US" sz="1400" dirty="0">
                <a:latin typeface="Arial" panose="020B0604020202020204" pitchFamily="34" charset="0"/>
                <a:cs typeface="Arial" panose="020B0604020202020204" pitchFamily="34" charset="0"/>
              </a:rPr>
              <a:t>)</a:t>
            </a:r>
          </a:p>
          <a:p>
            <a:pPr marL="230188" lvl="1" indent="-119063">
              <a:lnSpc>
                <a:spcPct val="90000"/>
              </a:lnSpc>
              <a:spcBef>
                <a:spcPts val="500"/>
              </a:spcBef>
            </a:pPr>
            <a:endParaRPr lang="en-US" sz="300" dirty="0">
              <a:solidFill>
                <a:srgbClr val="0000FF"/>
              </a:solidFill>
              <a:latin typeface="Arial" panose="020B0604020202020204" pitchFamily="34" charset="0"/>
              <a:cs typeface="Arial" panose="020B0604020202020204" pitchFamily="34" charset="0"/>
            </a:endParaRPr>
          </a:p>
        </p:txBody>
      </p:sp>
      <p:cxnSp>
        <p:nvCxnSpPr>
          <p:cNvPr id="16" name="Straight Arrow Connector 15"/>
          <p:cNvCxnSpPr/>
          <p:nvPr/>
        </p:nvCxnSpPr>
        <p:spPr>
          <a:xfrm>
            <a:off x="9569885" y="3569918"/>
            <a:ext cx="5029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569885" y="3722318"/>
            <a:ext cx="5029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569885" y="3647162"/>
            <a:ext cx="5029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p:cNvSpPr txBox="1"/>
              <p:nvPr/>
            </p:nvSpPr>
            <p:spPr>
              <a:xfrm>
                <a:off x="9274907" y="3696731"/>
                <a:ext cx="1763532"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b="0" i="1" dirty="0" smtClean="0">
                              <a:solidFill>
                                <a:srgbClr val="0000FF"/>
                              </a:solidFill>
                              <a:latin typeface="Cambria Math" panose="02040503050406030204" pitchFamily="18" charset="0"/>
                              <a:cs typeface="Arial" panose="020B0604020202020204" pitchFamily="34" charset="0"/>
                            </a:rPr>
                          </m:ctrlPr>
                        </m:sSubPr>
                        <m:e>
                          <m:r>
                            <a:rPr lang="en-US" sz="1600" b="0" i="1" dirty="0" smtClean="0">
                              <a:solidFill>
                                <a:srgbClr val="0000FF"/>
                              </a:solidFill>
                              <a:latin typeface="Cambria Math" panose="02040503050406030204" pitchFamily="18" charset="0"/>
                              <a:cs typeface="Arial" panose="020B0604020202020204" pitchFamily="34" charset="0"/>
                            </a:rPr>
                            <m:t>𝐽</m:t>
                          </m:r>
                        </m:e>
                        <m:sub>
                          <m:r>
                            <a:rPr lang="en-US" sz="1600" b="0" i="1" dirty="0" smtClean="0">
                              <a:solidFill>
                                <a:srgbClr val="0000FF"/>
                              </a:solidFill>
                              <a:latin typeface="Cambria Math" panose="02040503050406030204" pitchFamily="18" charset="0"/>
                              <a:cs typeface="Arial" panose="020B0604020202020204" pitchFamily="34" charset="0"/>
                            </a:rPr>
                            <m:t>𝑒𝑚𝑖𝑡</m:t>
                          </m:r>
                        </m:sub>
                      </m:sSub>
                    </m:oMath>
                  </m:oMathPara>
                </a14:m>
                <a:endParaRPr lang="en-US" sz="1600" dirty="0">
                  <a:solidFill>
                    <a:srgbClr val="0000FF"/>
                  </a:solidFill>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9274907" y="3696731"/>
                <a:ext cx="1763532" cy="338554"/>
              </a:xfrm>
              <a:prstGeom prst="rect">
                <a:avLst/>
              </a:prstGeom>
              <a:blipFill>
                <a:blip r:embed="rId9"/>
                <a:stretch>
                  <a:fillRect b="-10714"/>
                </a:stretch>
              </a:blipFill>
            </p:spPr>
            <p:txBody>
              <a:bodyPr/>
              <a:lstStyle/>
              <a:p>
                <a:r>
                  <a:rPr lang="en-US">
                    <a:noFill/>
                  </a:rPr>
                  <a:t> </a:t>
                </a:r>
              </a:p>
            </p:txBody>
          </p:sp>
        </mc:Fallback>
      </mc:AlternateContent>
      <p:cxnSp>
        <p:nvCxnSpPr>
          <p:cNvPr id="20" name="Straight Arrow Connector 19"/>
          <p:cNvCxnSpPr/>
          <p:nvPr/>
        </p:nvCxnSpPr>
        <p:spPr>
          <a:xfrm>
            <a:off x="10797435" y="3661776"/>
            <a:ext cx="5029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0797435" y="3713968"/>
            <a:ext cx="502920" cy="0"/>
          </a:xfrm>
          <a:prstGeom prst="straightConnector1">
            <a:avLst/>
          </a:prstGeom>
          <a:ln w="28575">
            <a:solidFill>
              <a:srgbClr val="0000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10156673" y="3245979"/>
                <a:ext cx="1763532" cy="3385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1600" b="0" i="1" dirty="0" smtClean="0">
                              <a:solidFill>
                                <a:srgbClr val="0000FF"/>
                              </a:solidFill>
                              <a:latin typeface="Cambria Math" panose="02040503050406030204" pitchFamily="18" charset="0"/>
                              <a:cs typeface="Arial" panose="020B0604020202020204" pitchFamily="34" charset="0"/>
                            </a:rPr>
                          </m:ctrlPr>
                        </m:sSubPr>
                        <m:e>
                          <m:r>
                            <a:rPr lang="en-US" sz="1600" b="0" i="1" dirty="0" smtClean="0">
                              <a:solidFill>
                                <a:srgbClr val="0000FF"/>
                              </a:solidFill>
                              <a:latin typeface="Cambria Math" panose="02040503050406030204" pitchFamily="18" charset="0"/>
                              <a:cs typeface="Arial" panose="020B0604020202020204" pitchFamily="34" charset="0"/>
                            </a:rPr>
                            <m:t>𝐽</m:t>
                          </m:r>
                        </m:e>
                        <m:sub>
                          <m:r>
                            <a:rPr lang="en-US" sz="1600" b="0" i="1" dirty="0" smtClean="0">
                              <a:solidFill>
                                <a:srgbClr val="0000FF"/>
                              </a:solidFill>
                              <a:latin typeface="Cambria Math" panose="02040503050406030204" pitchFamily="18" charset="0"/>
                              <a:cs typeface="Arial" panose="020B0604020202020204" pitchFamily="34" charset="0"/>
                            </a:rPr>
                            <m:t>𝑎𝑛𝑜𝑑𝑒</m:t>
                          </m:r>
                        </m:sub>
                      </m:sSub>
                    </m:oMath>
                  </m:oMathPara>
                </a14:m>
                <a:endParaRPr lang="en-US" sz="1600" dirty="0">
                  <a:solidFill>
                    <a:srgbClr val="0000FF"/>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156673" y="3245979"/>
                <a:ext cx="1763532" cy="338554"/>
              </a:xfrm>
              <a:prstGeom prst="rect">
                <a:avLst/>
              </a:prstGeom>
              <a:blipFill>
                <a:blip r:embed="rId10"/>
                <a:stretch>
                  <a:fillRect b="-10714"/>
                </a:stretch>
              </a:blipFill>
            </p:spPr>
            <p:txBody>
              <a:bodyPr/>
              <a:lstStyle/>
              <a:p>
                <a:r>
                  <a:rPr lang="en-US">
                    <a:noFill/>
                  </a:rPr>
                  <a:t> </a:t>
                </a:r>
              </a:p>
            </p:txBody>
          </p:sp>
        </mc:Fallback>
      </mc:AlternateContent>
      <p:grpSp>
        <p:nvGrpSpPr>
          <p:cNvPr id="28" name="Group 27"/>
          <p:cNvGrpSpPr/>
          <p:nvPr/>
        </p:nvGrpSpPr>
        <p:grpSpPr>
          <a:xfrm>
            <a:off x="9496733" y="3099659"/>
            <a:ext cx="146304" cy="150312"/>
            <a:chOff x="7653403" y="2981195"/>
            <a:chExt cx="146304" cy="150312"/>
          </a:xfrm>
        </p:grpSpPr>
        <p:sp>
          <p:nvSpPr>
            <p:cNvPr id="23" name="Oval 22"/>
            <p:cNvSpPr/>
            <p:nvPr/>
          </p:nvSpPr>
          <p:spPr>
            <a:xfrm>
              <a:off x="7653403" y="2981195"/>
              <a:ext cx="146304" cy="150312"/>
            </a:xfrm>
            <a:prstGeom prst="ellipse">
              <a:avLst/>
            </a:prstGeom>
            <a:solidFill>
              <a:schemeClr val="bg1"/>
            </a:solidFill>
            <a:ln w="38100">
              <a:solidFill>
                <a:srgbClr val="BE01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7665929" y="2993720"/>
              <a:ext cx="118872" cy="118872"/>
            </a:xfrm>
            <a:prstGeom prst="line">
              <a:avLst/>
            </a:prstGeom>
            <a:ln w="38100">
              <a:solidFill>
                <a:srgbClr val="BE010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670980" y="2993721"/>
              <a:ext cx="117035" cy="118872"/>
            </a:xfrm>
            <a:prstGeom prst="line">
              <a:avLst/>
            </a:prstGeom>
            <a:ln w="38100">
              <a:solidFill>
                <a:srgbClr val="BE0101"/>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9229246" y="3040785"/>
            <a:ext cx="22182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31" name="Slide Number Placeholder 30"/>
          <p:cNvSpPr>
            <a:spLocks noGrp="1"/>
          </p:cNvSpPr>
          <p:nvPr>
            <p:ph type="sldNum" sz="quarter" idx="12"/>
          </p:nvPr>
        </p:nvSpPr>
        <p:spPr/>
        <p:txBody>
          <a:bodyPr/>
          <a:lstStyle/>
          <a:p>
            <a:fld id="{5B780650-73D5-43D5-82BC-C00EFD70B6EB}" type="slidenum">
              <a:rPr lang="en-US" smtClean="0"/>
              <a:t>3</a:t>
            </a:fld>
            <a:endParaRPr lang="en-US"/>
          </a:p>
        </p:txBody>
      </p:sp>
      <p:sp>
        <p:nvSpPr>
          <p:cNvPr id="9" name="TextBox 8">
            <a:extLst>
              <a:ext uri="{FF2B5EF4-FFF2-40B4-BE49-F238E27FC236}">
                <a16:creationId xmlns:a16="http://schemas.microsoft.com/office/drawing/2014/main" id="{C31568E0-F49C-FE43-A4D1-B2F059147C31}"/>
              </a:ext>
            </a:extLst>
          </p:cNvPr>
          <p:cNvSpPr txBox="1"/>
          <p:nvPr/>
        </p:nvSpPr>
        <p:spPr>
          <a:xfrm>
            <a:off x="1489166" y="3711793"/>
            <a:ext cx="1999698" cy="307777"/>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1D </a:t>
            </a:r>
            <a:r>
              <a:rPr lang="en-US" sz="1400" dirty="0" err="1">
                <a:latin typeface="Arial" panose="020B0604020202020204" pitchFamily="34" charset="0"/>
                <a:cs typeface="Arial" panose="020B0604020202020204" pitchFamily="34" charset="0"/>
              </a:rPr>
              <a:t>Miram</a:t>
            </a:r>
            <a:r>
              <a:rPr lang="en-US" sz="1400" dirty="0">
                <a:latin typeface="Arial" panose="020B0604020202020204" pitchFamily="34" charset="0"/>
                <a:cs typeface="Arial" panose="020B0604020202020204" pitchFamily="34" charset="0"/>
              </a:rPr>
              <a:t> curve</a:t>
            </a:r>
          </a:p>
        </p:txBody>
      </p:sp>
    </p:spTree>
    <p:extLst>
      <p:ext uri="{BB962C8B-B14F-4D97-AF65-F5344CB8AC3E}">
        <p14:creationId xmlns:p14="http://schemas.microsoft.com/office/powerpoint/2010/main" val="319257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1-1/2D Model Formulation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395787"/>
                <a:ext cx="7654447" cy="3977879"/>
              </a:xfrm>
            </p:spPr>
            <p:txBody>
              <a:bodyPr>
                <a:normAutofit lnSpcReduction="10000"/>
              </a:bodyPr>
              <a:lstStyle/>
              <a:p>
                <a:r>
                  <a:rPr lang="en-US" dirty="0">
                    <a:latin typeface="Arial" panose="020B0604020202020204" pitchFamily="34" charset="0"/>
                    <a:cs typeface="Arial" panose="020B0604020202020204" pitchFamily="34" charset="0"/>
                  </a:rPr>
                  <a:t>Solves Poisson &amp; </a:t>
                </a:r>
                <a:r>
                  <a:rPr lang="en-US" dirty="0" err="1">
                    <a:latin typeface="Arial" panose="020B0604020202020204" pitchFamily="34" charset="0"/>
                    <a:cs typeface="Arial" panose="020B0604020202020204" pitchFamily="34" charset="0"/>
                  </a:rPr>
                  <a:t>Vlasov</a:t>
                </a:r>
                <a:r>
                  <a:rPr lang="en-US" dirty="0">
                    <a:latin typeface="Arial" panose="020B0604020202020204" pitchFamily="34" charset="0"/>
                    <a:cs typeface="Arial" panose="020B0604020202020204" pitchFamily="34" charset="0"/>
                  </a:rPr>
                  <a:t> equations in 2D</a:t>
                </a:r>
              </a:p>
              <a:p>
                <a:endParaRPr lang="en-US" sz="100"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sSup>
                        <m:sSupPr>
                          <m:ctrlPr>
                            <a:rPr lang="en-US" sz="2000" i="1" smtClean="0">
                              <a:solidFill>
                                <a:srgbClr val="0000FF"/>
                              </a:solidFill>
                              <a:latin typeface="Cambria Math" panose="02040503050406030204" pitchFamily="18" charset="0"/>
                            </a:rPr>
                          </m:ctrlPr>
                        </m:sSupPr>
                        <m:e>
                          <m:r>
                            <a:rPr lang="en-US" sz="2000">
                              <a:solidFill>
                                <a:srgbClr val="0000FF"/>
                              </a:solidFill>
                              <a:latin typeface="Cambria Math" panose="02040503050406030204" pitchFamily="18" charset="0"/>
                            </a:rPr>
                            <m:t>𝛻</m:t>
                          </m:r>
                        </m:e>
                        <m:sup>
                          <m:r>
                            <a:rPr lang="en-US" sz="2000" i="1">
                              <a:solidFill>
                                <a:srgbClr val="0000FF"/>
                              </a:solidFill>
                              <a:latin typeface="Cambria Math" panose="02040503050406030204" pitchFamily="18" charset="0"/>
                            </a:rPr>
                            <m:t>2</m:t>
                          </m:r>
                        </m:sup>
                      </m:sSup>
                      <m:r>
                        <a:rPr lang="en-US" sz="2000" i="1">
                          <a:solidFill>
                            <a:srgbClr val="0000FF"/>
                          </a:solidFill>
                          <a:latin typeface="Cambria Math" panose="02040503050406030204" pitchFamily="18" charset="0"/>
                        </a:rPr>
                        <m:t>𝑉</m:t>
                      </m:r>
                      <m:d>
                        <m:dPr>
                          <m:ctrlPr>
                            <a:rPr lang="en-US" sz="2000" i="1">
                              <a:solidFill>
                                <a:srgbClr val="0000FF"/>
                              </a:solidFill>
                              <a:latin typeface="Cambria Math" panose="02040503050406030204" pitchFamily="18" charset="0"/>
                            </a:rPr>
                          </m:ctrlPr>
                        </m:dPr>
                        <m:e>
                          <m:r>
                            <a:rPr lang="en-US" sz="2000" i="1">
                              <a:solidFill>
                                <a:srgbClr val="0000FF"/>
                              </a:solidFill>
                              <a:latin typeface="Cambria Math" panose="02040503050406030204" pitchFamily="18" charset="0"/>
                            </a:rPr>
                            <m:t>𝑦</m:t>
                          </m:r>
                          <m:r>
                            <a:rPr lang="en-US" sz="2000" i="1">
                              <a:solidFill>
                                <a:srgbClr val="0000FF"/>
                              </a:solidFill>
                              <a:latin typeface="Cambria Math" panose="02040503050406030204" pitchFamily="18" charset="0"/>
                            </a:rPr>
                            <m:t>,</m:t>
                          </m:r>
                          <m:r>
                            <a:rPr lang="en-US" sz="2000" b="0" i="1" smtClean="0">
                              <a:solidFill>
                                <a:srgbClr val="0000FF"/>
                              </a:solidFill>
                              <a:latin typeface="Cambria Math" panose="02040503050406030204" pitchFamily="18" charset="0"/>
                            </a:rPr>
                            <m:t>𝑧</m:t>
                          </m:r>
                        </m:e>
                      </m:d>
                      <m:r>
                        <a:rPr lang="en-US" sz="2000" i="1">
                          <a:solidFill>
                            <a:srgbClr val="0000FF"/>
                          </a:solidFill>
                          <a:latin typeface="Cambria Math" panose="02040503050406030204" pitchFamily="18" charset="0"/>
                        </a:rPr>
                        <m:t>=</m:t>
                      </m:r>
                      <m:f>
                        <m:fPr>
                          <m:ctrlPr>
                            <a:rPr lang="en-US" sz="2000" i="1">
                              <a:solidFill>
                                <a:srgbClr val="0000FF"/>
                              </a:solidFill>
                              <a:latin typeface="Cambria Math" panose="02040503050406030204" pitchFamily="18" charset="0"/>
                            </a:rPr>
                          </m:ctrlPr>
                        </m:fPr>
                        <m:num>
                          <m:r>
                            <a:rPr lang="en-US" sz="2000" i="1">
                              <a:solidFill>
                                <a:srgbClr val="0000FF"/>
                              </a:solidFill>
                              <a:latin typeface="Cambria Math" panose="02040503050406030204" pitchFamily="18" charset="0"/>
                            </a:rPr>
                            <m:t>1</m:t>
                          </m:r>
                        </m:num>
                        <m:den>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𝜖</m:t>
                              </m:r>
                            </m:e>
                            <m:sub>
                              <m:r>
                                <a:rPr lang="en-US" sz="2000" i="1">
                                  <a:solidFill>
                                    <a:srgbClr val="0000FF"/>
                                  </a:solidFill>
                                  <a:latin typeface="Cambria Math" panose="02040503050406030204" pitchFamily="18" charset="0"/>
                                </a:rPr>
                                <m:t>0</m:t>
                              </m:r>
                            </m:sub>
                          </m:sSub>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𝑣</m:t>
                              </m:r>
                            </m:e>
                            <m:sub>
                              <m:r>
                                <a:rPr lang="en-US" sz="2000" i="1">
                                  <a:solidFill>
                                    <a:srgbClr val="0000FF"/>
                                  </a:solidFill>
                                  <a:latin typeface="Cambria Math" panose="02040503050406030204" pitchFamily="18" charset="0"/>
                                </a:rPr>
                                <m:t>𝑡h</m:t>
                              </m:r>
                            </m:sub>
                          </m:sSub>
                        </m:den>
                      </m:f>
                      <m:rad>
                        <m:radPr>
                          <m:degHide m:val="on"/>
                          <m:ctrlPr>
                            <a:rPr lang="en-US" sz="2000" i="1">
                              <a:solidFill>
                                <a:srgbClr val="0000FF"/>
                              </a:solidFill>
                              <a:latin typeface="Cambria Math" panose="02040503050406030204" pitchFamily="18" charset="0"/>
                            </a:rPr>
                          </m:ctrlPr>
                        </m:radPr>
                        <m:deg/>
                        <m:e>
                          <m:f>
                            <m:fPr>
                              <m:ctrlPr>
                                <a:rPr lang="en-US" sz="2000" i="1">
                                  <a:solidFill>
                                    <a:srgbClr val="0000FF"/>
                                  </a:solidFill>
                                  <a:latin typeface="Cambria Math" panose="02040503050406030204" pitchFamily="18" charset="0"/>
                                </a:rPr>
                              </m:ctrlPr>
                            </m:fPr>
                            <m:num>
                              <m:r>
                                <a:rPr lang="en-US" sz="2000" i="1">
                                  <a:solidFill>
                                    <a:srgbClr val="0000FF"/>
                                  </a:solidFill>
                                  <a:latin typeface="Cambria Math" panose="02040503050406030204" pitchFamily="18" charset="0"/>
                                </a:rPr>
                                <m:t>𝜋</m:t>
                              </m:r>
                            </m:num>
                            <m:den>
                              <m:r>
                                <a:rPr lang="en-US" sz="2000" i="1">
                                  <a:solidFill>
                                    <a:srgbClr val="0000FF"/>
                                  </a:solidFill>
                                  <a:latin typeface="Cambria Math" panose="02040503050406030204" pitchFamily="18" charset="0"/>
                                </a:rPr>
                                <m:t>2</m:t>
                              </m:r>
                            </m:den>
                          </m:f>
                        </m:e>
                      </m:rad>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𝐽</m:t>
                          </m:r>
                        </m:e>
                        <m:sub>
                          <m:r>
                            <a:rPr lang="en-US" sz="2000" i="1">
                              <a:solidFill>
                                <a:srgbClr val="0000FF"/>
                              </a:solidFill>
                              <a:latin typeface="Cambria Math" panose="02040503050406030204" pitchFamily="18" charset="0"/>
                            </a:rPr>
                            <m:t>𝑅𝐷</m:t>
                          </m:r>
                        </m:sub>
                      </m:sSub>
                      <m:d>
                        <m:dPr>
                          <m:ctrlPr>
                            <a:rPr lang="en-US" sz="2000" i="1">
                              <a:solidFill>
                                <a:srgbClr val="0000FF"/>
                              </a:solidFill>
                              <a:latin typeface="Cambria Math" panose="02040503050406030204" pitchFamily="18" charset="0"/>
                            </a:rPr>
                          </m:ctrlPr>
                        </m:dPr>
                        <m:e>
                          <m:r>
                            <a:rPr lang="en-US" sz="2000" i="1">
                              <a:solidFill>
                                <a:srgbClr val="0000FF"/>
                              </a:solidFill>
                              <a:latin typeface="Cambria Math" panose="02040503050406030204" pitchFamily="18" charset="0"/>
                            </a:rPr>
                            <m:t>𝑦</m:t>
                          </m:r>
                        </m:e>
                      </m:d>
                      <m:sSup>
                        <m:sSupPr>
                          <m:ctrlPr>
                            <a:rPr lang="en-US" sz="2000" i="1">
                              <a:solidFill>
                                <a:srgbClr val="0000FF"/>
                              </a:solidFill>
                              <a:latin typeface="Cambria Math" panose="02040503050406030204" pitchFamily="18" charset="0"/>
                            </a:rPr>
                          </m:ctrlPr>
                        </m:sSupPr>
                        <m:e>
                          <m:r>
                            <a:rPr lang="en-US" sz="2000" i="1">
                              <a:solidFill>
                                <a:srgbClr val="0000FF"/>
                              </a:solidFill>
                              <a:latin typeface="Cambria Math" panose="02040503050406030204" pitchFamily="18" charset="0"/>
                            </a:rPr>
                            <m:t>𝑒</m:t>
                          </m:r>
                        </m:e>
                        <m:sup>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𝑞𝑉</m:t>
                          </m:r>
                          <m:d>
                            <m:dPr>
                              <m:ctrlPr>
                                <a:rPr lang="en-US" sz="2000" i="1">
                                  <a:solidFill>
                                    <a:srgbClr val="0000FF"/>
                                  </a:solidFill>
                                  <a:latin typeface="Cambria Math" panose="02040503050406030204" pitchFamily="18" charset="0"/>
                                </a:rPr>
                              </m:ctrlPr>
                            </m:dPr>
                            <m:e>
                              <m:r>
                                <a:rPr lang="en-US" sz="2000" i="1">
                                  <a:solidFill>
                                    <a:srgbClr val="0000FF"/>
                                  </a:solidFill>
                                  <a:latin typeface="Cambria Math" panose="02040503050406030204" pitchFamily="18" charset="0"/>
                                </a:rPr>
                                <m:t>𝑦</m:t>
                              </m:r>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𝑧</m:t>
                              </m:r>
                            </m:e>
                          </m:d>
                          <m:r>
                            <m:rPr>
                              <m:nor/>
                            </m:rPr>
                            <a:rPr lang="en-US" sz="2000">
                              <a:solidFill>
                                <a:srgbClr val="0000FF"/>
                              </a:solidFill>
                            </a:rPr>
                            <m:t>/</m:t>
                          </m:r>
                          <m:r>
                            <a:rPr lang="en-US" sz="2000" i="1">
                              <a:solidFill>
                                <a:srgbClr val="0000FF"/>
                              </a:solidFill>
                              <a:latin typeface="Cambria Math" panose="02040503050406030204" pitchFamily="18" charset="0"/>
                            </a:rPr>
                            <m:t>𝑘𝑇</m:t>
                          </m:r>
                        </m:sup>
                      </m:sSup>
                      <m:r>
                        <a:rPr lang="en-US" sz="2000" i="1">
                          <a:solidFill>
                            <a:srgbClr val="0000FF"/>
                          </a:solidFill>
                          <a:latin typeface="Cambria Math" panose="02040503050406030204" pitchFamily="18" charset="0"/>
                        </a:rPr>
                        <m:t>𝑒𝑟𝑓𝑐</m:t>
                      </m:r>
                      <m:d>
                        <m:dPr>
                          <m:ctrlPr>
                            <a:rPr lang="en-US" sz="2000" i="1">
                              <a:solidFill>
                                <a:srgbClr val="0000FF"/>
                              </a:solidFill>
                              <a:latin typeface="Cambria Math" panose="02040503050406030204" pitchFamily="18" charset="0"/>
                            </a:rPr>
                          </m:ctrlPr>
                        </m:dPr>
                        <m:e>
                          <m:f>
                            <m:fPr>
                              <m:ctrlPr>
                                <a:rPr lang="en-US" sz="2000" i="1">
                                  <a:solidFill>
                                    <a:srgbClr val="0000FF"/>
                                  </a:solidFill>
                                  <a:latin typeface="Cambria Math" panose="02040503050406030204" pitchFamily="18" charset="0"/>
                                </a:rPr>
                              </m:ctrlPr>
                            </m:fPr>
                            <m:num>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𝑣</m:t>
                                  </m:r>
                                </m:e>
                                <m:sub>
                                  <m:r>
                                    <a:rPr lang="en-US" sz="2000" i="1">
                                      <a:solidFill>
                                        <a:srgbClr val="0000FF"/>
                                      </a:solidFill>
                                      <a:latin typeface="Cambria Math" panose="02040503050406030204" pitchFamily="18" charset="0"/>
                                    </a:rPr>
                                    <m:t>𝑚𝑖𝑛</m:t>
                                  </m:r>
                                </m:sub>
                              </m:sSub>
                              <m:d>
                                <m:dPr>
                                  <m:ctrlPr>
                                    <a:rPr lang="en-US" sz="2000" i="1">
                                      <a:solidFill>
                                        <a:srgbClr val="0000FF"/>
                                      </a:solidFill>
                                      <a:latin typeface="Cambria Math" panose="02040503050406030204" pitchFamily="18" charset="0"/>
                                    </a:rPr>
                                  </m:ctrlPr>
                                </m:dPr>
                                <m:e>
                                  <m:r>
                                    <a:rPr lang="en-US" sz="2000" i="1">
                                      <a:solidFill>
                                        <a:srgbClr val="0000FF"/>
                                      </a:solidFill>
                                      <a:latin typeface="Cambria Math" panose="02040503050406030204" pitchFamily="18" charset="0"/>
                                    </a:rPr>
                                    <m:t>𝑦</m:t>
                                  </m:r>
                                  <m:r>
                                    <a:rPr lang="en-US" sz="2000" i="1">
                                      <a:solidFill>
                                        <a:srgbClr val="0000FF"/>
                                      </a:solidFill>
                                      <a:latin typeface="Cambria Math" panose="02040503050406030204" pitchFamily="18" charset="0"/>
                                    </a:rPr>
                                    <m:t>,</m:t>
                                  </m:r>
                                  <m:r>
                                    <a:rPr lang="en-US" sz="2000" i="1">
                                      <a:solidFill>
                                        <a:srgbClr val="0000FF"/>
                                      </a:solidFill>
                                      <a:latin typeface="Cambria Math" panose="02040503050406030204" pitchFamily="18" charset="0"/>
                                    </a:rPr>
                                    <m:t>𝑧</m:t>
                                  </m:r>
                                </m:e>
                              </m:d>
                            </m:num>
                            <m:den>
                              <m:rad>
                                <m:radPr>
                                  <m:degHide m:val="on"/>
                                  <m:ctrlPr>
                                    <a:rPr lang="en-US" sz="2000" i="1">
                                      <a:solidFill>
                                        <a:srgbClr val="0000FF"/>
                                      </a:solidFill>
                                      <a:latin typeface="Cambria Math" panose="02040503050406030204" pitchFamily="18" charset="0"/>
                                    </a:rPr>
                                  </m:ctrlPr>
                                </m:radPr>
                                <m:deg/>
                                <m:e>
                                  <m:r>
                                    <a:rPr lang="en-US" sz="2000" i="1">
                                      <a:solidFill>
                                        <a:srgbClr val="0000FF"/>
                                      </a:solidFill>
                                      <a:latin typeface="Cambria Math" panose="02040503050406030204" pitchFamily="18" charset="0"/>
                                    </a:rPr>
                                    <m:t>2</m:t>
                                  </m:r>
                                </m:e>
                              </m:rad>
                              <m:sSub>
                                <m:sSubPr>
                                  <m:ctrlPr>
                                    <a:rPr lang="en-US" sz="2000" i="1">
                                      <a:solidFill>
                                        <a:srgbClr val="0000FF"/>
                                      </a:solidFill>
                                      <a:latin typeface="Cambria Math" panose="02040503050406030204" pitchFamily="18" charset="0"/>
                                    </a:rPr>
                                  </m:ctrlPr>
                                </m:sSubPr>
                                <m:e>
                                  <m:r>
                                    <a:rPr lang="en-US" sz="2000" i="1">
                                      <a:solidFill>
                                        <a:srgbClr val="0000FF"/>
                                      </a:solidFill>
                                      <a:latin typeface="Cambria Math" panose="02040503050406030204" pitchFamily="18" charset="0"/>
                                    </a:rPr>
                                    <m:t>𝑣</m:t>
                                  </m:r>
                                </m:e>
                                <m:sub>
                                  <m:r>
                                    <a:rPr lang="en-US" sz="2000" i="1">
                                      <a:solidFill>
                                        <a:srgbClr val="0000FF"/>
                                      </a:solidFill>
                                      <a:latin typeface="Cambria Math" panose="02040503050406030204" pitchFamily="18" charset="0"/>
                                    </a:rPr>
                                    <m:t>𝑡h</m:t>
                                  </m:r>
                                </m:sub>
                              </m:sSub>
                            </m:den>
                          </m:f>
                        </m:e>
                      </m:d>
                    </m:oMath>
                  </m:oMathPara>
                </a14:m>
                <a:endParaRPr lang="en-US" dirty="0">
                  <a:solidFill>
                    <a:srgbClr val="0000FF"/>
                  </a:solidFill>
                  <a:latin typeface="Arial" panose="020B0604020202020204" pitchFamily="34" charset="0"/>
                  <a:cs typeface="Arial" panose="020B0604020202020204" pitchFamily="34" charset="0"/>
                </a:endParaRPr>
              </a:p>
              <a:p>
                <a:pPr marL="338138" indent="0" algn="just">
                  <a:buNone/>
                </a:pPr>
                <a14:m>
                  <m:oMath xmlns:m="http://schemas.openxmlformats.org/officeDocument/2006/math">
                    <m:sSub>
                      <m:sSubPr>
                        <m:ctrlPr>
                          <a:rPr lang="en-US" sz="1800" i="1">
                            <a:solidFill>
                              <a:srgbClr val="0000FF"/>
                            </a:solidFill>
                            <a:latin typeface="Cambria Math" panose="02040503050406030204" pitchFamily="18" charset="0"/>
                          </a:rPr>
                        </m:ctrlPr>
                      </m:sSubPr>
                      <m:e>
                        <m:r>
                          <a:rPr lang="en-US" sz="1800" i="1">
                            <a:solidFill>
                              <a:srgbClr val="0000FF"/>
                            </a:solidFill>
                            <a:latin typeface="Cambria Math" panose="02040503050406030204" pitchFamily="18" charset="0"/>
                          </a:rPr>
                          <m:t>𝑣</m:t>
                        </m:r>
                      </m:e>
                      <m:sub>
                        <m:r>
                          <a:rPr lang="en-US" sz="1800" i="1">
                            <a:solidFill>
                              <a:srgbClr val="0000FF"/>
                            </a:solidFill>
                            <a:latin typeface="Cambria Math" panose="02040503050406030204" pitchFamily="18" charset="0"/>
                          </a:rPr>
                          <m:t>𝑚𝑖𝑛</m:t>
                        </m:r>
                      </m:sub>
                    </m:sSub>
                    <m:r>
                      <a:rPr lang="en-US" sz="1800" i="1">
                        <a:solidFill>
                          <a:srgbClr val="0000FF"/>
                        </a:solidFill>
                        <a:latin typeface="Cambria Math" panose="02040503050406030204" pitchFamily="18" charset="0"/>
                      </a:rPr>
                      <m:t>(</m:t>
                    </m:r>
                    <m:r>
                      <a:rPr lang="en-US" sz="1800" i="1">
                        <a:solidFill>
                          <a:srgbClr val="0000FF"/>
                        </a:solidFill>
                        <a:latin typeface="Cambria Math" panose="02040503050406030204" pitchFamily="18" charset="0"/>
                      </a:rPr>
                      <m:t>𝑦</m:t>
                    </m:r>
                    <m:r>
                      <a:rPr lang="en-US" sz="1800" i="1">
                        <a:solidFill>
                          <a:srgbClr val="0000FF"/>
                        </a:solidFill>
                        <a:latin typeface="Cambria Math" panose="02040503050406030204" pitchFamily="18" charset="0"/>
                      </a:rPr>
                      <m:t>,</m:t>
                    </m:r>
                    <m:r>
                      <a:rPr lang="en-US" sz="1800" i="1">
                        <a:solidFill>
                          <a:srgbClr val="0000FF"/>
                        </a:solidFill>
                        <a:latin typeface="Cambria Math" panose="02040503050406030204" pitchFamily="18" charset="0"/>
                      </a:rPr>
                      <m:t>𝑧</m:t>
                    </m:r>
                    <m:r>
                      <a:rPr lang="en-US" sz="1800" i="1">
                        <a:solidFill>
                          <a:srgbClr val="0000FF"/>
                        </a:solidFill>
                        <a:latin typeface="Cambria Math" panose="02040503050406030204" pitchFamily="18" charset="0"/>
                      </a:rPr>
                      <m:t>)</m:t>
                    </m:r>
                  </m:oMath>
                </a14:m>
                <a:r>
                  <a:rPr lang="en-US" sz="1800" dirty="0">
                    <a:solidFill>
                      <a:srgbClr val="0000FF"/>
                    </a:solidFill>
                  </a:rPr>
                  <a:t>  is the minimum value of velocity of any electron originated from (</a:t>
                </a:r>
                <a:r>
                  <a:rPr lang="en-US" sz="1800" i="1" dirty="0" err="1">
                    <a:solidFill>
                      <a:srgbClr val="0000FF"/>
                    </a:solidFill>
                  </a:rPr>
                  <a:t>x</a:t>
                </a:r>
                <a:r>
                  <a:rPr lang="en-US" sz="1800" dirty="0" err="1">
                    <a:solidFill>
                      <a:srgbClr val="0000FF"/>
                    </a:solidFill>
                  </a:rPr>
                  <a:t>,</a:t>
                </a:r>
                <a:r>
                  <a:rPr lang="en-US" sz="1800" i="1" dirty="0" err="1">
                    <a:solidFill>
                      <a:srgbClr val="0000FF"/>
                    </a:solidFill>
                  </a:rPr>
                  <a:t>y</a:t>
                </a:r>
                <a:r>
                  <a:rPr lang="en-US" sz="1800" dirty="0">
                    <a:solidFill>
                      <a:srgbClr val="0000FF"/>
                    </a:solidFill>
                  </a:rPr>
                  <a:t>) can reach location </a:t>
                </a:r>
                <a14:m>
                  <m:oMath xmlns:m="http://schemas.openxmlformats.org/officeDocument/2006/math">
                    <m:r>
                      <a:rPr lang="en-US" sz="1800" i="1">
                        <a:solidFill>
                          <a:srgbClr val="0000FF"/>
                        </a:solidFill>
                        <a:latin typeface="Cambria Math" panose="02040503050406030204" pitchFamily="18" charset="0"/>
                      </a:rPr>
                      <m:t>𝑧</m:t>
                    </m:r>
                  </m:oMath>
                </a14:m>
                <a:r>
                  <a:rPr lang="en-US" sz="1800" dirty="0">
                    <a:solidFill>
                      <a:srgbClr val="0000FF"/>
                    </a:solidFill>
                  </a:rPr>
                  <a:t> to the anode</a:t>
                </a:r>
                <a:endParaRPr lang="en-US" sz="1800" dirty="0">
                  <a:solidFill>
                    <a:srgbClr val="0000FF"/>
                  </a:solidFill>
                  <a:latin typeface="Arial" panose="020B0604020202020204" pitchFamily="34" charset="0"/>
                  <a:cs typeface="Arial" panose="020B0604020202020204" pitchFamily="34" charset="0"/>
                </a:endParaRPr>
              </a:p>
              <a:p>
                <a:pPr marL="338138" indent="0">
                  <a:buNone/>
                </a:pPr>
                <a14:m>
                  <m:oMath xmlns:m="http://schemas.openxmlformats.org/officeDocument/2006/math">
                    <m:r>
                      <a:rPr lang="en-US" sz="1800" i="1" dirty="0" smtClean="0">
                        <a:solidFill>
                          <a:srgbClr val="0000FF"/>
                        </a:solidFill>
                        <a:latin typeface="Cambria Math" panose="02040503050406030204" pitchFamily="18" charset="0"/>
                      </a:rPr>
                      <m:t>𝐽</m:t>
                    </m:r>
                    <m:r>
                      <a:rPr lang="en-US" sz="1800" i="1" baseline="-25000" dirty="0" err="1">
                        <a:solidFill>
                          <a:srgbClr val="0000FF"/>
                        </a:solidFill>
                        <a:latin typeface="Cambria Math" panose="02040503050406030204" pitchFamily="18" charset="0"/>
                      </a:rPr>
                      <m:t>𝑒𝑚𝑖𝑡</m:t>
                    </m:r>
                  </m:oMath>
                </a14:m>
                <a:r>
                  <a:rPr lang="en-US" sz="1800" dirty="0">
                    <a:solidFill>
                      <a:srgbClr val="0000FF"/>
                    </a:solidFill>
                  </a:rPr>
                  <a:t> = Richardson-</a:t>
                </a:r>
                <a:r>
                  <a:rPr lang="en-US" sz="1800" dirty="0" err="1">
                    <a:solidFill>
                      <a:srgbClr val="0000FF"/>
                    </a:solidFill>
                  </a:rPr>
                  <a:t>Dushman</a:t>
                </a:r>
                <a:r>
                  <a:rPr lang="en-US" sz="1800" dirty="0">
                    <a:solidFill>
                      <a:srgbClr val="0000FF"/>
                    </a:solidFill>
                  </a:rPr>
                  <a:t>, </a:t>
                </a:r>
                <a:r>
                  <a:rPr lang="en-US" sz="1800" dirty="0" err="1">
                    <a:solidFill>
                      <a:srgbClr val="0000FF"/>
                    </a:solidFill>
                  </a:rPr>
                  <a:t>Maxwellian</a:t>
                </a:r>
                <a:r>
                  <a:rPr lang="en-US" sz="1800" dirty="0">
                    <a:solidFill>
                      <a:srgbClr val="0000FF"/>
                    </a:solidFill>
                  </a:rPr>
                  <a:t> </a:t>
                </a:r>
                <a14:m>
                  <m:oMath xmlns:m="http://schemas.openxmlformats.org/officeDocument/2006/math">
                    <m:r>
                      <a:rPr lang="en-US" sz="1800" i="1" dirty="0" smtClean="0">
                        <a:solidFill>
                          <a:srgbClr val="0000FF"/>
                        </a:solidFill>
                        <a:latin typeface="Cambria Math" panose="02040503050406030204" pitchFamily="18" charset="0"/>
                      </a:rPr>
                      <m:t>𝑓</m:t>
                    </m:r>
                    <m:r>
                      <a:rPr lang="en-US" sz="1800" i="1" dirty="0" smtClean="0">
                        <a:solidFill>
                          <a:srgbClr val="0000FF"/>
                        </a:solidFill>
                        <a:latin typeface="Cambria Math" panose="02040503050406030204" pitchFamily="18" charset="0"/>
                      </a:rPr>
                      <m:t>(</m:t>
                    </m:r>
                    <m:r>
                      <a:rPr lang="en-US" sz="1800" i="1" dirty="0" smtClean="0">
                        <a:solidFill>
                          <a:srgbClr val="0000FF"/>
                        </a:solidFill>
                        <a:latin typeface="Cambria Math" panose="02040503050406030204" pitchFamily="18" charset="0"/>
                      </a:rPr>
                      <m:t>𝑣</m:t>
                    </m:r>
                    <m:r>
                      <a:rPr lang="en-US" sz="1800" i="1" dirty="0" smtClean="0">
                        <a:solidFill>
                          <a:srgbClr val="0000FF"/>
                        </a:solidFill>
                        <a:latin typeface="Cambria Math" panose="02040503050406030204" pitchFamily="18" charset="0"/>
                      </a:rPr>
                      <m:t>)</m:t>
                    </m:r>
                  </m:oMath>
                </a14:m>
                <a:endParaRPr lang="en-US" sz="1800" dirty="0">
                  <a:solidFill>
                    <a:srgbClr val="0000FF"/>
                  </a:solidFill>
                </a:endParaRPr>
              </a:p>
              <a:p>
                <a:r>
                  <a:rPr lang="en-US" dirty="0">
                    <a:latin typeface="Arial" panose="020B0604020202020204" pitchFamily="34" charset="0"/>
                    <a:cs typeface="Arial" panose="020B0604020202020204" pitchFamily="34" charset="0"/>
                  </a:rPr>
                  <a:t>Assumes </a:t>
                </a:r>
                <a:r>
                  <a:rPr lang="en-US" dirty="0">
                    <a:solidFill>
                      <a:srgbClr val="FF0000"/>
                    </a:solidFill>
                    <a:latin typeface="Arial" panose="020B0604020202020204" pitchFamily="34" charset="0"/>
                    <a:cs typeface="Arial" panose="020B0604020202020204" pitchFamily="34" charset="0"/>
                  </a:rPr>
                  <a:t>infinite </a:t>
                </a:r>
                <a:r>
                  <a:rPr lang="en-US" dirty="0" err="1">
                    <a:solidFill>
                      <a:srgbClr val="FF0000"/>
                    </a:solidFill>
                    <a:latin typeface="Arial" panose="020B0604020202020204" pitchFamily="34" charset="0"/>
                    <a:cs typeface="Arial" panose="020B0604020202020204" pitchFamily="34" charset="0"/>
                  </a:rPr>
                  <a:t>B</a:t>
                </a:r>
                <a:r>
                  <a:rPr lang="en-US" baseline="-25000" dirty="0" err="1">
                    <a:solidFill>
                      <a:srgbClr val="FF0000"/>
                    </a:solidFill>
                    <a:latin typeface="Arial" panose="020B0604020202020204" pitchFamily="34" charset="0"/>
                    <a:cs typeface="Arial" panose="020B0604020202020204" pitchFamily="34" charset="0"/>
                  </a:rPr>
                  <a:t>z</a:t>
                </a:r>
                <a:r>
                  <a:rPr lang="en-US" dirty="0">
                    <a:solidFill>
                      <a:srgbClr val="FF0000"/>
                    </a:solidFill>
                    <a:latin typeface="Arial" panose="020B0604020202020204" pitchFamily="34" charset="0"/>
                    <a:cs typeface="Arial" panose="020B0604020202020204" pitchFamily="34" charset="0"/>
                  </a:rPr>
                  <a:t> field</a:t>
                </a:r>
              </a:p>
              <a:p>
                <a:pPr lvl="1"/>
                <a:r>
                  <a:rPr lang="en-US" dirty="0">
                    <a:latin typeface="Arial" panose="020B0604020202020204" pitchFamily="34" charset="0"/>
                    <a:cs typeface="Arial" panose="020B0604020202020204" pitchFamily="34" charset="0"/>
                  </a:rPr>
                  <a:t>Restricts electron motion to z-direction</a:t>
                </a:r>
              </a:p>
              <a:p>
                <a:r>
                  <a:rPr lang="en-US" dirty="0">
                    <a:latin typeface="Arial" panose="020B0604020202020204" pitchFamily="34" charset="0"/>
                    <a:cs typeface="Arial" panose="020B0604020202020204" pitchFamily="34" charset="0"/>
                  </a:rPr>
                  <a:t>Includes work function variations </a:t>
                </a:r>
                <a14:m>
                  <m:oMath xmlns:m="http://schemas.openxmlformats.org/officeDocument/2006/math">
                    <m:r>
                      <a:rPr lang="en-US" b="0" i="1" smtClean="0">
                        <a:solidFill>
                          <a:srgbClr val="FF0000"/>
                        </a:solidFill>
                        <a:latin typeface="Cambria Math" panose="02040503050406030204" pitchFamily="18" charset="0"/>
                        <a:cs typeface="Arial" panose="020B0604020202020204" pitchFamily="34" charset="0"/>
                      </a:rPr>
                      <m:t>𝜙</m:t>
                    </m:r>
                    <m:r>
                      <a:rPr lang="en-US" b="0" i="1" smtClean="0">
                        <a:solidFill>
                          <a:srgbClr val="FF0000"/>
                        </a:solidFill>
                        <a:latin typeface="Cambria Math" panose="02040503050406030204" pitchFamily="18" charset="0"/>
                        <a:cs typeface="Arial" panose="020B0604020202020204" pitchFamily="34" charset="0"/>
                      </a:rPr>
                      <m:t>(</m:t>
                    </m:r>
                    <m:r>
                      <a:rPr lang="en-US" b="0" i="1" smtClean="0">
                        <a:solidFill>
                          <a:srgbClr val="FF0000"/>
                        </a:solidFill>
                        <a:latin typeface="Cambria Math" panose="02040503050406030204" pitchFamily="18" charset="0"/>
                        <a:cs typeface="Arial" panose="020B0604020202020204" pitchFamily="34" charset="0"/>
                      </a:rPr>
                      <m:t>𝑦</m:t>
                    </m:r>
                    <m:r>
                      <a:rPr lang="en-US" b="0" i="1" smtClean="0">
                        <a:solidFill>
                          <a:srgbClr val="FF0000"/>
                        </a:solidFill>
                        <a:latin typeface="Cambria Math" panose="02040503050406030204" pitchFamily="18" charset="0"/>
                        <a:cs typeface="Arial" panose="020B0604020202020204" pitchFamily="34" charset="0"/>
                      </a:rPr>
                      <m:t>)</m:t>
                    </m:r>
                  </m:oMath>
                </a14:m>
                <a:endParaRPr lang="en-US" dirty="0">
                  <a:solidFill>
                    <a:srgbClr val="FF0000"/>
                  </a:solidFill>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Periodic boundary conditions (cosine transform)</a:t>
                </a:r>
              </a:p>
              <a:p>
                <a:pPr lvl="1"/>
                <a:endParaRPr lang="en-US"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395787"/>
                <a:ext cx="7654447" cy="3977879"/>
              </a:xfrm>
              <a:blipFill>
                <a:blip r:embed="rId5"/>
                <a:stretch>
                  <a:fillRect l="-1434" t="-3828" r="-717"/>
                </a:stretch>
              </a:blipFill>
            </p:spPr>
            <p:txBody>
              <a:bodyPr/>
              <a:lstStyle/>
              <a:p>
                <a:r>
                  <a:rPr lang="en-US">
                    <a:noFill/>
                  </a:rPr>
                  <a:t> </a:t>
                </a:r>
              </a:p>
            </p:txBody>
          </p:sp>
        </mc:Fallback>
      </mc:AlternateContent>
      <p:sp>
        <p:nvSpPr>
          <p:cNvPr id="5" name="Rectangle 4"/>
          <p:cNvSpPr/>
          <p:nvPr/>
        </p:nvSpPr>
        <p:spPr>
          <a:xfrm>
            <a:off x="560568" y="6039462"/>
            <a:ext cx="11473841" cy="544252"/>
          </a:xfrm>
          <a:prstGeom prst="rect">
            <a:avLst/>
          </a:prstGeom>
        </p:spPr>
        <p:txBody>
          <a:bodyPr wrap="square">
            <a:spAutoFit/>
          </a:bodyPr>
          <a:lstStyle/>
          <a:p>
            <a:pPr lvl="1">
              <a:lnSpc>
                <a:spcPct val="90000"/>
              </a:lnSpc>
              <a:spcBef>
                <a:spcPts val="500"/>
              </a:spcBef>
            </a:pPr>
            <a:r>
              <a:rPr lang="en-US" sz="1400" b="1" dirty="0">
                <a:latin typeface="Arial" panose="020B0604020202020204" pitchFamily="34" charset="0"/>
                <a:cs typeface="Arial" panose="020B0604020202020204" pitchFamily="34" charset="0"/>
              </a:rPr>
              <a:t>[1] D. </a:t>
            </a:r>
            <a:r>
              <a:rPr lang="en-US" sz="1400" b="1" dirty="0" err="1">
                <a:latin typeface="Arial" panose="020B0604020202020204" pitchFamily="34" charset="0"/>
                <a:cs typeface="Arial" panose="020B0604020202020204" pitchFamily="34" charset="0"/>
              </a:rPr>
              <a:t>Chernin</a:t>
            </a:r>
            <a:r>
              <a:rPr lang="en-US" sz="1400" b="1" dirty="0">
                <a:latin typeface="Arial" panose="020B0604020202020204" pitchFamily="34" charset="0"/>
                <a:cs typeface="Arial" panose="020B0604020202020204" pitchFamily="34" charset="0"/>
              </a:rPr>
              <a:t>, Y. Y. Lau, J. J. </a:t>
            </a:r>
            <a:r>
              <a:rPr lang="en-US" sz="1400" b="1" dirty="0" err="1">
                <a:latin typeface="Arial" panose="020B0604020202020204" pitchFamily="34" charset="0"/>
                <a:cs typeface="Arial" panose="020B0604020202020204" pitchFamily="34" charset="0"/>
              </a:rPr>
              <a:t>Petillo</a:t>
            </a:r>
            <a:r>
              <a:rPr lang="en-US" sz="1400" b="1" dirty="0">
                <a:latin typeface="Arial" panose="020B0604020202020204" pitchFamily="34" charset="0"/>
                <a:cs typeface="Arial" panose="020B0604020202020204" pitchFamily="34" charset="0"/>
              </a:rPr>
              <a:t>, S. </a:t>
            </a:r>
            <a:r>
              <a:rPr lang="en-US" sz="1400" b="1" dirty="0" err="1">
                <a:latin typeface="Arial" panose="020B0604020202020204" pitchFamily="34" charset="0"/>
                <a:cs typeface="Arial" panose="020B0604020202020204" pitchFamily="34" charset="0"/>
              </a:rPr>
              <a:t>Ovtchinnikov</a:t>
            </a:r>
            <a:r>
              <a:rPr lang="en-US" sz="1400" b="1" dirty="0">
                <a:latin typeface="Arial" panose="020B0604020202020204" pitchFamily="34" charset="0"/>
                <a:cs typeface="Arial" panose="020B0604020202020204" pitchFamily="34" charset="0"/>
              </a:rPr>
              <a:t>, D. Chen, A. Jassem, R. Jacobs, D. Morgan, J. H. </a:t>
            </a:r>
            <a:r>
              <a:rPr lang="en-US" sz="1400" b="1" dirty="0" err="1">
                <a:latin typeface="Arial" panose="020B0604020202020204" pitchFamily="34" charset="0"/>
                <a:cs typeface="Arial" panose="020B0604020202020204" pitchFamily="34" charset="0"/>
              </a:rPr>
              <a:t>Booske</a:t>
            </a:r>
            <a:r>
              <a:rPr lang="en-US" sz="1400" b="1" dirty="0">
                <a:latin typeface="Arial" panose="020B0604020202020204" pitchFamily="34" charset="0"/>
                <a:cs typeface="Arial" panose="020B0604020202020204" pitchFamily="34" charset="0"/>
              </a:rPr>
              <a:t>, “Effect of   </a:t>
            </a:r>
          </a:p>
          <a:p>
            <a:pPr lvl="1">
              <a:lnSpc>
                <a:spcPct val="90000"/>
              </a:lnSpc>
              <a:spcBef>
                <a:spcPts val="500"/>
              </a:spcBef>
            </a:pP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nonuniform</a:t>
            </a:r>
            <a:r>
              <a:rPr lang="en-US" sz="1400" b="1" dirty="0">
                <a:latin typeface="Arial" panose="020B0604020202020204" pitchFamily="34" charset="0"/>
                <a:cs typeface="Arial" panose="020B0604020202020204" pitchFamily="34" charset="0"/>
              </a:rPr>
              <a:t> emission on </a:t>
            </a:r>
            <a:r>
              <a:rPr lang="en-US" sz="1400" b="1" dirty="0" err="1">
                <a:latin typeface="Arial" panose="020B0604020202020204" pitchFamily="34" charset="0"/>
                <a:cs typeface="Arial" panose="020B0604020202020204" pitchFamily="34" charset="0"/>
              </a:rPr>
              <a:t>Miram</a:t>
            </a:r>
            <a:r>
              <a:rPr lang="en-US" sz="1400" b="1" dirty="0">
                <a:latin typeface="Arial" panose="020B0604020202020204" pitchFamily="34" charset="0"/>
                <a:cs typeface="Arial" panose="020B0604020202020204" pitchFamily="34" charset="0"/>
              </a:rPr>
              <a:t> curves,” IEEE Trans. Plasma Sci. 48, 146 (2020).</a:t>
            </a:r>
          </a:p>
        </p:txBody>
      </p:sp>
      <p:pic>
        <p:nvPicPr>
          <p:cNvPr id="6" name="Picture 5"/>
          <p:cNvPicPr>
            <a:picLocks noChangeAspect="1"/>
          </p:cNvPicPr>
          <p:nvPr/>
        </p:nvPicPr>
        <p:blipFill rotWithShape="1">
          <a:blip r:embed="rId6"/>
          <a:srcRect l="2149" t="3741" r="3985"/>
          <a:stretch/>
        </p:blipFill>
        <p:spPr>
          <a:xfrm>
            <a:off x="8917636" y="1601859"/>
            <a:ext cx="2819251" cy="2970141"/>
          </a:xfrm>
          <a:prstGeom prst="rect">
            <a:avLst/>
          </a:prstGeom>
        </p:spPr>
      </p:pic>
      <p:pic>
        <p:nvPicPr>
          <p:cNvPr id="7" name="Picture 6"/>
          <p:cNvPicPr>
            <a:picLocks noChangeAspect="1"/>
          </p:cNvPicPr>
          <p:nvPr/>
        </p:nvPicPr>
        <p:blipFill>
          <a:blip r:embed="rId7"/>
          <a:stretch>
            <a:fillRect/>
          </a:stretch>
        </p:blipFill>
        <p:spPr>
          <a:xfrm>
            <a:off x="1841325" y="5285983"/>
            <a:ext cx="4183591" cy="636565"/>
          </a:xfrm>
          <a:prstGeom prst="rect">
            <a:avLst/>
          </a:prstGeom>
        </p:spPr>
      </p:pic>
      <p:sp>
        <p:nvSpPr>
          <p:cNvPr id="8" name="TextBox 7"/>
          <p:cNvSpPr txBox="1"/>
          <p:nvPr/>
        </p:nvSpPr>
        <p:spPr>
          <a:xfrm>
            <a:off x="8373311" y="4545742"/>
            <a:ext cx="3818689" cy="1216230"/>
          </a:xfrm>
          <a:prstGeom prst="rect">
            <a:avLst/>
          </a:prstGeom>
          <a:noFill/>
          <a:ln w="28575">
            <a:solidFill>
              <a:schemeClr val="tx1"/>
            </a:solidFill>
          </a:ln>
        </p:spPr>
        <p:txBody>
          <a:bodyPr wrap="square" rtlCol="0">
            <a:spAutoFit/>
          </a:bodyPr>
          <a:lstStyle/>
          <a:p>
            <a:pPr marL="230188" lvl="1" indent="-119063">
              <a:lnSpc>
                <a:spcPct val="90000"/>
              </a:lnSpc>
              <a:spcBef>
                <a:spcPts val="500"/>
              </a:spcBef>
            </a:pPr>
            <a:endParaRPr lang="en-US" sz="100" dirty="0">
              <a:solidFill>
                <a:srgbClr val="0000FF"/>
              </a:solidFill>
              <a:latin typeface="Arial" panose="020B0604020202020204" pitchFamily="34" charset="0"/>
              <a:cs typeface="Arial" panose="020B0604020202020204" pitchFamily="34" charset="0"/>
            </a:endParaRP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V</a:t>
            </a:r>
            <a:r>
              <a:rPr lang="en-US" sz="1400" baseline="-25000" dirty="0" err="1">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 179.5 V</a:t>
            </a:r>
          </a:p>
          <a:p>
            <a:pPr marL="230188" lvl="1" indent="-119063">
              <a:lnSpc>
                <a:spcPct val="90000"/>
              </a:lnSpc>
              <a:spcBef>
                <a:spcPts val="500"/>
              </a:spcBef>
            </a:pPr>
            <a:r>
              <a:rPr lang="en-US" sz="1400" dirty="0">
                <a:latin typeface="Arial" panose="020B0604020202020204" pitchFamily="34" charset="0"/>
                <a:cs typeface="Arial" panose="020B0604020202020204" pitchFamily="34" charset="0"/>
              </a:rPr>
              <a:t>d = 0.381 mm</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B</a:t>
            </a:r>
            <a:r>
              <a:rPr lang="en-US" sz="1400" baseline="-25000" dirty="0" err="1">
                <a:latin typeface="Arial" panose="020B0604020202020204" pitchFamily="34" charset="0"/>
                <a:cs typeface="Arial" panose="020B0604020202020204" pitchFamily="34" charset="0"/>
              </a:rPr>
              <a:t>z</a:t>
            </a:r>
            <a:r>
              <a:rPr lang="en-US" sz="1400" dirty="0">
                <a:latin typeface="Arial" panose="020B0604020202020204" pitchFamily="34" charset="0"/>
                <a:cs typeface="Arial" panose="020B0604020202020204" pitchFamily="34" charset="0"/>
              </a:rPr>
              <a:t> = ∞</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J</a:t>
            </a:r>
            <a:r>
              <a:rPr lang="en-US" sz="1400" baseline="-25000" dirty="0" err="1">
                <a:latin typeface="Arial" panose="020B0604020202020204" pitchFamily="34" charset="0"/>
                <a:cs typeface="Arial" panose="020B0604020202020204" pitchFamily="34" charset="0"/>
              </a:rPr>
              <a:t>emit</a:t>
            </a:r>
            <a:r>
              <a:rPr lang="en-US" sz="1400" baseline="-25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Richardson-</a:t>
            </a:r>
            <a:r>
              <a:rPr lang="en-US" sz="1400" dirty="0" err="1">
                <a:latin typeface="Arial" panose="020B0604020202020204" pitchFamily="34" charset="0"/>
                <a:cs typeface="Arial" panose="020B0604020202020204" pitchFamily="34" charset="0"/>
              </a:rPr>
              <a:t>Dushman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Maxwellian</a:t>
            </a:r>
            <a:r>
              <a:rPr lang="en-US" sz="1400" dirty="0">
                <a:latin typeface="Arial" panose="020B0604020202020204" pitchFamily="34" charset="0"/>
                <a:cs typeface="Arial" panose="020B0604020202020204" pitchFamily="34" charset="0"/>
              </a:rPr>
              <a:t> f(</a:t>
            </a:r>
            <a:r>
              <a:rPr lang="en-US" sz="1400" b="1" dirty="0">
                <a:latin typeface="Arial" panose="020B0604020202020204" pitchFamily="34" charset="0"/>
                <a:cs typeface="Arial" panose="020B0604020202020204" pitchFamily="34" charset="0"/>
              </a:rPr>
              <a:t>v</a:t>
            </a:r>
            <a:r>
              <a:rPr lang="en-US" sz="1400" dirty="0">
                <a:latin typeface="Arial" panose="020B0604020202020204" pitchFamily="34" charset="0"/>
                <a:cs typeface="Arial" panose="020B0604020202020204" pitchFamily="34" charset="0"/>
              </a:rPr>
              <a:t>)</a:t>
            </a:r>
          </a:p>
          <a:p>
            <a:pPr marL="230188" lvl="1" indent="-119063">
              <a:lnSpc>
                <a:spcPct val="90000"/>
              </a:lnSpc>
              <a:spcBef>
                <a:spcPts val="500"/>
              </a:spcBef>
            </a:pPr>
            <a:endParaRPr lang="en-US" sz="100" dirty="0">
              <a:solidFill>
                <a:srgbClr val="0000FF"/>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fld id="{5B780650-73D5-43D5-82BC-C00EFD70B6EB}" type="slidenum">
              <a:rPr lang="en-US" smtClean="0"/>
              <a:t>4</a:t>
            </a:fld>
            <a:endParaRPr lang="en-US"/>
          </a:p>
        </p:txBody>
      </p:sp>
    </p:spTree>
    <p:extLst>
      <p:ext uri="{BB962C8B-B14F-4D97-AF65-F5344CB8AC3E}">
        <p14:creationId xmlns:p14="http://schemas.microsoft.com/office/powerpoint/2010/main" val="887170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942" y="-185433"/>
            <a:ext cx="9766300" cy="1290204"/>
          </a:xfrm>
        </p:spPr>
        <p:txBody>
          <a:bodyPr>
            <a:normAutofit/>
          </a:bodyPr>
          <a:lstStyle/>
          <a:p>
            <a:pPr algn="ctr"/>
            <a:r>
              <a:rPr lang="en-US" sz="3200" dirty="0"/>
              <a:t>Results from 1-1/2D Model [1]</a:t>
            </a:r>
          </a:p>
        </p:txBody>
      </p:sp>
      <p:sp>
        <p:nvSpPr>
          <p:cNvPr id="8" name="TextBox 7"/>
          <p:cNvSpPr txBox="1"/>
          <p:nvPr/>
        </p:nvSpPr>
        <p:spPr>
          <a:xfrm>
            <a:off x="3879471" y="1040674"/>
            <a:ext cx="3661961" cy="2905924"/>
          </a:xfrm>
          <a:prstGeom prst="rect">
            <a:avLst/>
          </a:prstGeom>
          <a:noFill/>
        </p:spPr>
        <p:txBody>
          <a:bodyPr wrap="square" rtlCol="0">
            <a:spAutoFit/>
          </a:bodyPr>
          <a:lstStyle/>
          <a:p>
            <a:pPr marL="112713" lvl="1">
              <a:lnSpc>
                <a:spcPct val="90000"/>
              </a:lnSpc>
              <a:spcBef>
                <a:spcPts val="500"/>
              </a:spcBef>
            </a:pPr>
            <a:r>
              <a:rPr lang="en-US" dirty="0">
                <a:latin typeface="Arial" panose="020B0604020202020204" pitchFamily="34" charset="0"/>
                <a:cs typeface="Arial" panose="020B0604020202020204" pitchFamily="34" charset="0"/>
              </a:rPr>
              <a:t>Theory:</a:t>
            </a:r>
            <a:r>
              <a:rPr lang="en-US" dirty="0">
                <a:solidFill>
                  <a:srgbClr val="0000FF"/>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B = ∞</a:t>
            </a:r>
            <a:r>
              <a:rPr lang="en-US" dirty="0">
                <a:solidFill>
                  <a:srgbClr val="0000FF"/>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(“1-1/2 D” Model)</a:t>
            </a:r>
          </a:p>
          <a:p>
            <a:pPr marL="112713" lvl="1">
              <a:lnSpc>
                <a:spcPct val="90000"/>
              </a:lnSpc>
              <a:spcBef>
                <a:spcPts val="500"/>
              </a:spcBef>
            </a:pPr>
            <a:r>
              <a:rPr lang="en-US" dirty="0">
                <a:latin typeface="Arial" panose="020B0604020202020204" pitchFamily="34" charset="0"/>
                <a:cs typeface="Arial" panose="020B0604020202020204" pitchFamily="34" charset="0"/>
              </a:rPr>
              <a:t>MICHELLE:</a:t>
            </a:r>
            <a:r>
              <a:rPr lang="en-US" dirty="0">
                <a:solidFill>
                  <a:srgbClr val="0000FF"/>
                </a:solidFill>
                <a:latin typeface="Arial" panose="020B0604020202020204" pitchFamily="34" charset="0"/>
                <a:cs typeface="Arial" panose="020B0604020202020204" pitchFamily="34" charset="0"/>
              </a:rPr>
              <a:t> </a:t>
            </a:r>
            <a:r>
              <a:rPr lang="en-US" dirty="0">
                <a:solidFill>
                  <a:srgbClr val="FF0000"/>
                </a:solidFill>
                <a:latin typeface="Arial" panose="020B0604020202020204" pitchFamily="34" charset="0"/>
                <a:cs typeface="Arial" panose="020B0604020202020204" pitchFamily="34" charset="0"/>
              </a:rPr>
              <a:t>B = 0</a:t>
            </a:r>
          </a:p>
          <a:p>
            <a:pPr marL="112713" lvl="1">
              <a:lnSpc>
                <a:spcPct val="90000"/>
              </a:lnSpc>
              <a:spcBef>
                <a:spcPts val="500"/>
              </a:spcBef>
            </a:pPr>
            <a:endParaRPr lang="en-US" dirty="0">
              <a:solidFill>
                <a:srgbClr val="0000FF"/>
              </a:solidFill>
              <a:latin typeface="Arial" panose="020B0604020202020204" pitchFamily="34" charset="0"/>
              <a:cs typeface="Arial" panose="020B0604020202020204" pitchFamily="34" charset="0"/>
            </a:endParaRPr>
          </a:p>
          <a:p>
            <a:pPr marL="112713" lvl="1">
              <a:lnSpc>
                <a:spcPct val="90000"/>
              </a:lnSpc>
              <a:spcBef>
                <a:spcPts val="500"/>
              </a:spcBef>
            </a:pPr>
            <a:r>
              <a:rPr lang="en-US" dirty="0">
                <a:solidFill>
                  <a:srgbClr val="0000FF"/>
                </a:solidFill>
                <a:latin typeface="Arial" panose="020B0604020202020204" pitchFamily="34" charset="0"/>
                <a:cs typeface="Arial" panose="020B0604020202020204" pitchFamily="34" charset="0"/>
              </a:rPr>
              <a:t>Transverse motion has a very small effect on the </a:t>
            </a:r>
            <a:r>
              <a:rPr lang="en-US" dirty="0" err="1">
                <a:solidFill>
                  <a:srgbClr val="0000FF"/>
                </a:solidFill>
                <a:latin typeface="Arial" panose="020B0604020202020204" pitchFamily="34" charset="0"/>
                <a:cs typeface="Arial" panose="020B0604020202020204" pitchFamily="34" charset="0"/>
              </a:rPr>
              <a:t>Miram</a:t>
            </a:r>
            <a:r>
              <a:rPr lang="en-US" dirty="0">
                <a:solidFill>
                  <a:srgbClr val="0000FF"/>
                </a:solidFill>
                <a:latin typeface="Arial" panose="020B0604020202020204" pitchFamily="34" charset="0"/>
                <a:cs typeface="Arial" panose="020B0604020202020204" pitchFamily="34" charset="0"/>
              </a:rPr>
              <a:t> curve.</a:t>
            </a:r>
          </a:p>
          <a:p>
            <a:pPr marL="112713" lvl="1">
              <a:lnSpc>
                <a:spcPct val="90000"/>
              </a:lnSpc>
              <a:spcBef>
                <a:spcPts val="500"/>
              </a:spcBef>
            </a:pPr>
            <a:endParaRPr lang="en-US" dirty="0">
              <a:solidFill>
                <a:srgbClr val="0000FF"/>
              </a:solidFill>
              <a:latin typeface="Arial" panose="020B0604020202020204" pitchFamily="34" charset="0"/>
              <a:cs typeface="Arial" panose="020B0604020202020204" pitchFamily="34" charset="0"/>
            </a:endParaRPr>
          </a:p>
          <a:p>
            <a:pPr marL="112713" lvl="1">
              <a:lnSpc>
                <a:spcPct val="90000"/>
              </a:lnSpc>
              <a:spcBef>
                <a:spcPts val="500"/>
              </a:spcBef>
            </a:pPr>
            <a:r>
              <a:rPr lang="en-US" dirty="0">
                <a:solidFill>
                  <a:srgbClr val="0000FF"/>
                </a:solidFill>
                <a:latin typeface="Arial" panose="020B0604020202020204" pitchFamily="34" charset="0"/>
                <a:cs typeface="Arial" panose="020B0604020202020204" pitchFamily="34" charset="0"/>
              </a:rPr>
              <a:t>1-D Child-Langmuir law is always observed at high T, even if significant fraction of area non-emitting.</a:t>
            </a:r>
          </a:p>
        </p:txBody>
      </p:sp>
      <p:pic>
        <p:nvPicPr>
          <p:cNvPr id="24" name="Picture 23"/>
          <p:cNvPicPr>
            <a:picLocks noChangeAspect="1"/>
          </p:cNvPicPr>
          <p:nvPr/>
        </p:nvPicPr>
        <p:blipFill rotWithShape="1">
          <a:blip r:embed="rId3"/>
          <a:srcRect l="3496" t="3522" r="4831" b="19964"/>
          <a:stretch/>
        </p:blipFill>
        <p:spPr>
          <a:xfrm>
            <a:off x="7459152" y="916508"/>
            <a:ext cx="3328219" cy="2905925"/>
          </a:xfrm>
          <a:prstGeom prst="rect">
            <a:avLst/>
          </a:prstGeom>
        </p:spPr>
      </p:pic>
      <p:grpSp>
        <p:nvGrpSpPr>
          <p:cNvPr id="25" name="Group 24"/>
          <p:cNvGrpSpPr/>
          <p:nvPr/>
        </p:nvGrpSpPr>
        <p:grpSpPr>
          <a:xfrm>
            <a:off x="5769378" y="4015176"/>
            <a:ext cx="2772983" cy="1509216"/>
            <a:chOff x="6036874" y="4865005"/>
            <a:chExt cx="2772983" cy="1509216"/>
          </a:xfrm>
        </p:grpSpPr>
        <p:pic>
          <p:nvPicPr>
            <p:cNvPr id="26" name="Picture 25"/>
            <p:cNvPicPr>
              <a:picLocks noChangeAspect="1"/>
            </p:cNvPicPr>
            <p:nvPr/>
          </p:nvPicPr>
          <p:blipFill rotWithShape="1">
            <a:blip r:embed="rId4"/>
            <a:srcRect l="56829" t="7213" r="15548" b="9932"/>
            <a:stretch/>
          </p:blipFill>
          <p:spPr>
            <a:xfrm>
              <a:off x="7369038" y="4908989"/>
              <a:ext cx="1172203" cy="1117520"/>
            </a:xfrm>
            <a:prstGeom prst="rect">
              <a:avLst/>
            </a:prstGeom>
          </p:spPr>
        </p:pic>
        <p:sp>
          <p:nvSpPr>
            <p:cNvPr id="27" name="TextBox 26"/>
            <p:cNvSpPr txBox="1"/>
            <p:nvPr/>
          </p:nvSpPr>
          <p:spPr>
            <a:xfrm>
              <a:off x="7162126" y="6066444"/>
              <a:ext cx="1647731" cy="307777"/>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20% non-emitting</a:t>
              </a:r>
            </a:p>
          </p:txBody>
        </p:sp>
        <p:cxnSp>
          <p:nvCxnSpPr>
            <p:cNvPr id="28" name="Straight Arrow Connector 27"/>
            <p:cNvCxnSpPr>
              <a:stCxn id="29" idx="3"/>
            </p:cNvCxnSpPr>
            <p:nvPr/>
          </p:nvCxnSpPr>
          <p:spPr>
            <a:xfrm flipV="1">
              <a:off x="7166978" y="5033841"/>
              <a:ext cx="238961" cy="77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36874" y="4865005"/>
              <a:ext cx="1130104" cy="492443"/>
            </a:xfrm>
            <a:prstGeom prst="rect">
              <a:avLst/>
            </a:prstGeom>
            <a:noFill/>
            <a:ln w="19050">
              <a:solidFill>
                <a:schemeClr val="tx1"/>
              </a:solidFill>
            </a:ln>
          </p:spPr>
          <p:txBody>
            <a:bodyPr wrap="square" rtlCol="0">
              <a:spAutoFit/>
            </a:bodyPr>
            <a:lstStyle/>
            <a:p>
              <a:pPr algn="ctr"/>
              <a:r>
                <a:rPr lang="en-US" sz="1400" b="1" dirty="0"/>
                <a:t>10 eV</a:t>
              </a:r>
            </a:p>
            <a:p>
              <a:pPr algn="ctr"/>
              <a:r>
                <a:rPr lang="en-US" sz="1100" b="1" dirty="0"/>
                <a:t>(non-emitting)</a:t>
              </a:r>
            </a:p>
          </p:txBody>
        </p:sp>
        <p:cxnSp>
          <p:nvCxnSpPr>
            <p:cNvPr id="30" name="Straight Arrow Connector 29"/>
            <p:cNvCxnSpPr>
              <a:stCxn id="31" idx="3"/>
              <a:endCxn id="26" idx="1"/>
            </p:cNvCxnSpPr>
            <p:nvPr/>
          </p:nvCxnSpPr>
          <p:spPr>
            <a:xfrm flipV="1">
              <a:off x="7162126" y="5467749"/>
              <a:ext cx="206912" cy="12485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83528" y="5438712"/>
              <a:ext cx="778598" cy="307777"/>
            </a:xfrm>
            <a:prstGeom prst="rect">
              <a:avLst/>
            </a:prstGeom>
            <a:noFill/>
            <a:ln w="19050">
              <a:solidFill>
                <a:schemeClr val="accent2"/>
              </a:solidFill>
            </a:ln>
          </p:spPr>
          <p:txBody>
            <a:bodyPr wrap="square" rtlCol="0">
              <a:spAutoFit/>
            </a:bodyPr>
            <a:lstStyle/>
            <a:p>
              <a:pPr algn="ctr"/>
              <a:r>
                <a:rPr lang="en-US" sz="1400" b="1" dirty="0">
                  <a:solidFill>
                    <a:schemeClr val="accent2"/>
                  </a:solidFill>
                </a:rPr>
                <a:t>2.1 eV</a:t>
              </a:r>
            </a:p>
          </p:txBody>
        </p:sp>
      </p:grpSp>
      <p:pic>
        <p:nvPicPr>
          <p:cNvPr id="32" name="Picture 31"/>
          <p:cNvPicPr>
            <a:picLocks noChangeAspect="1"/>
          </p:cNvPicPr>
          <p:nvPr/>
        </p:nvPicPr>
        <p:blipFill rotWithShape="1">
          <a:blip r:embed="rId5"/>
          <a:srcRect l="56828" t="6281" r="15735" b="9891"/>
          <a:stretch/>
        </p:blipFill>
        <p:spPr>
          <a:xfrm>
            <a:off x="9193371" y="4019791"/>
            <a:ext cx="1137112" cy="1093436"/>
          </a:xfrm>
          <a:prstGeom prst="rect">
            <a:avLst/>
          </a:prstGeom>
        </p:spPr>
      </p:pic>
      <p:sp>
        <p:nvSpPr>
          <p:cNvPr id="33" name="TextBox 32"/>
          <p:cNvSpPr txBox="1"/>
          <p:nvPr/>
        </p:nvSpPr>
        <p:spPr>
          <a:xfrm>
            <a:off x="9058787" y="5212011"/>
            <a:ext cx="1647731" cy="307777"/>
          </a:xfrm>
          <a:prstGeom prst="rect">
            <a:avLst/>
          </a:prstGeom>
          <a:noFill/>
          <a:ln>
            <a:solidFill>
              <a:schemeClr val="tx1"/>
            </a:solidFill>
          </a:ln>
        </p:spPr>
        <p:txBody>
          <a:bodyPr wrap="square" rtlCol="0">
            <a:spAutoFit/>
          </a:bodyPr>
          <a:lstStyle/>
          <a:p>
            <a:pPr algn="ctr"/>
            <a:r>
              <a:rPr lang="en-US" sz="1400" dirty="0">
                <a:latin typeface="Arial" panose="020B0604020202020204" pitchFamily="34" charset="0"/>
                <a:cs typeface="Arial" panose="020B0604020202020204" pitchFamily="34" charset="0"/>
              </a:rPr>
              <a:t>80% non-emitting</a:t>
            </a:r>
          </a:p>
        </p:txBody>
      </p:sp>
      <p:sp>
        <p:nvSpPr>
          <p:cNvPr id="34" name="TextBox 33"/>
          <p:cNvSpPr txBox="1"/>
          <p:nvPr/>
        </p:nvSpPr>
        <p:spPr>
          <a:xfrm>
            <a:off x="2686895" y="5646806"/>
            <a:ext cx="9164995" cy="894091"/>
          </a:xfrm>
          <a:prstGeom prst="rect">
            <a:avLst/>
          </a:prstGeom>
          <a:noFill/>
        </p:spPr>
        <p:txBody>
          <a:bodyPr wrap="square" rtlCol="0">
            <a:spAutoFit/>
          </a:bodyPr>
          <a:lstStyle/>
          <a:p>
            <a:pPr lvl="1">
              <a:lnSpc>
                <a:spcPct val="90000"/>
              </a:lnSpc>
              <a:spcBef>
                <a:spcPts val="500"/>
              </a:spcBef>
            </a:pPr>
            <a:r>
              <a:rPr lang="en-US" sz="1100" b="1" dirty="0">
                <a:latin typeface="Arial" panose="020B0604020202020204" pitchFamily="34" charset="0"/>
                <a:cs typeface="Arial" panose="020B0604020202020204" pitchFamily="34" charset="0"/>
              </a:rPr>
              <a:t>[1] D. </a:t>
            </a:r>
            <a:r>
              <a:rPr lang="en-US" sz="1100" b="1" dirty="0" err="1">
                <a:latin typeface="Arial" panose="020B0604020202020204" pitchFamily="34" charset="0"/>
                <a:cs typeface="Arial" panose="020B0604020202020204" pitchFamily="34" charset="0"/>
              </a:rPr>
              <a:t>Chernin</a:t>
            </a:r>
            <a:r>
              <a:rPr lang="en-US" sz="1100" b="1" dirty="0">
                <a:latin typeface="Arial" panose="020B0604020202020204" pitchFamily="34" charset="0"/>
                <a:cs typeface="Arial" panose="020B0604020202020204" pitchFamily="34" charset="0"/>
              </a:rPr>
              <a:t>, Y. Y. Lau, J. J. </a:t>
            </a:r>
            <a:r>
              <a:rPr lang="en-US" sz="1100" b="1" dirty="0" err="1">
                <a:latin typeface="Arial" panose="020B0604020202020204" pitchFamily="34" charset="0"/>
                <a:cs typeface="Arial" panose="020B0604020202020204" pitchFamily="34" charset="0"/>
              </a:rPr>
              <a:t>Petillo</a:t>
            </a:r>
            <a:r>
              <a:rPr lang="en-US" sz="1100" b="1" dirty="0">
                <a:latin typeface="Arial" panose="020B0604020202020204" pitchFamily="34" charset="0"/>
                <a:cs typeface="Arial" panose="020B0604020202020204" pitchFamily="34" charset="0"/>
              </a:rPr>
              <a:t>, S. </a:t>
            </a:r>
            <a:r>
              <a:rPr lang="en-US" sz="1100" b="1" dirty="0" err="1">
                <a:latin typeface="Arial" panose="020B0604020202020204" pitchFamily="34" charset="0"/>
                <a:cs typeface="Arial" panose="020B0604020202020204" pitchFamily="34" charset="0"/>
              </a:rPr>
              <a:t>Ovtchinnikov</a:t>
            </a:r>
            <a:r>
              <a:rPr lang="en-US" sz="1100" b="1" dirty="0">
                <a:latin typeface="Arial" panose="020B0604020202020204" pitchFamily="34" charset="0"/>
                <a:cs typeface="Arial" panose="020B0604020202020204" pitchFamily="34" charset="0"/>
              </a:rPr>
              <a:t>, D. Chen, A. Jassem, R. Jacobs, D. Morgan, J. H. </a:t>
            </a:r>
            <a:r>
              <a:rPr lang="en-US" sz="1100" b="1" dirty="0" err="1">
                <a:latin typeface="Arial" panose="020B0604020202020204" pitchFamily="34" charset="0"/>
                <a:cs typeface="Arial" panose="020B0604020202020204" pitchFamily="34" charset="0"/>
              </a:rPr>
              <a:t>Booske</a:t>
            </a:r>
            <a:r>
              <a:rPr lang="en-US" sz="1100" b="1" dirty="0">
                <a:latin typeface="Arial" panose="020B0604020202020204" pitchFamily="34" charset="0"/>
                <a:cs typeface="Arial" panose="020B0604020202020204" pitchFamily="34" charset="0"/>
              </a:rPr>
              <a:t>, “Effect of   </a:t>
            </a:r>
          </a:p>
          <a:p>
            <a:pPr lvl="1">
              <a:lnSpc>
                <a:spcPct val="90000"/>
              </a:lnSpc>
              <a:spcBef>
                <a:spcPts val="500"/>
              </a:spcBef>
            </a:pPr>
            <a:r>
              <a:rPr lang="en-US" sz="1100" b="1" dirty="0">
                <a:latin typeface="Arial" panose="020B0604020202020204" pitchFamily="34" charset="0"/>
                <a:cs typeface="Arial" panose="020B0604020202020204" pitchFamily="34" charset="0"/>
              </a:rPr>
              <a:t>      nonuniform emission on </a:t>
            </a:r>
            <a:r>
              <a:rPr lang="en-US" sz="1100" b="1" dirty="0" err="1">
                <a:latin typeface="Arial" panose="020B0604020202020204" pitchFamily="34" charset="0"/>
                <a:cs typeface="Arial" panose="020B0604020202020204" pitchFamily="34" charset="0"/>
              </a:rPr>
              <a:t>Miram</a:t>
            </a:r>
            <a:r>
              <a:rPr lang="en-US" sz="1100" b="1" dirty="0">
                <a:latin typeface="Arial" panose="020B0604020202020204" pitchFamily="34" charset="0"/>
                <a:cs typeface="Arial" panose="020B0604020202020204" pitchFamily="34" charset="0"/>
              </a:rPr>
              <a:t> curves,” IEEE Trans. Plasma Sci. 48, 146 (2020).</a:t>
            </a:r>
          </a:p>
          <a:p>
            <a:pPr lvl="1">
              <a:lnSpc>
                <a:spcPct val="90000"/>
              </a:lnSpc>
              <a:spcBef>
                <a:spcPts val="500"/>
              </a:spcBef>
            </a:pPr>
            <a:r>
              <a:rPr lang="en-US" sz="1100" b="1" dirty="0">
                <a:latin typeface="Arial" panose="020B0604020202020204" pitchFamily="34" charset="0"/>
                <a:cs typeface="Arial" panose="020B0604020202020204" pitchFamily="34" charset="0"/>
              </a:rPr>
              <a:t>[2] R. </a:t>
            </a:r>
            <a:r>
              <a:rPr lang="en-US" sz="1100" b="1" dirty="0" err="1">
                <a:latin typeface="Arial" panose="020B0604020202020204" pitchFamily="34" charset="0"/>
                <a:cs typeface="Arial" panose="020B0604020202020204" pitchFamily="34" charset="0"/>
              </a:rPr>
              <a:t>Umstattd</a:t>
            </a:r>
            <a:r>
              <a:rPr lang="en-US" sz="1100" b="1" dirty="0">
                <a:latin typeface="Arial" panose="020B0604020202020204" pitchFamily="34" charset="0"/>
                <a:cs typeface="Arial" panose="020B0604020202020204" pitchFamily="34" charset="0"/>
              </a:rPr>
              <a:t> and J. </a:t>
            </a:r>
            <a:r>
              <a:rPr lang="en-US" sz="1100" b="1" dirty="0" err="1">
                <a:latin typeface="Arial" panose="020B0604020202020204" pitchFamily="34" charset="0"/>
                <a:cs typeface="Arial" panose="020B0604020202020204" pitchFamily="34" charset="0"/>
              </a:rPr>
              <a:t>Luginsland</a:t>
            </a:r>
            <a:r>
              <a:rPr lang="en-US" sz="1100" b="1" dirty="0">
                <a:latin typeface="Arial" panose="020B0604020202020204" pitchFamily="34" charset="0"/>
                <a:cs typeface="Arial" panose="020B0604020202020204" pitchFamily="34" charset="0"/>
              </a:rPr>
              <a:t>, “Two dimensional space charge limited emission: Beam edge characteristics and</a:t>
            </a:r>
          </a:p>
          <a:p>
            <a:pPr lvl="1">
              <a:lnSpc>
                <a:spcPct val="90000"/>
              </a:lnSpc>
              <a:spcBef>
                <a:spcPts val="500"/>
              </a:spcBef>
            </a:pPr>
            <a:r>
              <a:rPr lang="en-US" sz="1100" b="1" dirty="0">
                <a:latin typeface="Arial" panose="020B0604020202020204" pitchFamily="34" charset="0"/>
                <a:cs typeface="Arial" panose="020B0604020202020204" pitchFamily="34" charset="0"/>
              </a:rPr>
              <a:t>      applications,” </a:t>
            </a:r>
            <a:r>
              <a:rPr lang="en-US" sz="1100" b="1" i="1" dirty="0">
                <a:latin typeface="Arial" panose="020B0604020202020204" pitchFamily="34" charset="0"/>
                <a:cs typeface="Arial" panose="020B0604020202020204" pitchFamily="34" charset="0"/>
              </a:rPr>
              <a:t>Phys Rev. Lett. 87, (2001)</a:t>
            </a:r>
            <a:endParaRPr lang="en-US" sz="1100" b="1" dirty="0">
              <a:latin typeface="Arial" panose="020B0604020202020204" pitchFamily="34" charset="0"/>
              <a:cs typeface="Arial" panose="020B0604020202020204" pitchFamily="34" charset="0"/>
            </a:endParaRPr>
          </a:p>
        </p:txBody>
      </p:sp>
      <p:sp>
        <p:nvSpPr>
          <p:cNvPr id="39" name="TextBox 38"/>
          <p:cNvSpPr txBox="1"/>
          <p:nvPr/>
        </p:nvSpPr>
        <p:spPr>
          <a:xfrm>
            <a:off x="9029697" y="1185735"/>
            <a:ext cx="778598" cy="307777"/>
          </a:xfrm>
          <a:prstGeom prst="rect">
            <a:avLst/>
          </a:prstGeom>
          <a:noFill/>
          <a:ln w="19050">
            <a:noFill/>
          </a:ln>
        </p:spPr>
        <p:txBody>
          <a:bodyPr wrap="square" rtlCol="0">
            <a:spAutoFit/>
          </a:bodyPr>
          <a:lstStyle/>
          <a:p>
            <a:pPr algn="ctr"/>
            <a:r>
              <a:rPr lang="en-US" sz="1400" b="1" dirty="0">
                <a:solidFill>
                  <a:srgbClr val="FF0000"/>
                </a:solidFill>
              </a:rPr>
              <a:t>0%</a:t>
            </a:r>
          </a:p>
        </p:txBody>
      </p:sp>
      <p:cxnSp>
        <p:nvCxnSpPr>
          <p:cNvPr id="41" name="Straight Arrow Connector 40"/>
          <p:cNvCxnSpPr/>
          <p:nvPr/>
        </p:nvCxnSpPr>
        <p:spPr>
          <a:xfrm flipH="1">
            <a:off x="9061367" y="1403146"/>
            <a:ext cx="186332" cy="1975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0040044" y="1258277"/>
            <a:ext cx="778598" cy="307777"/>
          </a:xfrm>
          <a:prstGeom prst="rect">
            <a:avLst/>
          </a:prstGeom>
          <a:noFill/>
          <a:ln w="19050">
            <a:noFill/>
          </a:ln>
        </p:spPr>
        <p:txBody>
          <a:bodyPr wrap="square" rtlCol="0">
            <a:spAutoFit/>
          </a:bodyPr>
          <a:lstStyle/>
          <a:p>
            <a:pPr algn="ctr"/>
            <a:r>
              <a:rPr lang="en-US" sz="1400" b="1" dirty="0">
                <a:solidFill>
                  <a:schemeClr val="accent6">
                    <a:lumMod val="75000"/>
                  </a:schemeClr>
                </a:solidFill>
              </a:rPr>
              <a:t>80%</a:t>
            </a:r>
          </a:p>
        </p:txBody>
      </p:sp>
      <p:sp>
        <p:nvSpPr>
          <p:cNvPr id="43" name="TextBox 42"/>
          <p:cNvSpPr txBox="1"/>
          <p:nvPr/>
        </p:nvSpPr>
        <p:spPr>
          <a:xfrm>
            <a:off x="10414529" y="1795046"/>
            <a:ext cx="778598" cy="307777"/>
          </a:xfrm>
          <a:prstGeom prst="rect">
            <a:avLst/>
          </a:prstGeom>
          <a:noFill/>
          <a:ln w="19050">
            <a:noFill/>
          </a:ln>
        </p:spPr>
        <p:txBody>
          <a:bodyPr wrap="square" rtlCol="0">
            <a:spAutoFit/>
          </a:bodyPr>
          <a:lstStyle/>
          <a:p>
            <a:pPr algn="ctr"/>
            <a:r>
              <a:rPr lang="en-US" sz="1400" b="1" dirty="0">
                <a:solidFill>
                  <a:srgbClr val="7030A0"/>
                </a:solidFill>
              </a:rPr>
              <a:t>95%</a:t>
            </a:r>
          </a:p>
        </p:txBody>
      </p:sp>
      <p:cxnSp>
        <p:nvCxnSpPr>
          <p:cNvPr id="44" name="Straight Arrow Connector 43"/>
          <p:cNvCxnSpPr/>
          <p:nvPr/>
        </p:nvCxnSpPr>
        <p:spPr>
          <a:xfrm flipH="1">
            <a:off x="10100553" y="1459580"/>
            <a:ext cx="137824" cy="141076"/>
          </a:xfrm>
          <a:prstGeom prst="straightConnector1">
            <a:avLst/>
          </a:prstGeom>
          <a:ln w="190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10360593" y="1904457"/>
            <a:ext cx="230551" cy="37400"/>
          </a:xfrm>
          <a:prstGeom prst="straightConnector1">
            <a:avLst/>
          </a:prstGeom>
          <a:ln w="190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8358603" y="4408889"/>
            <a:ext cx="0" cy="39319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8358603" y="4457206"/>
                <a:ext cx="348500" cy="307777"/>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n-US" sz="1400" b="1" i="1" smtClean="0">
                          <a:latin typeface="Cambria Math" panose="02040503050406030204" pitchFamily="18" charset="0"/>
                        </a:rPr>
                        <m:t>𝟐𝟎</m:t>
                      </m:r>
                      <m:r>
                        <a:rPr lang="en-US" sz="1400" b="1" i="1" smtClean="0">
                          <a:latin typeface="Cambria Math" panose="02040503050406030204" pitchFamily="18" charset="0"/>
                        </a:rPr>
                        <m:t> </m:t>
                      </m:r>
                      <m:r>
                        <a:rPr lang="en-US" sz="1400" b="1" i="1" smtClean="0">
                          <a:latin typeface="Cambria Math" panose="02040503050406030204" pitchFamily="18" charset="0"/>
                        </a:rPr>
                        <m:t>𝝁</m:t>
                      </m:r>
                      <m:r>
                        <a:rPr lang="en-US" sz="1400" b="1" i="1" smtClean="0">
                          <a:latin typeface="Cambria Math" panose="02040503050406030204" pitchFamily="18" charset="0"/>
                        </a:rPr>
                        <m:t>𝒎</m:t>
                      </m:r>
                    </m:oMath>
                  </m:oMathPara>
                </a14:m>
                <a:endParaRPr lang="en-US" sz="1400"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8358603" y="4457206"/>
                <a:ext cx="348500" cy="307777"/>
              </a:xfrm>
              <a:prstGeom prst="rect">
                <a:avLst/>
              </a:prstGeom>
              <a:blipFill>
                <a:blip r:embed="rId8"/>
                <a:stretch>
                  <a:fillRect r="-96429" b="-7692"/>
                </a:stretch>
              </a:blipFill>
            </p:spPr>
            <p:txBody>
              <a:bodyPr/>
              <a:lstStyle/>
              <a:p>
                <a:r>
                  <a:rPr lang="en-US">
                    <a:noFill/>
                  </a:rPr>
                  <a:t> </a:t>
                </a:r>
              </a:p>
            </p:txBody>
          </p:sp>
        </mc:Fallback>
      </mc:AlternateContent>
      <p:pic>
        <p:nvPicPr>
          <p:cNvPr id="35" name="Content Placeholder 7"/>
          <p:cNvPicPr>
            <a:picLocks noGrp="1" noChangeAspect="1"/>
          </p:cNvPicPr>
          <p:nvPr>
            <p:ph sz="half" idx="1"/>
          </p:nvPr>
        </p:nvPicPr>
        <p:blipFill rotWithShape="1">
          <a:blip r:embed="rId9"/>
          <a:srcRect l="4124" t="3998" r="3642" b="3531"/>
          <a:stretch/>
        </p:blipFill>
        <p:spPr>
          <a:xfrm>
            <a:off x="54880" y="886860"/>
            <a:ext cx="3705011" cy="3358750"/>
          </a:xfrm>
          <a:prstGeom prst="rect">
            <a:avLst/>
          </a:prstGeom>
        </p:spPr>
      </p:pic>
      <p:grpSp>
        <p:nvGrpSpPr>
          <p:cNvPr id="36" name="Group 35"/>
          <p:cNvGrpSpPr/>
          <p:nvPr/>
        </p:nvGrpSpPr>
        <p:grpSpPr>
          <a:xfrm>
            <a:off x="619019" y="4382348"/>
            <a:ext cx="3275428" cy="1767931"/>
            <a:chOff x="372692" y="4870770"/>
            <a:chExt cx="3275428" cy="1767931"/>
          </a:xfrm>
        </p:grpSpPr>
        <p:pic>
          <p:nvPicPr>
            <p:cNvPr id="40" name="Picture 39"/>
            <p:cNvPicPr>
              <a:picLocks noChangeAspect="1"/>
            </p:cNvPicPr>
            <p:nvPr/>
          </p:nvPicPr>
          <p:blipFill rotWithShape="1">
            <a:blip r:embed="rId10"/>
            <a:srcRect l="56694" t="6554" r="15063" b="9586"/>
            <a:stretch/>
          </p:blipFill>
          <p:spPr>
            <a:xfrm rot="5400000">
              <a:off x="460358" y="4783104"/>
              <a:ext cx="1767931" cy="1943264"/>
            </a:xfrm>
            <a:prstGeom prst="rect">
              <a:avLst/>
            </a:prstGeom>
          </p:spPr>
        </p:pic>
        <p:grpSp>
          <p:nvGrpSpPr>
            <p:cNvPr id="46" name="Group 45"/>
            <p:cNvGrpSpPr/>
            <p:nvPr/>
          </p:nvGrpSpPr>
          <p:grpSpPr>
            <a:xfrm>
              <a:off x="2388211" y="6012814"/>
              <a:ext cx="348500" cy="369332"/>
              <a:chOff x="2399828" y="5362894"/>
              <a:chExt cx="348500" cy="369332"/>
            </a:xfrm>
          </p:grpSpPr>
          <p:cxnSp>
            <p:nvCxnSpPr>
              <p:cNvPr id="53" name="Straight Arrow Connector 52"/>
              <p:cNvCxnSpPr/>
              <p:nvPr/>
            </p:nvCxnSpPr>
            <p:spPr>
              <a:xfrm flipH="1" flipV="1">
                <a:off x="2399828" y="5433491"/>
                <a:ext cx="0" cy="25603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2399828" y="5362894"/>
                    <a:ext cx="348500" cy="369332"/>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rPr>
                            <m:t>𝒂</m:t>
                          </m:r>
                        </m:oMath>
                      </m:oMathPara>
                    </a14:m>
                    <a:endParaRPr lang="en-US" sz="14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2399828" y="5362894"/>
                    <a:ext cx="348500" cy="369332"/>
                  </a:xfrm>
                  <a:prstGeom prst="rect">
                    <a:avLst/>
                  </a:prstGeom>
                  <a:blipFill>
                    <a:blip r:embed="rId11"/>
                    <a:stretch>
                      <a:fillRect/>
                    </a:stretch>
                  </a:blipFill>
                </p:spPr>
                <p:txBody>
                  <a:bodyPr/>
                  <a:lstStyle/>
                  <a:p>
                    <a:r>
                      <a:rPr lang="en-US">
                        <a:noFill/>
                      </a:rPr>
                      <a:t> </a:t>
                    </a:r>
                  </a:p>
                </p:txBody>
              </p:sp>
            </mc:Fallback>
          </mc:AlternateContent>
        </p:grpSp>
        <p:grpSp>
          <p:nvGrpSpPr>
            <p:cNvPr id="47" name="Group 46"/>
            <p:cNvGrpSpPr/>
            <p:nvPr/>
          </p:nvGrpSpPr>
          <p:grpSpPr>
            <a:xfrm>
              <a:off x="2315956" y="5093907"/>
              <a:ext cx="1295524" cy="437760"/>
              <a:chOff x="2315956" y="5093907"/>
              <a:chExt cx="1295524" cy="437760"/>
            </a:xfrm>
          </p:grpSpPr>
          <p:cxnSp>
            <p:nvCxnSpPr>
              <p:cNvPr id="51" name="Straight Arrow Connector 50"/>
              <p:cNvCxnSpPr>
                <a:stCxn id="52" idx="1"/>
              </p:cNvCxnSpPr>
              <p:nvPr/>
            </p:nvCxnSpPr>
            <p:spPr>
              <a:xfrm flipH="1">
                <a:off x="2315956" y="5263184"/>
                <a:ext cx="516926" cy="26848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32882" y="5093907"/>
                <a:ext cx="778598" cy="338554"/>
              </a:xfrm>
              <a:prstGeom prst="rect">
                <a:avLst/>
              </a:prstGeom>
              <a:noFill/>
              <a:ln w="19050">
                <a:solidFill>
                  <a:srgbClr val="FF0000"/>
                </a:solidFill>
              </a:ln>
            </p:spPr>
            <p:txBody>
              <a:bodyPr wrap="square" rtlCol="0">
                <a:spAutoFit/>
              </a:bodyPr>
              <a:lstStyle/>
              <a:p>
                <a:pPr algn="ctr"/>
                <a:r>
                  <a:rPr lang="en-US" sz="1600" b="1" dirty="0">
                    <a:solidFill>
                      <a:srgbClr val="FF0000"/>
                    </a:solidFill>
                  </a:rPr>
                  <a:t>2.0 eV</a:t>
                </a:r>
              </a:p>
            </p:txBody>
          </p:sp>
        </p:grpSp>
        <p:grpSp>
          <p:nvGrpSpPr>
            <p:cNvPr id="48" name="Group 47"/>
            <p:cNvGrpSpPr/>
            <p:nvPr/>
          </p:nvGrpSpPr>
          <p:grpSpPr>
            <a:xfrm>
              <a:off x="2315956" y="5687647"/>
              <a:ext cx="1332164" cy="338554"/>
              <a:chOff x="2262062" y="5193113"/>
              <a:chExt cx="1332164" cy="338554"/>
            </a:xfrm>
          </p:grpSpPr>
          <p:cxnSp>
            <p:nvCxnSpPr>
              <p:cNvPr id="49" name="Straight Arrow Connector 48"/>
              <p:cNvCxnSpPr>
                <a:endCxn id="40" idx="0"/>
              </p:cNvCxnSpPr>
              <p:nvPr/>
            </p:nvCxnSpPr>
            <p:spPr>
              <a:xfrm flipH="1" flipV="1">
                <a:off x="2262062" y="5260203"/>
                <a:ext cx="553566" cy="13566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15628" y="5193113"/>
                <a:ext cx="778598" cy="338554"/>
              </a:xfrm>
              <a:prstGeom prst="rect">
                <a:avLst/>
              </a:prstGeom>
              <a:noFill/>
              <a:ln w="19050">
                <a:solidFill>
                  <a:srgbClr val="FFC000"/>
                </a:solidFill>
              </a:ln>
            </p:spPr>
            <p:txBody>
              <a:bodyPr wrap="square" rtlCol="0">
                <a:spAutoFit/>
              </a:bodyPr>
              <a:lstStyle/>
              <a:p>
                <a:pPr algn="ctr"/>
                <a:r>
                  <a:rPr lang="en-US" sz="1600" b="1" dirty="0">
                    <a:solidFill>
                      <a:srgbClr val="FFC000"/>
                    </a:solidFill>
                  </a:rPr>
                  <a:t>2.2 eV</a:t>
                </a:r>
              </a:p>
            </p:txBody>
          </p:sp>
        </p:grpSp>
      </p:grpSp>
      <p:cxnSp>
        <p:nvCxnSpPr>
          <p:cNvPr id="57" name="Straight Arrow Connector 56"/>
          <p:cNvCxnSpPr/>
          <p:nvPr/>
        </p:nvCxnSpPr>
        <p:spPr>
          <a:xfrm flipH="1" flipV="1">
            <a:off x="2357943" y="1489794"/>
            <a:ext cx="481123" cy="687270"/>
          </a:xfrm>
          <a:prstGeom prst="straightConnector1">
            <a:avLst/>
          </a:prstGeom>
          <a:ln w="19050">
            <a:solidFill>
              <a:srgbClr val="C3192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2257826" y="2712133"/>
                <a:ext cx="1287658" cy="338554"/>
              </a:xfrm>
              <a:prstGeom prst="rect">
                <a:avLst/>
              </a:prstGeom>
              <a:solidFill>
                <a:schemeClr val="bg1"/>
              </a:solidFill>
              <a:ln w="19050">
                <a:solidFill>
                  <a:srgbClr val="0000FF"/>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dirty="0" smtClean="0">
                          <a:solidFill>
                            <a:srgbClr val="1616D4"/>
                          </a:solidFill>
                          <a:latin typeface="Cambria Math" panose="02040503050406030204" pitchFamily="18" charset="0"/>
                        </a:rPr>
                        <m:t>𝒂</m:t>
                      </m:r>
                      <m:r>
                        <a:rPr lang="en-US" sz="1600" b="1" i="1" dirty="0" smtClean="0">
                          <a:solidFill>
                            <a:srgbClr val="1616D4"/>
                          </a:solidFill>
                          <a:latin typeface="Cambria Math" panose="02040503050406030204" pitchFamily="18" charset="0"/>
                        </a:rPr>
                        <m:t>=</m:t>
                      </m:r>
                      <m:r>
                        <a:rPr lang="en-US" sz="1600" b="1" i="1" dirty="0" smtClean="0">
                          <a:solidFill>
                            <a:srgbClr val="1616D4"/>
                          </a:solidFill>
                          <a:latin typeface="Cambria Math" panose="02040503050406030204" pitchFamily="18" charset="0"/>
                        </a:rPr>
                        <m:t>𝟐𝟔𝟓</m:t>
                      </m:r>
                      <m:r>
                        <a:rPr lang="en-US" sz="1600" b="1" i="1" dirty="0" smtClean="0">
                          <a:solidFill>
                            <a:srgbClr val="1616D4"/>
                          </a:solidFill>
                          <a:latin typeface="Cambria Math" panose="02040503050406030204" pitchFamily="18" charset="0"/>
                        </a:rPr>
                        <m:t>𝝁</m:t>
                      </m:r>
                      <m:r>
                        <a:rPr lang="en-US" sz="1600" b="1" i="1" dirty="0" smtClean="0">
                          <a:solidFill>
                            <a:srgbClr val="1616D4"/>
                          </a:solidFill>
                          <a:latin typeface="Cambria Math" panose="02040503050406030204" pitchFamily="18" charset="0"/>
                        </a:rPr>
                        <m:t>𝒎</m:t>
                      </m:r>
                    </m:oMath>
                  </m:oMathPara>
                </a14:m>
                <a:endParaRPr lang="en-US" sz="1600" b="1" dirty="0">
                  <a:solidFill>
                    <a:srgbClr val="1616D4"/>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2257826" y="2712133"/>
                <a:ext cx="1287658" cy="338554"/>
              </a:xfrm>
              <a:prstGeom prst="rect">
                <a:avLst/>
              </a:prstGeom>
              <a:blipFill>
                <a:blip r:embed="rId12"/>
                <a:stretch>
                  <a:fillRect b="-3448"/>
                </a:stretch>
              </a:blipFill>
              <a:ln w="1905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2560143" y="2195958"/>
                <a:ext cx="1287658" cy="338554"/>
              </a:xfrm>
              <a:prstGeom prst="rect">
                <a:avLst/>
              </a:prstGeom>
              <a:solidFill>
                <a:schemeClr val="bg1"/>
              </a:solidFill>
              <a:ln w="19050">
                <a:solidFill>
                  <a:srgbClr val="C00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1" i="1" dirty="0" smtClean="0">
                          <a:solidFill>
                            <a:srgbClr val="C31920"/>
                          </a:solidFill>
                          <a:latin typeface="Cambria Math" panose="02040503050406030204" pitchFamily="18" charset="0"/>
                        </a:rPr>
                        <m:t>𝒂</m:t>
                      </m:r>
                      <m:r>
                        <a:rPr lang="en-US" sz="1600" b="1" i="1" dirty="0" smtClean="0">
                          <a:solidFill>
                            <a:srgbClr val="C31920"/>
                          </a:solidFill>
                          <a:latin typeface="Cambria Math" panose="02040503050406030204" pitchFamily="18" charset="0"/>
                        </a:rPr>
                        <m:t>=</m:t>
                      </m:r>
                      <m:r>
                        <a:rPr lang="en-US" sz="1600" b="1" i="1" dirty="0" smtClean="0">
                          <a:solidFill>
                            <a:srgbClr val="C31920"/>
                          </a:solidFill>
                          <a:latin typeface="Cambria Math" panose="02040503050406030204" pitchFamily="18" charset="0"/>
                        </a:rPr>
                        <m:t>𝟓𝟑</m:t>
                      </m:r>
                      <m:r>
                        <a:rPr lang="en-US" sz="1600" b="1" i="1" dirty="0" smtClean="0">
                          <a:solidFill>
                            <a:srgbClr val="C31920"/>
                          </a:solidFill>
                          <a:latin typeface="Cambria Math" panose="02040503050406030204" pitchFamily="18" charset="0"/>
                        </a:rPr>
                        <m:t>𝝁</m:t>
                      </m:r>
                      <m:r>
                        <a:rPr lang="en-US" sz="1600" b="1" i="1" dirty="0" smtClean="0">
                          <a:solidFill>
                            <a:srgbClr val="C31920"/>
                          </a:solidFill>
                          <a:latin typeface="Cambria Math" panose="02040503050406030204" pitchFamily="18" charset="0"/>
                        </a:rPr>
                        <m:t>𝒎</m:t>
                      </m:r>
                    </m:oMath>
                  </m:oMathPara>
                </a14:m>
                <a:endParaRPr lang="en-US" sz="1600" b="1" dirty="0">
                  <a:solidFill>
                    <a:srgbClr val="C31920"/>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2560143" y="2195958"/>
                <a:ext cx="1287658" cy="338554"/>
              </a:xfrm>
              <a:prstGeom prst="rect">
                <a:avLst/>
              </a:prstGeom>
              <a:blipFill>
                <a:blip r:embed="rId13"/>
                <a:stretch>
                  <a:fillRect b="-3390"/>
                </a:stretch>
              </a:blipFill>
              <a:ln w="19050">
                <a:solidFill>
                  <a:srgbClr val="C00000"/>
                </a:solidFill>
              </a:ln>
            </p:spPr>
            <p:txBody>
              <a:bodyPr/>
              <a:lstStyle/>
              <a:p>
                <a:r>
                  <a:rPr lang="en-US">
                    <a:noFill/>
                  </a:rPr>
                  <a:t> </a:t>
                </a:r>
              </a:p>
            </p:txBody>
          </p:sp>
        </mc:Fallback>
      </mc:AlternateContent>
      <p:cxnSp>
        <p:nvCxnSpPr>
          <p:cNvPr id="60" name="Straight Arrow Connector 59"/>
          <p:cNvCxnSpPr/>
          <p:nvPr/>
        </p:nvCxnSpPr>
        <p:spPr>
          <a:xfrm flipH="1" flipV="1">
            <a:off x="1907386" y="2546202"/>
            <a:ext cx="350440" cy="345225"/>
          </a:xfrm>
          <a:prstGeom prst="straightConnector1">
            <a:avLst/>
          </a:prstGeom>
          <a:ln w="19050">
            <a:solidFill>
              <a:srgbClr val="1616D4"/>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5B780650-73D5-43D5-82BC-C00EFD70B6EB}" type="slidenum">
              <a:rPr lang="en-US" smtClean="0"/>
              <a:t>5</a:t>
            </a:fld>
            <a:endParaRPr lang="en-US"/>
          </a:p>
        </p:txBody>
      </p:sp>
    </p:spTree>
    <p:extLst>
      <p:ext uri="{BB962C8B-B14F-4D97-AF65-F5344CB8AC3E}">
        <p14:creationId xmlns:p14="http://schemas.microsoft.com/office/powerpoint/2010/main" val="2803299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97" y="288835"/>
            <a:ext cx="9995769" cy="937322"/>
          </a:xfrm>
        </p:spPr>
        <p:txBody>
          <a:bodyPr>
            <a:normAutofit/>
          </a:bodyPr>
          <a:lstStyle/>
          <a:p>
            <a:r>
              <a:rPr lang="en-US" sz="3600" dirty="0"/>
              <a:t>Results from 1-1/2D Model (</a:t>
            </a:r>
            <a:r>
              <a:rPr lang="en-US" sz="3600" dirty="0" err="1"/>
              <a:t>Multistripe</a:t>
            </a:r>
            <a:r>
              <a:rPr lang="en-US" sz="3600" dirty="0"/>
              <a:t>) [1]</a:t>
            </a:r>
            <a:endParaRPr lang="en-US" dirty="0">
              <a:solidFill>
                <a:srgbClr val="002D62"/>
              </a:solidFill>
            </a:endParaRPr>
          </a:p>
        </p:txBody>
      </p:sp>
      <p:pic>
        <p:nvPicPr>
          <p:cNvPr id="4" name="Content Placeholder 3"/>
          <p:cNvPicPr>
            <a:picLocks noGrp="1" noChangeAspect="1"/>
          </p:cNvPicPr>
          <p:nvPr>
            <p:ph sz="half" idx="1"/>
          </p:nvPr>
        </p:nvPicPr>
        <p:blipFill>
          <a:blip r:embed="rId3"/>
          <a:stretch>
            <a:fillRect/>
          </a:stretch>
        </p:blipFill>
        <p:spPr>
          <a:xfrm>
            <a:off x="838200" y="3099356"/>
            <a:ext cx="5043132" cy="3044772"/>
          </a:xfrm>
          <a:prstGeom prst="rect">
            <a:avLst/>
          </a:prstGeom>
        </p:spPr>
      </p:pic>
      <p:pic>
        <p:nvPicPr>
          <p:cNvPr id="5" name="Picture 4"/>
          <p:cNvPicPr>
            <a:picLocks noChangeAspect="1"/>
          </p:cNvPicPr>
          <p:nvPr/>
        </p:nvPicPr>
        <p:blipFill>
          <a:blip r:embed="rId4"/>
          <a:stretch>
            <a:fillRect/>
          </a:stretch>
        </p:blipFill>
        <p:spPr>
          <a:xfrm>
            <a:off x="7636447" y="2618127"/>
            <a:ext cx="4006528" cy="3459677"/>
          </a:xfrm>
          <a:prstGeom prst="rect">
            <a:avLst/>
          </a:prstGeom>
        </p:spPr>
      </p:pic>
      <p:pic>
        <p:nvPicPr>
          <p:cNvPr id="6" name="Picture 5"/>
          <p:cNvPicPr>
            <a:picLocks noChangeAspect="1"/>
          </p:cNvPicPr>
          <p:nvPr/>
        </p:nvPicPr>
        <p:blipFill>
          <a:blip r:embed="rId5"/>
          <a:stretch>
            <a:fillRect/>
          </a:stretch>
        </p:blipFill>
        <p:spPr>
          <a:xfrm>
            <a:off x="838200" y="1453463"/>
            <a:ext cx="4152930" cy="1645893"/>
          </a:xfrm>
          <a:prstGeom prst="rect">
            <a:avLst/>
          </a:prstGeom>
        </p:spPr>
      </p:pic>
      <p:pic>
        <p:nvPicPr>
          <p:cNvPr id="8" name="Picture 7"/>
          <p:cNvPicPr>
            <a:picLocks noChangeAspect="1"/>
          </p:cNvPicPr>
          <p:nvPr/>
        </p:nvPicPr>
        <p:blipFill rotWithShape="1">
          <a:blip r:embed="rId6"/>
          <a:srcRect l="2149" t="3741" r="3985"/>
          <a:stretch/>
        </p:blipFill>
        <p:spPr>
          <a:xfrm>
            <a:off x="5269840" y="1361995"/>
            <a:ext cx="1538417" cy="1620755"/>
          </a:xfrm>
          <a:prstGeom prst="rect">
            <a:avLst/>
          </a:prstGeom>
        </p:spPr>
      </p:pic>
      <p:sp>
        <p:nvSpPr>
          <p:cNvPr id="9" name="TextBox 8"/>
          <p:cNvSpPr txBox="1"/>
          <p:nvPr/>
        </p:nvSpPr>
        <p:spPr>
          <a:xfrm>
            <a:off x="7730367" y="1361995"/>
            <a:ext cx="3818689" cy="1216230"/>
          </a:xfrm>
          <a:prstGeom prst="rect">
            <a:avLst/>
          </a:prstGeom>
          <a:noFill/>
          <a:ln w="28575">
            <a:solidFill>
              <a:schemeClr val="tx1"/>
            </a:solidFill>
          </a:ln>
        </p:spPr>
        <p:txBody>
          <a:bodyPr wrap="square" rtlCol="0">
            <a:spAutoFit/>
          </a:bodyPr>
          <a:lstStyle/>
          <a:p>
            <a:pPr marL="230188" lvl="1" indent="-119063">
              <a:lnSpc>
                <a:spcPct val="90000"/>
              </a:lnSpc>
              <a:spcBef>
                <a:spcPts val="500"/>
              </a:spcBef>
            </a:pPr>
            <a:endParaRPr lang="en-US" sz="100" dirty="0">
              <a:solidFill>
                <a:srgbClr val="0000FF"/>
              </a:solidFill>
              <a:latin typeface="Arial" panose="020B0604020202020204" pitchFamily="34" charset="0"/>
              <a:cs typeface="Arial" panose="020B0604020202020204" pitchFamily="34" charset="0"/>
            </a:endParaRP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V</a:t>
            </a:r>
            <a:r>
              <a:rPr lang="en-US" sz="1400" baseline="-25000" dirty="0" err="1">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 179.5 V</a:t>
            </a:r>
          </a:p>
          <a:p>
            <a:pPr marL="230188" lvl="1" indent="-119063">
              <a:lnSpc>
                <a:spcPct val="90000"/>
              </a:lnSpc>
              <a:spcBef>
                <a:spcPts val="500"/>
              </a:spcBef>
            </a:pPr>
            <a:r>
              <a:rPr lang="en-US" sz="1400" dirty="0">
                <a:latin typeface="Arial" panose="020B0604020202020204" pitchFamily="34" charset="0"/>
                <a:cs typeface="Arial" panose="020B0604020202020204" pitchFamily="34" charset="0"/>
              </a:rPr>
              <a:t>d = 0.381 mm</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B</a:t>
            </a:r>
            <a:r>
              <a:rPr lang="en-US" sz="1400" baseline="-25000" dirty="0" err="1">
                <a:latin typeface="Arial" panose="020B0604020202020204" pitchFamily="34" charset="0"/>
                <a:cs typeface="Arial" panose="020B0604020202020204" pitchFamily="34" charset="0"/>
              </a:rPr>
              <a:t>z</a:t>
            </a:r>
            <a:r>
              <a:rPr lang="en-US" sz="1400" dirty="0">
                <a:latin typeface="Arial" panose="020B0604020202020204" pitchFamily="34" charset="0"/>
                <a:cs typeface="Arial" panose="020B0604020202020204" pitchFamily="34" charset="0"/>
              </a:rPr>
              <a:t> = ∞</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J</a:t>
            </a:r>
            <a:r>
              <a:rPr lang="en-US" sz="1400" baseline="-25000" dirty="0" err="1">
                <a:latin typeface="Arial" panose="020B0604020202020204" pitchFamily="34" charset="0"/>
                <a:cs typeface="Arial" panose="020B0604020202020204" pitchFamily="34" charset="0"/>
              </a:rPr>
              <a:t>emit</a:t>
            </a:r>
            <a:r>
              <a:rPr lang="en-US" sz="1400" baseline="-25000" dirty="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 Richardson-</a:t>
            </a:r>
            <a:r>
              <a:rPr lang="en-US" sz="1400" dirty="0" err="1">
                <a:latin typeface="Arial" panose="020B0604020202020204" pitchFamily="34" charset="0"/>
                <a:cs typeface="Arial" panose="020B0604020202020204" pitchFamily="34" charset="0"/>
              </a:rPr>
              <a:t>Dushman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Maxwellian</a:t>
            </a:r>
            <a:r>
              <a:rPr lang="en-US" sz="1400" dirty="0">
                <a:latin typeface="Arial" panose="020B0604020202020204" pitchFamily="34" charset="0"/>
                <a:cs typeface="Arial" panose="020B0604020202020204" pitchFamily="34" charset="0"/>
              </a:rPr>
              <a:t> f(</a:t>
            </a:r>
            <a:r>
              <a:rPr lang="en-US" sz="1400" b="1" dirty="0">
                <a:latin typeface="Arial" panose="020B0604020202020204" pitchFamily="34" charset="0"/>
                <a:cs typeface="Arial" panose="020B0604020202020204" pitchFamily="34" charset="0"/>
              </a:rPr>
              <a:t>v</a:t>
            </a:r>
            <a:r>
              <a:rPr lang="en-US" sz="1400" dirty="0">
                <a:latin typeface="Arial" panose="020B0604020202020204" pitchFamily="34" charset="0"/>
                <a:cs typeface="Arial" panose="020B0604020202020204" pitchFamily="34" charset="0"/>
              </a:rPr>
              <a:t>)</a:t>
            </a:r>
          </a:p>
          <a:p>
            <a:pPr marL="230188" lvl="1" indent="-119063">
              <a:lnSpc>
                <a:spcPct val="90000"/>
              </a:lnSpc>
              <a:spcBef>
                <a:spcPts val="500"/>
              </a:spcBef>
            </a:pPr>
            <a:endParaRPr lang="en-US" sz="100" dirty="0">
              <a:solidFill>
                <a:srgbClr val="0000FF"/>
              </a:solidFill>
              <a:latin typeface="Arial" panose="020B0604020202020204" pitchFamily="34" charset="0"/>
              <a:cs typeface="Arial" panose="020B0604020202020204" pitchFamily="34" charset="0"/>
            </a:endParaRPr>
          </a:p>
        </p:txBody>
      </p:sp>
      <p:sp>
        <p:nvSpPr>
          <p:cNvPr id="10" name="TextBox 9"/>
          <p:cNvSpPr txBox="1"/>
          <p:nvPr/>
        </p:nvSpPr>
        <p:spPr>
          <a:xfrm>
            <a:off x="576197" y="6088848"/>
            <a:ext cx="11393471" cy="461152"/>
          </a:xfrm>
          <a:prstGeom prst="rect">
            <a:avLst/>
          </a:prstGeom>
          <a:noFill/>
        </p:spPr>
        <p:txBody>
          <a:bodyPr wrap="square" rtlCol="0">
            <a:spAutoFit/>
          </a:bodyPr>
          <a:lstStyle/>
          <a:p>
            <a:pPr lvl="1">
              <a:lnSpc>
                <a:spcPct val="90000"/>
              </a:lnSpc>
              <a:spcBef>
                <a:spcPts val="500"/>
              </a:spcBef>
            </a:pPr>
            <a:r>
              <a:rPr lang="en-US" sz="1100" b="1" dirty="0">
                <a:latin typeface="Arial" panose="020B0604020202020204" pitchFamily="34" charset="0"/>
                <a:cs typeface="Arial" panose="020B0604020202020204" pitchFamily="34" charset="0"/>
              </a:rPr>
              <a:t>[1] D. </a:t>
            </a:r>
            <a:r>
              <a:rPr lang="en-US" sz="1100" b="1" dirty="0" err="1">
                <a:latin typeface="Arial" panose="020B0604020202020204" pitchFamily="34" charset="0"/>
                <a:cs typeface="Arial" panose="020B0604020202020204" pitchFamily="34" charset="0"/>
              </a:rPr>
              <a:t>Chernin</a:t>
            </a:r>
            <a:r>
              <a:rPr lang="en-US" sz="1100" b="1" dirty="0">
                <a:latin typeface="Arial" panose="020B0604020202020204" pitchFamily="34" charset="0"/>
                <a:cs typeface="Arial" panose="020B0604020202020204" pitchFamily="34" charset="0"/>
              </a:rPr>
              <a:t>, Y. Y. Lau, J. J. </a:t>
            </a:r>
            <a:r>
              <a:rPr lang="en-US" sz="1100" b="1" dirty="0" err="1">
                <a:latin typeface="Arial" panose="020B0604020202020204" pitchFamily="34" charset="0"/>
                <a:cs typeface="Arial" panose="020B0604020202020204" pitchFamily="34" charset="0"/>
              </a:rPr>
              <a:t>Petillo</a:t>
            </a:r>
            <a:r>
              <a:rPr lang="en-US" sz="1100" b="1" dirty="0">
                <a:latin typeface="Arial" panose="020B0604020202020204" pitchFamily="34" charset="0"/>
                <a:cs typeface="Arial" panose="020B0604020202020204" pitchFamily="34" charset="0"/>
              </a:rPr>
              <a:t>, S. </a:t>
            </a:r>
            <a:r>
              <a:rPr lang="en-US" sz="1100" b="1" dirty="0" err="1">
                <a:latin typeface="Arial" panose="020B0604020202020204" pitchFamily="34" charset="0"/>
                <a:cs typeface="Arial" panose="020B0604020202020204" pitchFamily="34" charset="0"/>
              </a:rPr>
              <a:t>Ovtchinnikov</a:t>
            </a:r>
            <a:r>
              <a:rPr lang="en-US" sz="1100" b="1" dirty="0">
                <a:latin typeface="Arial" panose="020B0604020202020204" pitchFamily="34" charset="0"/>
                <a:cs typeface="Arial" panose="020B0604020202020204" pitchFamily="34" charset="0"/>
              </a:rPr>
              <a:t>, D. Chen, A. Jassem, R. Jacobs, D. Morgan, J. H. </a:t>
            </a:r>
            <a:r>
              <a:rPr lang="en-US" sz="1100" b="1" dirty="0" err="1">
                <a:latin typeface="Arial" panose="020B0604020202020204" pitchFamily="34" charset="0"/>
                <a:cs typeface="Arial" panose="020B0604020202020204" pitchFamily="34" charset="0"/>
              </a:rPr>
              <a:t>Booske</a:t>
            </a:r>
            <a:r>
              <a:rPr lang="en-US" sz="1100" b="1" dirty="0">
                <a:latin typeface="Arial" panose="020B0604020202020204" pitchFamily="34" charset="0"/>
                <a:cs typeface="Arial" panose="020B0604020202020204" pitchFamily="34" charset="0"/>
              </a:rPr>
              <a:t>, “Effect of   </a:t>
            </a:r>
          </a:p>
          <a:p>
            <a:pPr lvl="1">
              <a:lnSpc>
                <a:spcPct val="90000"/>
              </a:lnSpc>
              <a:spcBef>
                <a:spcPts val="500"/>
              </a:spcBef>
            </a:pPr>
            <a:r>
              <a:rPr lang="en-US" sz="1100" b="1" dirty="0">
                <a:latin typeface="Arial" panose="020B0604020202020204" pitchFamily="34" charset="0"/>
                <a:cs typeface="Arial" panose="020B0604020202020204" pitchFamily="34" charset="0"/>
              </a:rPr>
              <a:t>      </a:t>
            </a:r>
            <a:r>
              <a:rPr lang="en-US" sz="1100" b="1" dirty="0" err="1">
                <a:latin typeface="Arial" panose="020B0604020202020204" pitchFamily="34" charset="0"/>
                <a:cs typeface="Arial" panose="020B0604020202020204" pitchFamily="34" charset="0"/>
              </a:rPr>
              <a:t>nonuniform</a:t>
            </a:r>
            <a:r>
              <a:rPr lang="en-US" sz="1100" b="1" dirty="0">
                <a:latin typeface="Arial" panose="020B0604020202020204" pitchFamily="34" charset="0"/>
                <a:cs typeface="Arial" panose="020B0604020202020204" pitchFamily="34" charset="0"/>
              </a:rPr>
              <a:t> emission on </a:t>
            </a:r>
            <a:r>
              <a:rPr lang="en-US" sz="1100" b="1" dirty="0" err="1">
                <a:latin typeface="Arial" panose="020B0604020202020204" pitchFamily="34" charset="0"/>
                <a:cs typeface="Arial" panose="020B0604020202020204" pitchFamily="34" charset="0"/>
              </a:rPr>
              <a:t>Miram</a:t>
            </a:r>
            <a:r>
              <a:rPr lang="en-US" sz="1100" b="1" dirty="0">
                <a:latin typeface="Arial" panose="020B0604020202020204" pitchFamily="34" charset="0"/>
                <a:cs typeface="Arial" panose="020B0604020202020204" pitchFamily="34" charset="0"/>
              </a:rPr>
              <a:t> curves,” IEEE Trans. Plasma Sci. 48, 146 (2020).</a:t>
            </a:r>
          </a:p>
        </p:txBody>
      </p:sp>
      <p:sp>
        <p:nvSpPr>
          <p:cNvPr id="3" name="Slide Number Placeholder 2"/>
          <p:cNvSpPr>
            <a:spLocks noGrp="1"/>
          </p:cNvSpPr>
          <p:nvPr>
            <p:ph type="sldNum" sz="quarter" idx="12"/>
          </p:nvPr>
        </p:nvSpPr>
        <p:spPr/>
        <p:txBody>
          <a:bodyPr/>
          <a:lstStyle/>
          <a:p>
            <a:fld id="{5B780650-73D5-43D5-82BC-C00EFD70B6EB}" type="slidenum">
              <a:rPr lang="en-US" smtClean="0"/>
              <a:t>6</a:t>
            </a:fld>
            <a:endParaRPr lang="en-US"/>
          </a:p>
        </p:txBody>
      </p:sp>
    </p:spTree>
    <p:extLst>
      <p:ext uri="{BB962C8B-B14F-4D97-AF65-F5344CB8AC3E}">
        <p14:creationId xmlns:p14="http://schemas.microsoft.com/office/powerpoint/2010/main" val="1899313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Extension to 2-1/2D Model</a:t>
            </a:r>
            <a:br>
              <a:rPr lang="en-US" dirty="0"/>
            </a:br>
            <a:r>
              <a:rPr lang="en-US" sz="3200" dirty="0">
                <a:solidFill>
                  <a:srgbClr val="002D62"/>
                </a:solidFill>
              </a:rPr>
              <a:t>From Striped (1.5D) to </a:t>
            </a:r>
            <a:r>
              <a:rPr lang="en-US" sz="3200" dirty="0"/>
              <a:t>Checkerboard</a:t>
            </a:r>
            <a:r>
              <a:rPr lang="en-US" sz="3200" dirty="0">
                <a:solidFill>
                  <a:srgbClr val="002D62"/>
                </a:solidFill>
              </a:rPr>
              <a:t> (2.5D) </a:t>
            </a:r>
          </a:p>
        </p:txBody>
      </p:sp>
      <p:sp>
        <p:nvSpPr>
          <p:cNvPr id="4" name="Slide Number Placeholder 3"/>
          <p:cNvSpPr>
            <a:spLocks noGrp="1"/>
          </p:cNvSpPr>
          <p:nvPr>
            <p:ph type="sldNum" sz="quarter" idx="12"/>
          </p:nvPr>
        </p:nvSpPr>
        <p:spPr/>
        <p:txBody>
          <a:bodyPr/>
          <a:lstStyle/>
          <a:p>
            <a:fld id="{5B780650-73D5-43D5-82BC-C00EFD70B6EB}" type="slidenum">
              <a:rPr lang="en-US" smtClean="0"/>
              <a:t>7</a:t>
            </a:fld>
            <a:endParaRPr lang="en-US"/>
          </a:p>
        </p:txBody>
      </p:sp>
      <p:sp>
        <p:nvSpPr>
          <p:cNvPr id="5" name="TextBox 4"/>
          <p:cNvSpPr txBox="1"/>
          <p:nvPr/>
        </p:nvSpPr>
        <p:spPr>
          <a:xfrm>
            <a:off x="2161068" y="3951889"/>
            <a:ext cx="1439059" cy="880241"/>
          </a:xfrm>
          <a:prstGeom prst="rect">
            <a:avLst/>
          </a:prstGeom>
          <a:noFill/>
          <a:ln w="28575">
            <a:solidFill>
              <a:schemeClr val="tx1"/>
            </a:solidFill>
          </a:ln>
        </p:spPr>
        <p:txBody>
          <a:bodyPr wrap="square" rtlCol="0">
            <a:spAutoFit/>
          </a:bodyPr>
          <a:lstStyle/>
          <a:p>
            <a:pPr marL="230188" lvl="1" indent="-119063">
              <a:lnSpc>
                <a:spcPct val="90000"/>
              </a:lnSpc>
              <a:spcBef>
                <a:spcPts val="500"/>
              </a:spcBef>
            </a:pPr>
            <a:endParaRPr lang="en-US" sz="100" dirty="0">
              <a:solidFill>
                <a:srgbClr val="0000FF"/>
              </a:solidFill>
              <a:latin typeface="Arial" panose="020B0604020202020204" pitchFamily="34" charset="0"/>
              <a:cs typeface="Arial" panose="020B0604020202020204" pitchFamily="34" charset="0"/>
            </a:endParaRP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V</a:t>
            </a:r>
            <a:r>
              <a:rPr lang="en-US" sz="1400" baseline="-25000" dirty="0" err="1">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 179.5 V</a:t>
            </a:r>
          </a:p>
          <a:p>
            <a:pPr marL="230188" lvl="1" indent="-119063">
              <a:lnSpc>
                <a:spcPct val="90000"/>
              </a:lnSpc>
              <a:spcBef>
                <a:spcPts val="500"/>
              </a:spcBef>
            </a:pPr>
            <a:r>
              <a:rPr lang="en-US" sz="1400" dirty="0">
                <a:latin typeface="Arial" panose="020B0604020202020204" pitchFamily="34" charset="0"/>
                <a:cs typeface="Arial" panose="020B0604020202020204" pitchFamily="34" charset="0"/>
              </a:rPr>
              <a:t>d = 0.381 mm</a:t>
            </a:r>
          </a:p>
          <a:p>
            <a:pPr marL="230188" lvl="1" indent="-119063">
              <a:lnSpc>
                <a:spcPct val="90000"/>
              </a:lnSpc>
              <a:spcBef>
                <a:spcPts val="500"/>
              </a:spcBef>
            </a:pPr>
            <a:r>
              <a:rPr lang="en-US" sz="1400" dirty="0" err="1">
                <a:latin typeface="Arial" panose="020B0604020202020204" pitchFamily="34" charset="0"/>
                <a:cs typeface="Arial" panose="020B0604020202020204" pitchFamily="34" charset="0"/>
              </a:rPr>
              <a:t>B</a:t>
            </a:r>
            <a:r>
              <a:rPr lang="en-US" sz="1400" baseline="-25000" dirty="0" err="1">
                <a:latin typeface="Arial" panose="020B0604020202020204" pitchFamily="34" charset="0"/>
                <a:cs typeface="Arial" panose="020B0604020202020204" pitchFamily="34" charset="0"/>
              </a:rPr>
              <a:t>z</a:t>
            </a:r>
            <a:r>
              <a:rPr lang="en-US" sz="1400" dirty="0">
                <a:latin typeface="Arial" panose="020B0604020202020204" pitchFamily="34" charset="0"/>
                <a:cs typeface="Arial" panose="020B0604020202020204" pitchFamily="34" charset="0"/>
              </a:rPr>
              <a:t> = ∞</a:t>
            </a:r>
          </a:p>
        </p:txBody>
      </p:sp>
      <p:grpSp>
        <p:nvGrpSpPr>
          <p:cNvPr id="37" name="Group 36"/>
          <p:cNvGrpSpPr/>
          <p:nvPr/>
        </p:nvGrpSpPr>
        <p:grpSpPr>
          <a:xfrm>
            <a:off x="97149" y="4340790"/>
            <a:ext cx="5485042" cy="2421700"/>
            <a:chOff x="97149" y="4340790"/>
            <a:chExt cx="5485042" cy="2421700"/>
          </a:xfrm>
        </p:grpSpPr>
        <mc:AlternateContent xmlns:mc="http://schemas.openxmlformats.org/markup-compatibility/2006" xmlns:a14="http://schemas.microsoft.com/office/drawing/2010/main">
          <mc:Choice Requires="a14">
            <p:sp>
              <p:nvSpPr>
                <p:cNvPr id="18" name="TextBox 17"/>
                <p:cNvSpPr txBox="1"/>
                <p:nvPr/>
              </p:nvSpPr>
              <p:spPr>
                <a:xfrm>
                  <a:off x="2274795" y="5221747"/>
                  <a:ext cx="1259910" cy="338554"/>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n-US" sz="1600" b="1" i="1" smtClean="0">
                            <a:latin typeface="Cambria Math" panose="02040503050406030204" pitchFamily="18" charset="0"/>
                          </a:rPr>
                          <m:t>𝒔</m:t>
                        </m:r>
                        <m:r>
                          <a:rPr lang="en-US" sz="1600" b="1" i="1" smtClean="0">
                            <a:latin typeface="Cambria Math" panose="02040503050406030204" pitchFamily="18" charset="0"/>
                          </a:rPr>
                          <m:t>=</m:t>
                        </m:r>
                        <m:r>
                          <a:rPr lang="en-US" sz="1600" b="1" i="1" smtClean="0">
                            <a:latin typeface="Cambria Math" panose="02040503050406030204" pitchFamily="18" charset="0"/>
                          </a:rPr>
                          <m:t>𝟓𝟑</m:t>
                        </m:r>
                        <m:r>
                          <a:rPr lang="en-US" sz="1600" b="1" i="1" smtClean="0">
                            <a:latin typeface="Cambria Math" panose="02040503050406030204" pitchFamily="18" charset="0"/>
                          </a:rPr>
                          <m:t>𝝁</m:t>
                        </m:r>
                        <m:r>
                          <a:rPr lang="en-US" sz="1600" b="1" i="1" smtClean="0">
                            <a:latin typeface="Cambria Math" panose="02040503050406030204" pitchFamily="18" charset="0"/>
                          </a:rPr>
                          <m:t>𝒎</m:t>
                        </m:r>
                      </m:oMath>
                    </m:oMathPara>
                  </a14:m>
                  <a:endParaRPr lang="en-US" sz="1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2274795" y="5221747"/>
                  <a:ext cx="1259910" cy="338554"/>
                </a:xfrm>
                <a:prstGeom prst="rect">
                  <a:avLst/>
                </a:prstGeom>
                <a:blipFill>
                  <a:blip r:embed="rId5"/>
                  <a:stretch>
                    <a:fillRect b="-7273"/>
                  </a:stretch>
                </a:blipFill>
              </p:spPr>
              <p:txBody>
                <a:bodyPr/>
                <a:lstStyle/>
                <a:p>
                  <a:r>
                    <a:rPr lang="en-US">
                      <a:noFill/>
                    </a:rPr>
                    <a:t> </a:t>
                  </a:r>
                </a:p>
              </p:txBody>
            </p:sp>
          </mc:Fallback>
        </mc:AlternateContent>
        <p:grpSp>
          <p:nvGrpSpPr>
            <p:cNvPr id="11" name="Group 10"/>
            <p:cNvGrpSpPr/>
            <p:nvPr/>
          </p:nvGrpSpPr>
          <p:grpSpPr>
            <a:xfrm>
              <a:off x="2136039" y="5601192"/>
              <a:ext cx="1098214" cy="338554"/>
              <a:chOff x="2349871" y="5689272"/>
              <a:chExt cx="1589688" cy="338554"/>
            </a:xfrm>
          </p:grpSpPr>
          <p:cxnSp>
            <p:nvCxnSpPr>
              <p:cNvPr id="15" name="Straight Arrow Connector 14"/>
              <p:cNvCxnSpPr>
                <a:stCxn id="16" idx="1"/>
              </p:cNvCxnSpPr>
              <p:nvPr/>
            </p:nvCxnSpPr>
            <p:spPr>
              <a:xfrm flipH="1">
                <a:off x="2349871" y="5858549"/>
                <a:ext cx="483012" cy="9718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32883" y="5689272"/>
                <a:ext cx="1106676" cy="338554"/>
              </a:xfrm>
              <a:prstGeom prst="rect">
                <a:avLst/>
              </a:prstGeom>
              <a:noFill/>
              <a:ln w="19050">
                <a:solidFill>
                  <a:srgbClr val="FF0000"/>
                </a:solidFill>
              </a:ln>
            </p:spPr>
            <p:txBody>
              <a:bodyPr wrap="square" rtlCol="0">
                <a:spAutoFit/>
              </a:bodyPr>
              <a:lstStyle/>
              <a:p>
                <a:pPr algn="ctr"/>
                <a:r>
                  <a:rPr lang="en-US" sz="1600" b="1" dirty="0">
                    <a:solidFill>
                      <a:srgbClr val="FF0000"/>
                    </a:solidFill>
                  </a:rPr>
                  <a:t>2.0 eV</a:t>
                </a:r>
              </a:p>
            </p:txBody>
          </p:sp>
        </p:grpSp>
        <p:grpSp>
          <p:nvGrpSpPr>
            <p:cNvPr id="12" name="Group 11"/>
            <p:cNvGrpSpPr/>
            <p:nvPr/>
          </p:nvGrpSpPr>
          <p:grpSpPr>
            <a:xfrm>
              <a:off x="2133182" y="6049171"/>
              <a:ext cx="1101071" cy="338554"/>
              <a:chOff x="2272611" y="5611099"/>
              <a:chExt cx="1101071" cy="338554"/>
            </a:xfrm>
          </p:grpSpPr>
          <p:cxnSp>
            <p:nvCxnSpPr>
              <p:cNvPr id="13" name="Straight Arrow Connector 12"/>
              <p:cNvCxnSpPr/>
              <p:nvPr/>
            </p:nvCxnSpPr>
            <p:spPr>
              <a:xfrm flipH="1">
                <a:off x="2272611" y="5780376"/>
                <a:ext cx="301282" cy="77998"/>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95084" y="5611099"/>
                <a:ext cx="778598" cy="338554"/>
              </a:xfrm>
              <a:prstGeom prst="rect">
                <a:avLst/>
              </a:prstGeom>
              <a:noFill/>
              <a:ln w="19050">
                <a:solidFill>
                  <a:srgbClr val="FFC000"/>
                </a:solidFill>
              </a:ln>
            </p:spPr>
            <p:txBody>
              <a:bodyPr wrap="square" rtlCol="0">
                <a:spAutoFit/>
              </a:bodyPr>
              <a:lstStyle/>
              <a:p>
                <a:pPr algn="ctr"/>
                <a:r>
                  <a:rPr lang="en-US" sz="1600" b="1" dirty="0">
                    <a:solidFill>
                      <a:srgbClr val="FFC000"/>
                    </a:solidFill>
                  </a:rPr>
                  <a:t>2.2 eV</a:t>
                </a:r>
              </a:p>
            </p:txBody>
          </p:sp>
        </p:grpSp>
        <p:pic>
          <p:nvPicPr>
            <p:cNvPr id="19" name="Picture 18"/>
            <p:cNvPicPr>
              <a:picLocks noChangeAspect="1"/>
            </p:cNvPicPr>
            <p:nvPr/>
          </p:nvPicPr>
          <p:blipFill rotWithShape="1">
            <a:blip r:embed="rId6"/>
            <a:srcRect l="10512" t="6587" r="17876" b="9970"/>
            <a:stretch/>
          </p:blipFill>
          <p:spPr>
            <a:xfrm>
              <a:off x="3568524" y="4945466"/>
              <a:ext cx="2013667" cy="1767932"/>
            </a:xfrm>
            <a:prstGeom prst="rect">
              <a:avLst/>
            </a:prstGeom>
          </p:spPr>
        </p:pic>
        <p:sp>
          <p:nvSpPr>
            <p:cNvPr id="20" name="TextBox 19"/>
            <p:cNvSpPr txBox="1"/>
            <p:nvPr/>
          </p:nvSpPr>
          <p:spPr>
            <a:xfrm>
              <a:off x="3794202" y="4340790"/>
              <a:ext cx="1590831" cy="553998"/>
            </a:xfrm>
            <a:prstGeom prst="rect">
              <a:avLst/>
            </a:prstGeom>
            <a:noFill/>
            <a:ln w="19050">
              <a:solidFill>
                <a:schemeClr val="tx1"/>
              </a:solidFill>
            </a:ln>
          </p:spPr>
          <p:txBody>
            <a:bodyPr wrap="square" rtlCol="0">
              <a:spAutoFit/>
            </a:bodyPr>
            <a:lstStyle/>
            <a:p>
              <a:pPr algn="ctr"/>
              <a:r>
                <a:rPr lang="en-US" sz="1600" b="1" dirty="0">
                  <a:solidFill>
                    <a:srgbClr val="FF0000"/>
                  </a:solidFill>
                </a:rPr>
                <a:t>Checkered</a:t>
              </a:r>
            </a:p>
            <a:p>
              <a:pPr algn="ctr"/>
              <a:r>
                <a:rPr lang="en-US" sz="1400" b="1" dirty="0"/>
                <a:t>(2.5D)</a:t>
              </a:r>
            </a:p>
          </p:txBody>
        </p:sp>
        <p:cxnSp>
          <p:nvCxnSpPr>
            <p:cNvPr id="24" name="Straight Arrow Connector 23"/>
            <p:cNvCxnSpPr/>
            <p:nvPr/>
          </p:nvCxnSpPr>
          <p:spPr>
            <a:xfrm flipV="1">
              <a:off x="3454797" y="5232979"/>
              <a:ext cx="0" cy="39319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rotWithShape="1">
            <a:blip r:embed="rId7"/>
            <a:srcRect l="10657" t="6397" r="17410" b="8739"/>
            <a:stretch/>
          </p:blipFill>
          <p:spPr>
            <a:xfrm>
              <a:off x="97149" y="4935803"/>
              <a:ext cx="2063919" cy="1826687"/>
            </a:xfrm>
            <a:prstGeom prst="rect">
              <a:avLst/>
            </a:prstGeom>
          </p:spPr>
        </p:pic>
        <p:cxnSp>
          <p:nvCxnSpPr>
            <p:cNvPr id="27" name="Straight Arrow Connector 26"/>
            <p:cNvCxnSpPr/>
            <p:nvPr/>
          </p:nvCxnSpPr>
          <p:spPr>
            <a:xfrm flipV="1">
              <a:off x="2194887" y="5205660"/>
              <a:ext cx="0" cy="39319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2092" y="4340790"/>
              <a:ext cx="1590831" cy="553998"/>
            </a:xfrm>
            <a:prstGeom prst="rect">
              <a:avLst/>
            </a:prstGeom>
            <a:noFill/>
            <a:ln w="19050">
              <a:solidFill>
                <a:schemeClr val="tx1"/>
              </a:solidFill>
            </a:ln>
          </p:spPr>
          <p:txBody>
            <a:bodyPr wrap="square" rtlCol="0">
              <a:spAutoFit/>
            </a:bodyPr>
            <a:lstStyle/>
            <a:p>
              <a:pPr algn="ctr"/>
              <a:r>
                <a:rPr lang="en-US" sz="1600" b="1" dirty="0"/>
                <a:t>Striped</a:t>
              </a:r>
            </a:p>
            <a:p>
              <a:pPr algn="ctr"/>
              <a:r>
                <a:rPr lang="en-US" sz="1400" b="1" dirty="0"/>
                <a:t>(1.5D)</a:t>
              </a:r>
            </a:p>
          </p:txBody>
        </p:sp>
        <p:cxnSp>
          <p:nvCxnSpPr>
            <p:cNvPr id="32" name="Straight Arrow Connector 31"/>
            <p:cNvCxnSpPr/>
            <p:nvPr/>
          </p:nvCxnSpPr>
          <p:spPr>
            <a:xfrm>
              <a:off x="3248537" y="5770469"/>
              <a:ext cx="306519" cy="10723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247721" y="6218448"/>
              <a:ext cx="306519" cy="107230"/>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Content Placeholder 2"/>
          <p:cNvSpPr>
            <a:spLocks noGrp="1"/>
          </p:cNvSpPr>
          <p:nvPr>
            <p:ph idx="1"/>
          </p:nvPr>
        </p:nvSpPr>
        <p:spPr>
          <a:xfrm>
            <a:off x="332092" y="1524547"/>
            <a:ext cx="5553290" cy="2370674"/>
          </a:xfrm>
        </p:spPr>
        <p:txBody>
          <a:bodyPr>
            <a:noAutofit/>
          </a:bodyPr>
          <a:lstStyle/>
          <a:p>
            <a:r>
              <a:rPr lang="en-US" sz="2400" dirty="0"/>
              <a:t>Increased current compensation effect in Checkered (2.5D)</a:t>
            </a:r>
          </a:p>
          <a:p>
            <a:pPr lvl="1"/>
            <a:r>
              <a:rPr lang="en-US" sz="2000" dirty="0"/>
              <a:t>Emission from 2.0eV is enhanced while emission from 2.2eV is suppressed (relative to striped case)</a:t>
            </a:r>
          </a:p>
          <a:p>
            <a:r>
              <a:rPr lang="en-US" sz="2400" dirty="0"/>
              <a:t>Reasonable agreement with MICHELLE (</a:t>
            </a:r>
            <a:r>
              <a:rPr lang="en-US" sz="2400" dirty="0" err="1"/>
              <a:t>B</a:t>
            </a:r>
            <a:r>
              <a:rPr lang="en-US" sz="2400" baseline="-25000" dirty="0" err="1"/>
              <a:t>z</a:t>
            </a:r>
            <a:r>
              <a:rPr lang="en-US" sz="2400" dirty="0"/>
              <a:t> = 20T)</a:t>
            </a:r>
          </a:p>
          <a:p>
            <a:endParaRPr lang="en-US" sz="2400" dirty="0"/>
          </a:p>
        </p:txBody>
      </p:sp>
      <p:graphicFrame>
        <p:nvGraphicFramePr>
          <p:cNvPr id="28" name="Chart 27"/>
          <p:cNvGraphicFramePr>
            <a:graphicFrameLocks/>
          </p:cNvGraphicFramePr>
          <p:nvPr>
            <p:extLst>
              <p:ext uri="{D42A27DB-BD31-4B8C-83A1-F6EECF244321}">
                <p14:modId xmlns:p14="http://schemas.microsoft.com/office/powerpoint/2010/main" val="3344769097"/>
              </p:ext>
            </p:extLst>
          </p:nvPr>
        </p:nvGraphicFramePr>
        <p:xfrm>
          <a:off x="5885382" y="1524547"/>
          <a:ext cx="6250893" cy="519692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87362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0493" y="323505"/>
            <a:ext cx="9181578" cy="1210048"/>
          </a:xfrm>
        </p:spPr>
        <p:txBody>
          <a:bodyPr>
            <a:normAutofit fontScale="90000"/>
          </a:bodyPr>
          <a:lstStyle/>
          <a:p>
            <a:r>
              <a:rPr lang="en-US" dirty="0"/>
              <a:t>Examination of Current Compensation Effect</a:t>
            </a:r>
          </a:p>
        </p:txBody>
      </p:sp>
      <p:sp>
        <p:nvSpPr>
          <p:cNvPr id="5" name="Slide Number Placeholder 4"/>
          <p:cNvSpPr>
            <a:spLocks noGrp="1"/>
          </p:cNvSpPr>
          <p:nvPr>
            <p:ph type="sldNum" sz="quarter" idx="12"/>
          </p:nvPr>
        </p:nvSpPr>
        <p:spPr/>
        <p:txBody>
          <a:bodyPr/>
          <a:lstStyle/>
          <a:p>
            <a:fld id="{5B780650-73D5-43D5-82BC-C00EFD70B6EB}" type="slidenum">
              <a:rPr lang="en-US" smtClean="0"/>
              <a:t>8</a:t>
            </a:fld>
            <a:endParaRPr lang="en-US"/>
          </a:p>
        </p:txBody>
      </p:sp>
      <p:pic>
        <p:nvPicPr>
          <p:cNvPr id="7" name="Picture 6"/>
          <p:cNvPicPr>
            <a:picLocks noChangeAspect="1"/>
          </p:cNvPicPr>
          <p:nvPr/>
        </p:nvPicPr>
        <p:blipFill rotWithShape="1">
          <a:blip r:embed="rId3"/>
          <a:srcRect t="1" b="42221"/>
          <a:stretch/>
        </p:blipFill>
        <p:spPr>
          <a:xfrm>
            <a:off x="3978103" y="1901571"/>
            <a:ext cx="4527070" cy="2806832"/>
          </a:xfrm>
          <a:prstGeom prst="rect">
            <a:avLst/>
          </a:prstGeom>
        </p:spPr>
      </p:pic>
      <p:pic>
        <p:nvPicPr>
          <p:cNvPr id="13" name="Picture 12"/>
          <p:cNvPicPr>
            <a:picLocks noChangeAspect="1"/>
          </p:cNvPicPr>
          <p:nvPr/>
        </p:nvPicPr>
        <p:blipFill rotWithShape="1">
          <a:blip r:embed="rId4"/>
          <a:srcRect l="14908" t="91460" r="12566" b="2714"/>
          <a:stretch/>
        </p:blipFill>
        <p:spPr>
          <a:xfrm>
            <a:off x="4491669" y="5333201"/>
            <a:ext cx="7570895" cy="501149"/>
          </a:xfrm>
          <a:prstGeom prst="rect">
            <a:avLst/>
          </a:prstGeom>
        </p:spPr>
      </p:pic>
      <p:pic>
        <p:nvPicPr>
          <p:cNvPr id="15" name="Picture 14"/>
          <p:cNvPicPr>
            <a:picLocks noChangeAspect="1"/>
          </p:cNvPicPr>
          <p:nvPr/>
        </p:nvPicPr>
        <p:blipFill rotWithShape="1">
          <a:blip r:embed="rId5"/>
          <a:srcRect l="6243" r="37006" b="50746"/>
          <a:stretch/>
        </p:blipFill>
        <p:spPr>
          <a:xfrm>
            <a:off x="8055349" y="1743230"/>
            <a:ext cx="4103295" cy="2977699"/>
          </a:xfrm>
          <a:prstGeom prst="rect">
            <a:avLst/>
          </a:prstGeom>
        </p:spPr>
      </p:pic>
      <p:sp>
        <p:nvSpPr>
          <p:cNvPr id="16" name="Rectangle 15"/>
          <p:cNvSpPr/>
          <p:nvPr/>
        </p:nvSpPr>
        <p:spPr>
          <a:xfrm>
            <a:off x="4572651" y="4633898"/>
            <a:ext cx="864296" cy="320244"/>
          </a:xfrm>
          <a:prstGeom prst="rect">
            <a:avLst/>
          </a:prstGeom>
          <a:solidFill>
            <a:srgbClr val="FFC700"/>
          </a:solidFill>
          <a:ln>
            <a:solidFill>
              <a:srgbClr val="FF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2.2 eV</a:t>
            </a:r>
          </a:p>
        </p:txBody>
      </p:sp>
      <p:sp>
        <p:nvSpPr>
          <p:cNvPr id="17" name="Rectangle 16"/>
          <p:cNvSpPr/>
          <p:nvPr/>
        </p:nvSpPr>
        <p:spPr>
          <a:xfrm>
            <a:off x="7154126" y="4633898"/>
            <a:ext cx="864296" cy="320244"/>
          </a:xfrm>
          <a:prstGeom prst="rect">
            <a:avLst/>
          </a:prstGeom>
          <a:solidFill>
            <a:srgbClr val="FFC700"/>
          </a:solidFill>
          <a:ln>
            <a:solidFill>
              <a:srgbClr val="FF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2.2 eV</a:t>
            </a:r>
            <a:endParaRPr lang="en-US" dirty="0"/>
          </a:p>
        </p:txBody>
      </p:sp>
      <p:sp>
        <p:nvSpPr>
          <p:cNvPr id="18" name="Rectangle 17"/>
          <p:cNvSpPr/>
          <p:nvPr/>
        </p:nvSpPr>
        <p:spPr>
          <a:xfrm>
            <a:off x="5449472" y="4633898"/>
            <a:ext cx="1704653" cy="320244"/>
          </a:xfrm>
          <a:prstGeom prst="rect">
            <a:avLst/>
          </a:prstGeom>
          <a:solidFill>
            <a:srgbClr val="E40000"/>
          </a:solid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2.0 eV</a:t>
            </a:r>
          </a:p>
        </p:txBody>
      </p:sp>
      <p:sp>
        <p:nvSpPr>
          <p:cNvPr id="19" name="Rectangle 18"/>
          <p:cNvSpPr/>
          <p:nvPr/>
        </p:nvSpPr>
        <p:spPr>
          <a:xfrm>
            <a:off x="8530225" y="4656102"/>
            <a:ext cx="864296" cy="320244"/>
          </a:xfrm>
          <a:prstGeom prst="rect">
            <a:avLst/>
          </a:prstGeom>
          <a:solidFill>
            <a:srgbClr val="FFC700"/>
          </a:solidFill>
          <a:ln>
            <a:solidFill>
              <a:srgbClr val="FF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2.2 eV</a:t>
            </a:r>
          </a:p>
        </p:txBody>
      </p:sp>
      <p:sp>
        <p:nvSpPr>
          <p:cNvPr id="20" name="Rectangle 19"/>
          <p:cNvSpPr/>
          <p:nvPr/>
        </p:nvSpPr>
        <p:spPr>
          <a:xfrm>
            <a:off x="11111700" y="4656102"/>
            <a:ext cx="864296" cy="320244"/>
          </a:xfrm>
          <a:prstGeom prst="rect">
            <a:avLst/>
          </a:prstGeom>
          <a:solidFill>
            <a:srgbClr val="FFC700"/>
          </a:solidFill>
          <a:ln>
            <a:solidFill>
              <a:srgbClr val="FF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2.2 eV</a:t>
            </a:r>
            <a:endParaRPr lang="en-US" dirty="0"/>
          </a:p>
        </p:txBody>
      </p:sp>
      <p:sp>
        <p:nvSpPr>
          <p:cNvPr id="21" name="Rectangle 20"/>
          <p:cNvSpPr/>
          <p:nvPr/>
        </p:nvSpPr>
        <p:spPr>
          <a:xfrm>
            <a:off x="9407046" y="4656102"/>
            <a:ext cx="1704653" cy="320244"/>
          </a:xfrm>
          <a:prstGeom prst="rect">
            <a:avLst/>
          </a:prstGeom>
          <a:solidFill>
            <a:srgbClr val="E40000"/>
          </a:solidFill>
          <a:ln>
            <a:solidFill>
              <a:srgbClr val="E4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2.0 eV</a:t>
            </a:r>
          </a:p>
        </p:txBody>
      </p:sp>
      <p:sp>
        <p:nvSpPr>
          <p:cNvPr id="22" name="TextBox 21"/>
          <p:cNvSpPr txBox="1"/>
          <p:nvPr/>
        </p:nvSpPr>
        <p:spPr>
          <a:xfrm>
            <a:off x="5004147" y="1757868"/>
            <a:ext cx="2733886"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Sample Line 1 (Central)</a:t>
            </a:r>
          </a:p>
        </p:txBody>
      </p:sp>
      <p:sp>
        <p:nvSpPr>
          <p:cNvPr id="23" name="TextBox 22"/>
          <p:cNvSpPr txBox="1"/>
          <p:nvPr/>
        </p:nvSpPr>
        <p:spPr>
          <a:xfrm>
            <a:off x="8935812" y="1757868"/>
            <a:ext cx="2702006" cy="369332"/>
          </a:xfrm>
          <a:prstGeom prst="rect">
            <a:avLst/>
          </a:prstGeom>
          <a:noFill/>
        </p:spPr>
        <p:txBody>
          <a:bodyPr wrap="square" rtlCol="0">
            <a:spAutoFit/>
          </a:bodyPr>
          <a:lstStyle/>
          <a:p>
            <a:pPr algn="ctr"/>
            <a:r>
              <a:rPr lang="en-US" dirty="0">
                <a:solidFill>
                  <a:srgbClr val="4C3BB3"/>
                </a:solidFill>
                <a:latin typeface="Arial" panose="020B0604020202020204" pitchFamily="34" charset="0"/>
                <a:cs typeface="Arial" panose="020B0604020202020204" pitchFamily="34" charset="0"/>
              </a:rPr>
              <a:t>Sample Line 2 (Edge)</a:t>
            </a:r>
          </a:p>
        </p:txBody>
      </p:sp>
      <p:pic>
        <p:nvPicPr>
          <p:cNvPr id="26" name="Picture 25"/>
          <p:cNvPicPr>
            <a:picLocks noChangeAspect="1"/>
          </p:cNvPicPr>
          <p:nvPr/>
        </p:nvPicPr>
        <p:blipFill>
          <a:blip r:embed="rId6"/>
          <a:stretch>
            <a:fillRect/>
          </a:stretch>
        </p:blipFill>
        <p:spPr>
          <a:xfrm>
            <a:off x="260559" y="3342602"/>
            <a:ext cx="4044731" cy="2989217"/>
          </a:xfrm>
          <a:prstGeom prst="rect">
            <a:avLst/>
          </a:prstGeom>
        </p:spPr>
      </p:pic>
      <p:pic>
        <p:nvPicPr>
          <p:cNvPr id="27" name="Picture 26"/>
          <p:cNvPicPr>
            <a:picLocks noChangeAspect="1"/>
          </p:cNvPicPr>
          <p:nvPr/>
        </p:nvPicPr>
        <p:blipFill rotWithShape="1">
          <a:blip r:embed="rId7"/>
          <a:srcRect l="12270" t="6869" r="7887" b="9531"/>
          <a:stretch/>
        </p:blipFill>
        <p:spPr>
          <a:xfrm>
            <a:off x="1066097" y="1297460"/>
            <a:ext cx="2594690" cy="2037594"/>
          </a:xfrm>
          <a:prstGeom prst="rect">
            <a:avLst/>
          </a:prstGeom>
        </p:spPr>
      </p:pic>
    </p:spTree>
    <p:extLst>
      <p:ext uri="{BB962C8B-B14F-4D97-AF65-F5344CB8AC3E}">
        <p14:creationId xmlns:p14="http://schemas.microsoft.com/office/powerpoint/2010/main" val="1203804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27744" y="1575102"/>
                <a:ext cx="5896786" cy="2702453"/>
              </a:xfrm>
            </p:spPr>
            <p:txBody>
              <a:bodyPr>
                <a:normAutofit/>
              </a:bodyPr>
              <a:lstStyle/>
              <a:p>
                <a:r>
                  <a:rPr lang="en-US" sz="2400" dirty="0">
                    <a:latin typeface="Arial" panose="020B0604020202020204" pitchFamily="34" charset="0"/>
                    <a:cs typeface="Arial" panose="020B0604020202020204" pitchFamily="34" charset="0"/>
                  </a:rPr>
                  <a:t>Presence of non-emitting region (10 eV, black tiles) in Checkerboard allows for higher current density from 2 &amp; 2.2 eV tiles</a:t>
                </a:r>
              </a:p>
              <a:p>
                <a14:m>
                  <m:oMath xmlns:m="http://schemas.openxmlformats.org/officeDocument/2006/math">
                    <m:r>
                      <a:rPr lang="en-US" sz="2400" i="1" dirty="0">
                        <a:latin typeface="Cambria Math" panose="02040503050406030204" pitchFamily="18" charset="0"/>
                      </a:rPr>
                      <m:t>𝐽</m:t>
                    </m:r>
                    <m:r>
                      <a:rPr lang="en-US" sz="2400" i="1" baseline="-25000" dirty="0" err="1">
                        <a:latin typeface="Cambria Math" panose="02040503050406030204" pitchFamily="18" charset="0"/>
                      </a:rPr>
                      <m:t>𝑎𝑣</m:t>
                    </m:r>
                  </m:oMath>
                </a14:m>
                <a:r>
                  <a:rPr lang="en-US" sz="2400" baseline="-250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Checkerboard is still lower in knee region but plateaus at </a:t>
                </a:r>
                <a14:m>
                  <m:oMath xmlns:m="http://schemas.openxmlformats.org/officeDocument/2006/math">
                    <m:r>
                      <a:rPr lang="en-US" sz="2400" i="1" dirty="0">
                        <a:latin typeface="Cambria Math" panose="02040503050406030204" pitchFamily="18" charset="0"/>
                      </a:rPr>
                      <m:t>𝐽</m:t>
                    </m:r>
                    <m:r>
                      <a:rPr lang="en-US" sz="2400" i="1" baseline="-25000" dirty="0">
                        <a:latin typeface="Cambria Math" panose="02040503050406030204" pitchFamily="18" charset="0"/>
                      </a:rPr>
                      <m:t>𝑆𝐶𝐿</m:t>
                    </m:r>
                  </m:oMath>
                </a14:m>
                <a:r>
                  <a:rPr lang="en-US" sz="2400" dirty="0">
                    <a:latin typeface="Arial" panose="020B0604020202020204" pitchFamily="34" charset="0"/>
                    <a:cs typeface="Arial" panose="020B0604020202020204" pitchFamily="34" charset="0"/>
                  </a:rPr>
                  <a:t> (at sufficiently high </a:t>
                </a:r>
                <a:r>
                  <a:rPr lang="en-US" sz="2400" dirty="0" err="1">
                    <a:latin typeface="Arial" panose="020B0604020202020204" pitchFamily="34" charset="0"/>
                    <a:cs typeface="Arial" panose="020B0604020202020204" pitchFamily="34" charset="0"/>
                  </a:rPr>
                  <a:t>T</a:t>
                </a:r>
                <a:r>
                  <a:rPr lang="en-US" sz="2400" baseline="-25000" dirty="0" err="1">
                    <a:latin typeface="Arial" panose="020B0604020202020204" pitchFamily="34" charset="0"/>
                    <a:cs typeface="Arial" panose="020B0604020202020204" pitchFamily="34" charset="0"/>
                  </a:rPr>
                  <a:t>cathode</a:t>
                </a:r>
                <a:endParaRPr lang="en-US" sz="2400" dirty="0">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27744" y="1575102"/>
                <a:ext cx="5896786" cy="2702453"/>
              </a:xfrm>
              <a:blipFill>
                <a:blip r:embed="rId5"/>
                <a:stretch>
                  <a:fillRect l="-1448" t="-2928" r="-2896"/>
                </a:stretch>
              </a:blipFill>
            </p:spPr>
            <p:txBody>
              <a:bodyPr/>
              <a:lstStyle/>
              <a:p>
                <a:r>
                  <a:rPr lang="en-US">
                    <a:noFill/>
                  </a:rPr>
                  <a:t> </a:t>
                </a:r>
              </a:p>
            </p:txBody>
          </p:sp>
        </mc:Fallback>
      </mc:AlternateContent>
      <p:sp>
        <p:nvSpPr>
          <p:cNvPr id="5" name="Title 1"/>
          <p:cNvSpPr>
            <a:spLocks noGrp="1"/>
          </p:cNvSpPr>
          <p:nvPr>
            <p:ph type="title"/>
          </p:nvPr>
        </p:nvSpPr>
        <p:spPr/>
        <p:txBody>
          <a:bodyPr>
            <a:normAutofit/>
          </a:bodyPr>
          <a:lstStyle/>
          <a:p>
            <a:r>
              <a:rPr lang="en-US" dirty="0"/>
              <a:t>2-1/2D Model</a:t>
            </a:r>
            <a:br>
              <a:rPr lang="en-US" dirty="0"/>
            </a:br>
            <a:r>
              <a:rPr lang="en-US" sz="3100" dirty="0">
                <a:solidFill>
                  <a:srgbClr val="002D62"/>
                </a:solidFill>
              </a:rPr>
              <a:t>Checkered work function tiles</a:t>
            </a:r>
            <a:endParaRPr lang="en-US" dirty="0">
              <a:solidFill>
                <a:srgbClr val="002D62"/>
              </a:solidFill>
            </a:endParaRPr>
          </a:p>
        </p:txBody>
      </p:sp>
      <p:pic>
        <p:nvPicPr>
          <p:cNvPr id="8" name="Picture 7"/>
          <p:cNvPicPr>
            <a:picLocks noChangeAspect="1"/>
          </p:cNvPicPr>
          <p:nvPr/>
        </p:nvPicPr>
        <p:blipFill rotWithShape="1">
          <a:blip r:embed="rId6"/>
          <a:srcRect l="10755" t="6807" r="18361" b="9429"/>
          <a:stretch/>
        </p:blipFill>
        <p:spPr>
          <a:xfrm>
            <a:off x="1423759" y="4679377"/>
            <a:ext cx="2016118" cy="1795174"/>
          </a:xfrm>
          <a:prstGeom prst="rect">
            <a:avLst/>
          </a:prstGeom>
        </p:spPr>
      </p:pic>
      <p:pic>
        <p:nvPicPr>
          <p:cNvPr id="10" name="Picture 9"/>
          <p:cNvPicPr>
            <a:picLocks noChangeAspect="1"/>
          </p:cNvPicPr>
          <p:nvPr/>
        </p:nvPicPr>
        <p:blipFill rotWithShape="1">
          <a:blip r:embed="rId7"/>
          <a:srcRect l="10512" t="6587" r="17876" b="9970"/>
          <a:stretch/>
        </p:blipFill>
        <p:spPr>
          <a:xfrm>
            <a:off x="3623850" y="4679377"/>
            <a:ext cx="2044696" cy="1795174"/>
          </a:xfrm>
          <a:prstGeom prst="rect">
            <a:avLst/>
          </a:prstGeom>
        </p:spPr>
      </p:pic>
      <p:sp>
        <p:nvSpPr>
          <p:cNvPr id="12" name="TextBox 11"/>
          <p:cNvSpPr txBox="1"/>
          <p:nvPr/>
        </p:nvSpPr>
        <p:spPr>
          <a:xfrm>
            <a:off x="3884747" y="4294835"/>
            <a:ext cx="1522902" cy="338554"/>
          </a:xfrm>
          <a:prstGeom prst="rect">
            <a:avLst/>
          </a:prstGeom>
          <a:noFill/>
          <a:ln w="19050">
            <a:solidFill>
              <a:srgbClr val="FF0000"/>
            </a:solidFill>
          </a:ln>
        </p:spPr>
        <p:txBody>
          <a:bodyPr wrap="square" rtlCol="0">
            <a:spAutoFit/>
          </a:bodyPr>
          <a:lstStyle/>
          <a:p>
            <a:pPr algn="ctr"/>
            <a:r>
              <a:rPr lang="en-US" sz="1600" b="1" dirty="0">
                <a:solidFill>
                  <a:srgbClr val="FF0000"/>
                </a:solidFill>
              </a:rPr>
              <a:t>Checkered</a:t>
            </a:r>
          </a:p>
        </p:txBody>
      </p:sp>
      <p:sp>
        <p:nvSpPr>
          <p:cNvPr id="13" name="TextBox 12"/>
          <p:cNvSpPr txBox="1"/>
          <p:nvPr/>
        </p:nvSpPr>
        <p:spPr>
          <a:xfrm>
            <a:off x="1603575" y="4308305"/>
            <a:ext cx="1769510" cy="338554"/>
          </a:xfrm>
          <a:prstGeom prst="rect">
            <a:avLst/>
          </a:prstGeom>
          <a:noFill/>
          <a:ln w="19050">
            <a:solidFill>
              <a:schemeClr val="tx1"/>
            </a:solidFill>
          </a:ln>
        </p:spPr>
        <p:txBody>
          <a:bodyPr wrap="square" rtlCol="0">
            <a:spAutoFit/>
          </a:bodyPr>
          <a:lstStyle/>
          <a:p>
            <a:pPr algn="ctr"/>
            <a:r>
              <a:rPr lang="en-US" sz="1600" b="1" dirty="0"/>
              <a:t>Checkered Variant</a:t>
            </a:r>
          </a:p>
        </p:txBody>
      </p:sp>
      <p:cxnSp>
        <p:nvCxnSpPr>
          <p:cNvPr id="14" name="Straight Arrow Connector 13"/>
          <p:cNvCxnSpPr>
            <a:stCxn id="15" idx="3"/>
          </p:cNvCxnSpPr>
          <p:nvPr/>
        </p:nvCxnSpPr>
        <p:spPr>
          <a:xfrm>
            <a:off x="1108673" y="5454208"/>
            <a:ext cx="281716" cy="963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0075" y="5284931"/>
            <a:ext cx="778598" cy="338554"/>
          </a:xfrm>
          <a:prstGeom prst="rect">
            <a:avLst/>
          </a:prstGeom>
          <a:noFill/>
          <a:ln w="19050">
            <a:solidFill>
              <a:srgbClr val="FF0000"/>
            </a:solidFill>
          </a:ln>
        </p:spPr>
        <p:txBody>
          <a:bodyPr wrap="square" rtlCol="0">
            <a:spAutoFit/>
          </a:bodyPr>
          <a:lstStyle/>
          <a:p>
            <a:pPr algn="ctr"/>
            <a:r>
              <a:rPr lang="en-US" sz="1600" b="1" dirty="0">
                <a:solidFill>
                  <a:srgbClr val="FF0000"/>
                </a:solidFill>
              </a:rPr>
              <a:t>2.0 eV</a:t>
            </a:r>
          </a:p>
        </p:txBody>
      </p:sp>
      <p:cxnSp>
        <p:nvCxnSpPr>
          <p:cNvPr id="16" name="Straight Arrow Connector 15"/>
          <p:cNvCxnSpPr>
            <a:stCxn id="17" idx="3"/>
          </p:cNvCxnSpPr>
          <p:nvPr/>
        </p:nvCxnSpPr>
        <p:spPr>
          <a:xfrm>
            <a:off x="1106342" y="5984011"/>
            <a:ext cx="284048" cy="86233"/>
          </a:xfrm>
          <a:prstGeom prst="straightConnector1">
            <a:avLst/>
          </a:prstGeom>
          <a:ln w="190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744" y="5814734"/>
            <a:ext cx="778598" cy="338554"/>
          </a:xfrm>
          <a:prstGeom prst="rect">
            <a:avLst/>
          </a:prstGeom>
          <a:noFill/>
          <a:ln w="19050">
            <a:solidFill>
              <a:srgbClr val="FFC000"/>
            </a:solidFill>
          </a:ln>
        </p:spPr>
        <p:txBody>
          <a:bodyPr wrap="square" rtlCol="0">
            <a:spAutoFit/>
          </a:bodyPr>
          <a:lstStyle/>
          <a:p>
            <a:pPr algn="ctr"/>
            <a:r>
              <a:rPr lang="en-US" sz="1600" b="1" dirty="0">
                <a:solidFill>
                  <a:srgbClr val="FFC000"/>
                </a:solidFill>
              </a:rPr>
              <a:t>2.2 eV</a:t>
            </a:r>
          </a:p>
        </p:txBody>
      </p:sp>
      <p:cxnSp>
        <p:nvCxnSpPr>
          <p:cNvPr id="23" name="Straight Arrow Connector 22"/>
          <p:cNvCxnSpPr>
            <a:stCxn id="24" idx="3"/>
          </p:cNvCxnSpPr>
          <p:nvPr/>
        </p:nvCxnSpPr>
        <p:spPr>
          <a:xfrm>
            <a:off x="1352811" y="4838832"/>
            <a:ext cx="317556" cy="19987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22707" y="4592610"/>
            <a:ext cx="1130104" cy="492443"/>
          </a:xfrm>
          <a:prstGeom prst="rect">
            <a:avLst/>
          </a:prstGeom>
          <a:noFill/>
          <a:ln w="19050">
            <a:solidFill>
              <a:schemeClr val="tx1"/>
            </a:solidFill>
          </a:ln>
        </p:spPr>
        <p:txBody>
          <a:bodyPr wrap="square" rtlCol="0">
            <a:spAutoFit/>
          </a:bodyPr>
          <a:lstStyle/>
          <a:p>
            <a:pPr algn="ctr"/>
            <a:r>
              <a:rPr lang="en-US" sz="1400" b="1" dirty="0"/>
              <a:t>10 eV</a:t>
            </a:r>
          </a:p>
          <a:p>
            <a:pPr algn="ctr"/>
            <a:r>
              <a:rPr lang="en-US" sz="1100" b="1" dirty="0"/>
              <a:t>(non-emitting)</a:t>
            </a:r>
          </a:p>
        </p:txBody>
      </p:sp>
      <p:cxnSp>
        <p:nvCxnSpPr>
          <p:cNvPr id="31" name="Straight Arrow Connector 30"/>
          <p:cNvCxnSpPr/>
          <p:nvPr/>
        </p:nvCxnSpPr>
        <p:spPr>
          <a:xfrm flipV="1">
            <a:off x="4615753" y="4953461"/>
            <a:ext cx="0" cy="393192"/>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4613786" y="5020525"/>
                <a:ext cx="1381952" cy="261610"/>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r>
                        <a:rPr lang="en-US" sz="1100" b="1" i="0" dirty="0" smtClean="0">
                          <a:latin typeface="Cambria Math" panose="02040503050406030204" pitchFamily="18" charset="0"/>
                        </a:rPr>
                        <m:t>𝐬</m:t>
                      </m:r>
                      <m:r>
                        <a:rPr lang="en-US" sz="1100" b="1" i="1" dirty="0" smtClean="0">
                          <a:latin typeface="Cambria Math" panose="02040503050406030204" pitchFamily="18" charset="0"/>
                        </a:rPr>
                        <m:t>=</m:t>
                      </m:r>
                      <m:r>
                        <a:rPr lang="en-US" sz="1100" b="1" i="1" dirty="0" smtClean="0">
                          <a:latin typeface="Cambria Math" panose="02040503050406030204" pitchFamily="18" charset="0"/>
                        </a:rPr>
                        <m:t>𝟓𝟑</m:t>
                      </m:r>
                      <m:r>
                        <a:rPr lang="en-US" sz="1100" b="1" i="1" dirty="0" smtClean="0">
                          <a:latin typeface="Cambria Math" panose="02040503050406030204" pitchFamily="18" charset="0"/>
                        </a:rPr>
                        <m:t>𝝁</m:t>
                      </m:r>
                      <m:r>
                        <a:rPr lang="en-US" sz="1100" b="1" i="1" dirty="0" smtClean="0">
                          <a:latin typeface="Cambria Math" panose="02040503050406030204" pitchFamily="18" charset="0"/>
                        </a:rPr>
                        <m:t>𝒎</m:t>
                      </m:r>
                    </m:oMath>
                  </m:oMathPara>
                </a14:m>
                <a:endParaRPr lang="en-US" sz="1050" b="1" dirty="0"/>
              </a:p>
            </p:txBody>
          </p:sp>
        </mc:Choice>
        <mc:Fallback xmlns="">
          <p:sp>
            <p:nvSpPr>
              <p:cNvPr id="32" name="TextBox 31"/>
              <p:cNvSpPr txBox="1">
                <a:spLocks noRot="1" noChangeAspect="1" noMove="1" noResize="1" noEditPoints="1" noAdjustHandles="1" noChangeArrowheads="1" noChangeShapeType="1" noTextEdit="1"/>
              </p:cNvSpPr>
              <p:nvPr/>
            </p:nvSpPr>
            <p:spPr>
              <a:xfrm>
                <a:off x="4613786" y="5020525"/>
                <a:ext cx="1381952" cy="261610"/>
              </a:xfrm>
              <a:prstGeom prst="rect">
                <a:avLst/>
              </a:prstGeom>
              <a:blipFill>
                <a:blip r:embed="rId8"/>
                <a:stretch>
                  <a:fillRect b="-4762"/>
                </a:stretch>
              </a:blipFill>
            </p:spPr>
            <p:txBody>
              <a:bodyPr/>
              <a:lstStyle/>
              <a:p>
                <a:r>
                  <a:rPr lang="en-US">
                    <a:noFill/>
                  </a:rPr>
                  <a:t> </a:t>
                </a:r>
              </a:p>
            </p:txBody>
          </p:sp>
        </mc:Fallback>
      </mc:AlternateContent>
      <p:sp>
        <p:nvSpPr>
          <p:cNvPr id="34" name="Slide Number Placeholder 33"/>
          <p:cNvSpPr>
            <a:spLocks noGrp="1"/>
          </p:cNvSpPr>
          <p:nvPr>
            <p:ph type="sldNum" sz="quarter" idx="12"/>
          </p:nvPr>
        </p:nvSpPr>
        <p:spPr/>
        <p:txBody>
          <a:bodyPr/>
          <a:lstStyle/>
          <a:p>
            <a:fld id="{5B780650-73D5-43D5-82BC-C00EFD70B6EB}" type="slidenum">
              <a:rPr lang="en-US" smtClean="0"/>
              <a:t>9</a:t>
            </a:fld>
            <a:endParaRPr lang="en-US"/>
          </a:p>
        </p:txBody>
      </p:sp>
      <p:graphicFrame>
        <p:nvGraphicFramePr>
          <p:cNvPr id="19" name="Chart 18"/>
          <p:cNvGraphicFramePr/>
          <p:nvPr>
            <p:extLst>
              <p:ext uri="{D42A27DB-BD31-4B8C-83A1-F6EECF244321}">
                <p14:modId xmlns:p14="http://schemas.microsoft.com/office/powerpoint/2010/main" val="1497221367"/>
              </p:ext>
            </p:extLst>
          </p:nvPr>
        </p:nvGraphicFramePr>
        <p:xfrm>
          <a:off x="5995738" y="1575101"/>
          <a:ext cx="6196262" cy="496891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26469906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22547</TotalTime>
  <Words>1404</Words>
  <Application>Microsoft Macintosh PowerPoint</Application>
  <PresentationFormat>Widescreen</PresentationFormat>
  <Paragraphs>239</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Times New Roman</vt:lpstr>
      <vt:lpstr>1_Office Theme</vt:lpstr>
      <vt:lpstr>Analysis of Miram Curves with Two-Dimensional Work Function Distributions*</vt:lpstr>
      <vt:lpstr>Motivation</vt:lpstr>
      <vt:lpstr>1D Theory of Miram Curves</vt:lpstr>
      <vt:lpstr>1-1/2D Model Formulation [1]</vt:lpstr>
      <vt:lpstr>Results from 1-1/2D Model [1]</vt:lpstr>
      <vt:lpstr>Results from 1-1/2D Model (Multistripe) [1]</vt:lpstr>
      <vt:lpstr>Extension to 2-1/2D Model From Striped (1.5D) to Checkerboard (2.5D) </vt:lpstr>
      <vt:lpstr>Examination of Current Compensation Effect</vt:lpstr>
      <vt:lpstr>2-1/2D Model Checkered work function tiles</vt:lpstr>
      <vt:lpstr>2-1/2D Model Random distributions constructed from experimental work functions</vt:lpstr>
      <vt:lpstr>Contributions from WF Regions Rand I (Random distribution based on exp. data)</vt:lpstr>
      <vt:lpstr>2-1/2D Model Effect of tile size on random distribution</vt:lpstr>
      <vt:lpstr>2-1/2D Model Effect of ‘fill-up’ on Rand I</vt:lpstr>
      <vt:lpstr>Conclusions   Studies into the shape of Miram curves using a novel 2-1/2D model</vt:lpstr>
      <vt:lpstr>Acknowledgements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2-1/2 Dimensional Model of Miram Curves</dc:title>
  <dc:creator>Jassem, Abhijit</dc:creator>
  <cp:lastModifiedBy>Jassem, Abhijit</cp:lastModifiedBy>
  <cp:revision>69</cp:revision>
  <dcterms:created xsi:type="dcterms:W3CDTF">2020-09-14T10:43:28Z</dcterms:created>
  <dcterms:modified xsi:type="dcterms:W3CDTF">2020-11-18T21:41:18Z</dcterms:modified>
</cp:coreProperties>
</file>